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4" r:id="rId2"/>
    <p:sldMasterId id="2147483714" r:id="rId3"/>
  </p:sldMasterIdLst>
  <p:notesMasterIdLst>
    <p:notesMasterId r:id="rId10"/>
  </p:notesMasterIdLst>
  <p:sldIdLst>
    <p:sldId id="282" r:id="rId4"/>
    <p:sldId id="314" r:id="rId5"/>
    <p:sldId id="303" r:id="rId6"/>
    <p:sldId id="304" r:id="rId7"/>
    <p:sldId id="307" r:id="rId8"/>
    <p:sldId id="289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3" autoAdjust="0"/>
    <p:restoredTop sz="73756" autoAdjust="0"/>
  </p:normalViewPr>
  <p:slideViewPr>
    <p:cSldViewPr snapToGrid="0">
      <p:cViewPr varScale="1">
        <p:scale>
          <a:sx n="79" d="100"/>
          <a:sy n="79" d="100"/>
        </p:scale>
        <p:origin x="18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ison Fulford" userId="7b33645b-afd5-4933-8ef9-c142122d8a61" providerId="ADAL" clId="{F1082E83-7AF2-42FF-BC4D-7E5B484A6E5F}"/>
    <pc:docChg chg="delSld modSld">
      <pc:chgData name="Allison Fulford" userId="7b33645b-afd5-4933-8ef9-c142122d8a61" providerId="ADAL" clId="{F1082E83-7AF2-42FF-BC4D-7E5B484A6E5F}" dt="2023-04-28T15:58:21.886" v="1" actId="20577"/>
      <pc:docMkLst>
        <pc:docMk/>
      </pc:docMkLst>
      <pc:sldChg chg="modNotesTx">
        <pc:chgData name="Allison Fulford" userId="7b33645b-afd5-4933-8ef9-c142122d8a61" providerId="ADAL" clId="{F1082E83-7AF2-42FF-BC4D-7E5B484A6E5F}" dt="2023-04-28T15:58:21.886" v="1" actId="20577"/>
        <pc:sldMkLst>
          <pc:docMk/>
          <pc:sldMk cId="3235362489" sldId="304"/>
        </pc:sldMkLst>
      </pc:sldChg>
      <pc:sldChg chg="del">
        <pc:chgData name="Allison Fulford" userId="7b33645b-afd5-4933-8ef9-c142122d8a61" providerId="ADAL" clId="{F1082E83-7AF2-42FF-BC4D-7E5B484A6E5F}" dt="2023-04-28T15:58:02.454" v="0" actId="47"/>
        <pc:sldMkLst>
          <pc:docMk/>
          <pc:sldMk cId="2113638815" sldId="3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EF5C0-580E-4E8E-9E4A-92167718568A}" type="datetimeFigureOut"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A74E-FC05-4096-ADC1-2FA0B64530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0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DA74E-FC05-4096-ADC1-2FA0B645309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3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DA74E-FC05-4096-ADC1-2FA0B645309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34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DA74E-FC05-4096-ADC1-2FA0B645309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116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DA74E-FC05-4096-ADC1-2FA0B645309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396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DA74E-FC05-4096-ADC1-2FA0B645309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125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DA74E-FC05-4096-ADC1-2FA0B645309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46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4/28/2023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45612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5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61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3393" y="1844825"/>
            <a:ext cx="10847916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9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3 - Landscape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392" y="692696"/>
            <a:ext cx="10945216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TITLE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63" y="303366"/>
            <a:ext cx="2389915" cy="389330"/>
          </a:xfrm>
          <a:prstGeom prst="rect">
            <a:avLst/>
          </a:prstGeom>
        </p:spPr>
      </p:pic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23392" y="1628800"/>
            <a:ext cx="3552395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4418" y="3933825"/>
            <a:ext cx="10944191" cy="2374900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8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016213" y="1628800"/>
            <a:ext cx="3552395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271798" y="1628800"/>
            <a:ext cx="3648405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8" name="Shape 56"/>
          <p:cNvSpPr/>
          <p:nvPr userDrawn="1"/>
        </p:nvSpPr>
        <p:spPr>
          <a:xfrm>
            <a:off x="-3504699" y="-2"/>
            <a:ext cx="3360013" cy="1902396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sp>
        <p:nvSpPr>
          <p:cNvPr id="9" name="Shape 55"/>
          <p:cNvSpPr/>
          <p:nvPr userDrawn="1"/>
        </p:nvSpPr>
        <p:spPr>
          <a:xfrm>
            <a:off x="-3504695" y="3723872"/>
            <a:ext cx="3360008" cy="1286843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an image of </a:t>
            </a:r>
            <a:r>
              <a:rPr lang="en-GB"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6.13cm high</a:t>
            </a:r>
            <a:r>
              <a:rPr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by </a:t>
            </a:r>
            <a:r>
              <a:rPr lang="en-GB"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7.4</a:t>
            </a:r>
            <a:r>
              <a:rPr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 this layout to avoid distortion.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  <p:pic>
        <p:nvPicPr>
          <p:cNvPr id="10" name="image4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083050" y="701560"/>
            <a:ext cx="310847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181650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7 -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br>
              <a:rPr lang="en-US"/>
            </a:br>
            <a:r>
              <a:rPr lang="en-US"/>
              <a:t>GOES HERE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4418" y="2060972"/>
            <a:ext cx="10848180" cy="43923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359900" y="303896"/>
            <a:ext cx="2390400" cy="388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GB" err="1"/>
              <a:t>UoS</a:t>
            </a:r>
            <a:r>
              <a:rPr lang="en-GB"/>
              <a:t> logo</a:t>
            </a:r>
          </a:p>
        </p:txBody>
      </p:sp>
      <p:sp>
        <p:nvSpPr>
          <p:cNvPr id="6" name="Shape 56"/>
          <p:cNvSpPr/>
          <p:nvPr userDrawn="1"/>
        </p:nvSpPr>
        <p:spPr>
          <a:xfrm>
            <a:off x="-3504699" y="-2"/>
            <a:ext cx="3360013" cy="1902396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sp>
        <p:nvSpPr>
          <p:cNvPr id="8" name="Shape 55"/>
          <p:cNvSpPr/>
          <p:nvPr userDrawn="1"/>
        </p:nvSpPr>
        <p:spPr>
          <a:xfrm>
            <a:off x="-3504695" y="3723872"/>
            <a:ext cx="3360008" cy="1286843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an image of </a:t>
            </a:r>
            <a:r>
              <a:rPr lang="en-GB"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19.05cm high</a:t>
            </a:r>
            <a:r>
              <a:rPr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by </a:t>
            </a:r>
            <a:r>
              <a:rPr lang="en-GB"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25.4</a:t>
            </a:r>
            <a:r>
              <a:rPr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 this layout to avoid distortion.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  <p:pic>
        <p:nvPicPr>
          <p:cNvPr id="10" name="image4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083050" y="701560"/>
            <a:ext cx="310847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470034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2" descr="S:\WDMP 2014\University of Southampton\Jobs 2014\UG 2015 Recruitment\Admin\Files\Lock-ups\UoS_AMBITION_WHITE\UOS Ambition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57" y="6021289"/>
            <a:ext cx="2410884" cy="71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99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8 -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392" y="692696"/>
            <a:ext cx="5198368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24418" y="1844824"/>
            <a:ext cx="5183716" cy="4321026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8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63" y="303366"/>
            <a:ext cx="2389915" cy="38933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678995" y="836712"/>
            <a:ext cx="3071283" cy="288032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999989" y="1844824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999989" y="3789040"/>
            <a:ext cx="3071283" cy="288032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159048" y="3789040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Picture</a:t>
            </a:r>
          </a:p>
        </p:txBody>
      </p:sp>
      <p:sp>
        <p:nvSpPr>
          <p:cNvPr id="9" name="Shape 56"/>
          <p:cNvSpPr/>
          <p:nvPr userDrawn="1"/>
        </p:nvSpPr>
        <p:spPr>
          <a:xfrm>
            <a:off x="-3504699" y="-2"/>
            <a:ext cx="3360013" cy="1902396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sp>
        <p:nvSpPr>
          <p:cNvPr id="11" name="Shape 55"/>
          <p:cNvSpPr/>
          <p:nvPr userDrawn="1"/>
        </p:nvSpPr>
        <p:spPr>
          <a:xfrm>
            <a:off x="-3504695" y="3723871"/>
            <a:ext cx="3360008" cy="1440732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a</a:t>
            </a:r>
            <a:r>
              <a:rPr lang="en-GB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square</a:t>
            </a:r>
            <a:r>
              <a:rPr lang="en-GB" sz="1000" baseline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image of</a:t>
            </a: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GB"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5.2cm high</a:t>
            </a:r>
            <a:r>
              <a:rPr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by </a:t>
            </a:r>
            <a:r>
              <a:rPr lang="en-GB"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5.4</a:t>
            </a:r>
            <a:r>
              <a:rPr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</a:t>
            </a:r>
            <a:r>
              <a:rPr lang="en-GB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r a rectangle of </a:t>
            </a:r>
            <a:r>
              <a:rPr lang="en-GB" sz="1000" b="1" u="sng">
                <a:solidFill>
                  <a:srgbClr val="FF0000"/>
                </a:solidFill>
                <a:latin typeface="+mn-lt"/>
                <a:ea typeface="Lucida Sans"/>
                <a:cs typeface="Lucida Sans"/>
                <a:sym typeface="Lucida Sans"/>
              </a:rPr>
              <a:t>8cm high by 6.4cm wide</a:t>
            </a: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GB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</a:t>
            </a: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this layout to avoid distortion.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  <p:pic>
        <p:nvPicPr>
          <p:cNvPr id="15" name="image4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083050" y="701560"/>
            <a:ext cx="310847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796905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967156"/>
            <a:ext cx="12192000" cy="4844561"/>
          </a:xfrm>
          <a:prstGeom prst="rect">
            <a:avLst/>
          </a:prstGeom>
          <a:solidFill>
            <a:srgbClr val="EB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488F20-7DF2-3C46-BCBF-73D7FAF4D2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838200" y="1213339"/>
            <a:ext cx="10515600" cy="4290646"/>
          </a:xfrm>
        </p:spPr>
        <p:txBody>
          <a:bodyPr/>
          <a:lstStyle>
            <a:lvl1pPr>
              <a:defRPr sz="2625" b="0"/>
            </a:lvl1pPr>
            <a:lvl2pPr>
              <a:defRPr sz="2400" b="0"/>
            </a:lvl2pPr>
            <a:lvl3pPr>
              <a:defRPr sz="2100" b="0"/>
            </a:lvl3pPr>
            <a:lvl4pPr>
              <a:defRPr sz="1800" b="0"/>
            </a:lvl4pPr>
            <a:lvl5pPr>
              <a:defRPr sz="15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838200" y="6356351"/>
            <a:ext cx="3556379" cy="365125"/>
          </a:xfrm>
        </p:spPr>
        <p:txBody>
          <a:bodyPr anchor="ctr"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Presented by: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979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2" descr="S:\WDMP 2014\University of Southampton\Jobs 2014\UG 2015 Recruitment\Admin\Files\Lock-ups\UoS_AMBITION_WHITE\UOS Ambition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57" y="6021289"/>
            <a:ext cx="2410884" cy="71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88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3394" y="1844827"/>
            <a:ext cx="10847916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 sz="1500"/>
            </a:lvl1pPr>
            <a:lvl2pPr>
              <a:spcBef>
                <a:spcPts val="0"/>
              </a:spcBef>
              <a:spcAft>
                <a:spcPts val="900"/>
              </a:spcAft>
              <a:defRPr sz="1350"/>
            </a:lvl2pPr>
            <a:lvl3pPr>
              <a:spcBef>
                <a:spcPts val="0"/>
              </a:spcBef>
              <a:spcAft>
                <a:spcPts val="900"/>
              </a:spcAft>
              <a:defRPr/>
            </a:lvl3pPr>
            <a:lvl4pPr>
              <a:spcBef>
                <a:spcPts val="0"/>
              </a:spcBef>
              <a:spcAft>
                <a:spcPts val="900"/>
              </a:spcAft>
              <a:defRPr/>
            </a:lvl4pPr>
            <a:lvl5pPr>
              <a:spcBef>
                <a:spcPts val="0"/>
              </a:spcBef>
              <a:spcAft>
                <a:spcPts val="9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11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32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3394" y="1844827"/>
            <a:ext cx="10847916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 sz="1500"/>
            </a:lvl1pPr>
            <a:lvl2pPr>
              <a:spcBef>
                <a:spcPts val="0"/>
              </a:spcBef>
              <a:spcAft>
                <a:spcPts val="900"/>
              </a:spcAft>
              <a:defRPr sz="1350"/>
            </a:lvl2pPr>
            <a:lvl3pPr>
              <a:spcBef>
                <a:spcPts val="0"/>
              </a:spcBef>
              <a:spcAft>
                <a:spcPts val="900"/>
              </a:spcAft>
              <a:defRPr/>
            </a:lvl3pPr>
            <a:lvl4pPr>
              <a:spcBef>
                <a:spcPts val="0"/>
              </a:spcBef>
              <a:spcAft>
                <a:spcPts val="900"/>
              </a:spcAft>
              <a:defRPr/>
            </a:lvl4pPr>
            <a:lvl5pPr>
              <a:spcBef>
                <a:spcPts val="0"/>
              </a:spcBef>
              <a:spcAft>
                <a:spcPts val="9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689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D42F1-0BC7-4CF7-AB11-2F7CA0EA2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A018A-76E3-4386-A750-F306F672F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E6CE1-152E-49DD-A4E6-A345163A6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758B-5FB6-450C-966E-AECF948D94D7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DB291-58E9-4CC5-8902-5D150FFC8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948CD-2CD0-49FC-B84C-CD6E0700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854-193F-4B57-92FF-35D897702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00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C88D-C7B3-42D1-BFA1-52A2AE0EE140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8A3E-14B3-462F-B2CF-535414DEF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45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C88D-C7B3-42D1-BFA1-52A2AE0EE140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8A3E-14B3-462F-B2CF-535414DEF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735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o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54560" y="2060849"/>
            <a:ext cx="7591573" cy="1226567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spc="-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584" y="3287415"/>
            <a:ext cx="7584843" cy="86409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351584" y="4149081"/>
            <a:ext cx="3071283" cy="359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fld id="{6360D570-4882-4F25-B966-92B63EE9B1D5}" type="datetime4">
              <a:rPr lang="en-GB" smtClean="0"/>
              <a:t>18 November 2016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63" y="303366"/>
            <a:ext cx="2384045" cy="3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06693"/>
      </p:ext>
    </p:extLst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3393" y="1844825"/>
            <a:ext cx="10847916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94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5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3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2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4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4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7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5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10992544" y="6400135"/>
            <a:ext cx="960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4274112-3819-4E3C-A2C8-15D563C4EB1E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23392" y="1844825"/>
            <a:ext cx="10862997" cy="438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63" y="303366"/>
            <a:ext cx="2389915" cy="3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10" r:id="rId3"/>
    <p:sldLayoutId id="2147483713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4" r:id="rId11"/>
    <p:sldLayoutId id="2147483725" r:id="rId12"/>
    <p:sldLayoutId id="2147483726" r:id="rId13"/>
    <p:sldLayoutId id="2147483727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5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10992544" y="6400135"/>
            <a:ext cx="960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4274112-3819-4E3C-A2C8-15D563C4EB1E}" type="slidenum">
              <a:rPr lang="en-GB" sz="1000">
                <a:solidFill>
                  <a:srgbClr val="231F20"/>
                </a:solidFill>
              </a:rPr>
              <a:pPr algn="r"/>
              <a:t>‹#›</a:t>
            </a:fld>
            <a:endParaRPr lang="en-GB" sz="1000">
              <a:solidFill>
                <a:srgbClr val="231F20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23392" y="1844825"/>
            <a:ext cx="10862997" cy="438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63" y="303366"/>
            <a:ext cx="2389915" cy="3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9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5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stol.ac.uk/study/outreach/post-16/healt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insight-into-bristol@bristol.ac.uk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pathways-to-health-sciences@bristol.ac.u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learn.com/courses/vet-school-application-suppor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hyperlink" Target="https://www.bristol.ac.uk/study/outrea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0C838-D5E1-5A45-A4B2-A524822FF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27581"/>
            <a:ext cx="9144000" cy="1344168"/>
          </a:xfrm>
        </p:spPr>
        <p:txBody>
          <a:bodyPr>
            <a:normAutofit/>
          </a:bodyPr>
          <a:lstStyle/>
          <a:p>
            <a:r>
              <a:rPr lang="en-US" dirty="0"/>
              <a:t>Medicine, healthcare/Allied health (dentistry/vet/med) -Allison Fulford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B54481-DDA5-B6C2-30AB-FF64CF0FFF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40092" r="-2633"/>
          <a:stretch/>
        </p:blipFill>
        <p:spPr>
          <a:xfrm>
            <a:off x="1287571" y="3734460"/>
            <a:ext cx="10015169" cy="30096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6F36E0-B568-0092-7E76-B20070C1A137}"/>
              </a:ext>
            </a:extLst>
          </p:cNvPr>
          <p:cNvSpPr txBox="1"/>
          <p:nvPr/>
        </p:nvSpPr>
        <p:spPr>
          <a:xfrm>
            <a:off x="1655685" y="2477209"/>
            <a:ext cx="7512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Gateway Programmes in Medicine, Dentistry and Veterinary Science </a:t>
            </a:r>
          </a:p>
          <a:p>
            <a:r>
              <a:rPr lang="en-GB" dirty="0"/>
              <a:t>School of Anatomy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B86AF1-2ED9-CC55-1D15-181DE8E1F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17"/>
            <a:ext cx="2682407" cy="7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9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3173-0368-660A-773F-BC4D5AE22D08}"/>
              </a:ext>
            </a:extLst>
          </p:cNvPr>
          <p:cNvSpPr txBox="1">
            <a:spLocks/>
          </p:cNvSpPr>
          <p:nvPr/>
        </p:nvSpPr>
        <p:spPr>
          <a:xfrm>
            <a:off x="762739" y="959180"/>
            <a:ext cx="10666521" cy="49396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65760" indent="-36576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6968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venir Next LT Pro" panose="020B0504020202020204" pitchFamily="34" charset="0"/>
              <a:buNone/>
            </a:pPr>
            <a:r>
              <a:rPr lang="en-GB" sz="2800" b="1" dirty="0">
                <a:latin typeface="Gill Sans MT" panose="020B0502020104020203" pitchFamily="34" charset="0"/>
                <a:cs typeface="Calibri" panose="020F0502020204030204"/>
              </a:rPr>
              <a:t>How can you/we best support students with enhancing their applications for clinical or healthcare programmes?</a:t>
            </a:r>
            <a:br>
              <a:rPr lang="en-GB" dirty="0">
                <a:latin typeface="Gill Sans MT" panose="020B0502020104020203" pitchFamily="34" charset="0"/>
                <a:cs typeface="Calibri" panose="020F0502020204030204"/>
              </a:rPr>
            </a:br>
            <a:endParaRPr lang="en-GB" dirty="0">
              <a:latin typeface="Gill Sans MT" panose="020B0502020104020203" pitchFamily="34" charset="0"/>
              <a:cs typeface="Calibri" panose="020F050202020403020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Gill Sans MT" panose="020B0502020104020203" pitchFamily="34" charset="0"/>
                <a:cs typeface="Calibri" panose="020F0502020204030204"/>
              </a:rPr>
              <a:t>Encourage students in finding relevant work experience when possible: e.g. shadowing professionals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Gill Sans MT" panose="020B0502020104020203" pitchFamily="34" charset="0"/>
                <a:cs typeface="Calibri" panose="020F0502020204030204"/>
              </a:rPr>
              <a:t>Volunteering, community/care work, team-working, hobbies showing manual dexterity or training commitment, part-time/</a:t>
            </a:r>
            <a:r>
              <a:rPr lang="en-GB" dirty="0" err="1">
                <a:latin typeface="Gill Sans MT" panose="020B0502020104020203" pitchFamily="34" charset="0"/>
                <a:cs typeface="Calibri" panose="020F0502020204030204"/>
              </a:rPr>
              <a:t>saturday</a:t>
            </a:r>
            <a:r>
              <a:rPr lang="en-GB" dirty="0">
                <a:latin typeface="Gill Sans MT" panose="020B0502020104020203" pitchFamily="34" charset="0"/>
                <a:cs typeface="Calibri" panose="020F0502020204030204"/>
              </a:rPr>
              <a:t>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Gill Sans MT" panose="020B0502020104020203" pitchFamily="34" charset="0"/>
                <a:cs typeface="Calibri" panose="020F0502020204030204"/>
              </a:rPr>
              <a:t>Important to encourage reflection upon those experiences: what they have learnt about themselves and how they might be useful and transferable?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Gill Sans MT" panose="020B0502020104020203" pitchFamily="34" charset="0"/>
                <a:cs typeface="Calibri" panose="020F0502020204030204"/>
              </a:rPr>
              <a:t>University of Bristol offers opportunities and tasters for pre-16 and post-16 students</a:t>
            </a:r>
          </a:p>
          <a:p>
            <a:endParaRPr lang="en-GB" dirty="0">
              <a:latin typeface="Gill Sans MT" panose="020B0502020104020203" pitchFamily="34" charset="0"/>
              <a:cs typeface="Calibri" panose="020F0502020204030204"/>
            </a:endParaRPr>
          </a:p>
          <a:p>
            <a:endParaRPr lang="en-GB" dirty="0">
              <a:latin typeface="Gill Sans MT" panose="020B0502020104020203" pitchFamily="34" charset="0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055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60A3-C668-7638-DBCF-96E3D1865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92170"/>
            <a:ext cx="9144000" cy="1344168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ABC9D4-248D-D620-FD8C-04069BB2BB53}"/>
              </a:ext>
            </a:extLst>
          </p:cNvPr>
          <p:cNvSpPr txBox="1"/>
          <p:nvPr/>
        </p:nvSpPr>
        <p:spPr>
          <a:xfrm>
            <a:off x="749002" y="1687004"/>
            <a:ext cx="645866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2000" b="0" i="0" dirty="0">
              <a:solidFill>
                <a:srgbClr val="333333"/>
              </a:solidFill>
              <a:effectLst/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rgbClr val="216E95"/>
                </a:solidFill>
                <a:effectLst/>
                <a:latin typeface="Gill Sans MT" panose="020B0502020104020203" pitchFamily="34" charset="0"/>
                <a:cs typeface="Calibri" panose="020F0502020204030204" pitchFamily="34" charset="0"/>
                <a:hlinkClick r:id="rId3"/>
              </a:rPr>
              <a:t>Pathways to Health Sciences</a:t>
            </a:r>
            <a:endParaRPr lang="en-GB" sz="2000" b="1" i="0" dirty="0">
              <a:solidFill>
                <a:srgbClr val="216E95"/>
              </a:solidFill>
              <a:effectLst/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20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Offers local Year 12 students a series of workshops at the university to discover more about Dentistry, Medicine or Veterinary Sciences at the University of Bristol.</a:t>
            </a:r>
          </a:p>
          <a:p>
            <a:pPr algn="l"/>
            <a:endParaRPr lang="en-GB" sz="2000" b="0" i="0" dirty="0">
              <a:solidFill>
                <a:srgbClr val="333333"/>
              </a:solidFill>
              <a:effectLst/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216E95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Venture into Vet</a:t>
            </a:r>
          </a:p>
          <a:p>
            <a:pPr algn="l"/>
            <a:r>
              <a:rPr lang="en-GB" sz="20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For students in year 10 and 11, focuses on the varied careers available to vet students, as well as offering insight into pathways into vet school.</a:t>
            </a:r>
          </a:p>
          <a:p>
            <a:pPr algn="l"/>
            <a:endParaRPr lang="en-GB" sz="2000" b="1" dirty="0">
              <a:solidFill>
                <a:srgbClr val="333333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Sutton Trust Summer School 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and </a:t>
            </a:r>
            <a:r>
              <a:rPr lang="en-GB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Insight into Bristol 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(both residential summer schools for year 12 students)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987F89-42DC-5422-2EB6-707886C2ECEF}"/>
              </a:ext>
            </a:extLst>
          </p:cNvPr>
          <p:cNvSpPr txBox="1">
            <a:spLocks/>
          </p:cNvSpPr>
          <p:nvPr/>
        </p:nvSpPr>
        <p:spPr>
          <a:xfrm>
            <a:off x="1222917" y="-537659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dirty="0"/>
          </a:p>
          <a:p>
            <a:endParaRPr lang="en-GB" sz="2800" dirty="0"/>
          </a:p>
          <a:p>
            <a:endParaRPr lang="en-GB" sz="3200" dirty="0"/>
          </a:p>
          <a:p>
            <a:r>
              <a:rPr lang="en-GB" sz="4000" dirty="0"/>
              <a:t>Widening participation Schemes at the University of Bristol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6CA1F2-0A8F-8402-4CEB-77801989B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664" y="1478593"/>
            <a:ext cx="3363516" cy="47503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52212D-F5F8-2B4D-C343-56E7B13D6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003" y="5992736"/>
            <a:ext cx="5346998" cy="907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486FD8-2E8B-76A4-266A-E4322682F482}"/>
              </a:ext>
            </a:extLst>
          </p:cNvPr>
          <p:cNvSpPr txBox="1"/>
          <p:nvPr/>
        </p:nvSpPr>
        <p:spPr>
          <a:xfrm>
            <a:off x="749002" y="6358424"/>
            <a:ext cx="60979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>
                <a:effectLst/>
                <a:latin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insight-into-bristol@bristol.ac.uk</a:t>
            </a:r>
            <a:r>
              <a:rPr lang="en-GB" sz="1600" b="0" i="0" dirty="0">
                <a:effectLst/>
                <a:latin typeface="Open Sans" panose="020B0606030504020204" pitchFamily="34" charset="0"/>
              </a:rPr>
              <a:t> 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1885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58952"/>
            <a:ext cx="10668000" cy="5340096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6D7B-3CA3-2056-714F-20C517DA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229" y="811241"/>
            <a:ext cx="7292898" cy="1345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kern="1200" spc="-5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Pathways to health sciences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BA48EA-B78B-4CAE-C32C-C88086EAFC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49" r="28859" b="-1"/>
          <a:stretch/>
        </p:blipFill>
        <p:spPr>
          <a:xfrm>
            <a:off x="762000" y="758952"/>
            <a:ext cx="3890922" cy="53400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7AEE3B-2626-0AC3-3DA5-4FF74ACA0AC4}"/>
              </a:ext>
            </a:extLst>
          </p:cNvPr>
          <p:cNvSpPr txBox="1"/>
          <p:nvPr/>
        </p:nvSpPr>
        <p:spPr>
          <a:xfrm>
            <a:off x="4817326" y="1341904"/>
            <a:ext cx="6263050" cy="4336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5000"/>
              </a:lnSpc>
              <a:spcAft>
                <a:spcPts val="600"/>
              </a:spcAft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W</a:t>
            </a:r>
            <a:r>
              <a:rPr lang="en-US" sz="1600" b="0" i="0" dirty="0"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idening participation scheme designed to give </a:t>
            </a:r>
            <a:r>
              <a:rPr lang="en-US" sz="1600" b="1" i="0" dirty="0"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local Year 12 </a:t>
            </a:r>
            <a:r>
              <a:rPr lang="en-US" sz="1600" b="0" i="0" dirty="0"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and </a:t>
            </a:r>
            <a:r>
              <a:rPr lang="en-US" sz="1600" b="1" i="0" dirty="0"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Access to HE students </a:t>
            </a:r>
            <a:r>
              <a:rPr lang="en-US" sz="1600" b="0" i="0" dirty="0"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an insight into our Health Science </a:t>
            </a:r>
            <a:r>
              <a:rPr lang="en-US" sz="1600" b="0" i="0" dirty="0" err="1"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programmes</a:t>
            </a:r>
            <a:endParaRPr lang="en-US" sz="1600" b="0" i="0" dirty="0">
              <a:effectLst/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lnSpc>
                <a:spcPct val="95000"/>
              </a:lnSpc>
              <a:spcAft>
                <a:spcPts val="600"/>
              </a:spcAft>
            </a:pPr>
            <a:endParaRPr lang="en-US" sz="1600" b="0" i="0" dirty="0">
              <a:effectLst/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GB" sz="1600" b="0" i="0" dirty="0"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Suitable </a:t>
            </a:r>
            <a:r>
              <a:rPr lang="en-GB" sz="1600" dirty="0">
                <a:latin typeface="Gill Sans MT" panose="020B0502020104020203" pitchFamily="34" charset="0"/>
                <a:cs typeface="Calibri" panose="020F0502020204030204" pitchFamily="34" charset="0"/>
              </a:rPr>
              <a:t>for students studying Chemistry &amp; another lab-based science at A-level or an Access to HE qualification. Students should also meet the relevant GCSE requirements.</a:t>
            </a:r>
          </a:p>
          <a:p>
            <a:pPr>
              <a:lnSpc>
                <a:spcPct val="95000"/>
              </a:lnSpc>
              <a:spcAft>
                <a:spcPts val="600"/>
              </a:spcAft>
            </a:pPr>
            <a:endParaRPr lang="en-US" sz="2000" b="0" i="0" dirty="0">
              <a:effectLst/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sz="1600" b="1" dirty="0">
                <a:latin typeface="Gill Sans MT" panose="020B0502020104020203" pitchFamily="34" charset="0"/>
                <a:cs typeface="Calibri" panose="020F0502020204030204" pitchFamily="34" charset="0"/>
              </a:rPr>
              <a:t>T</a:t>
            </a:r>
            <a:r>
              <a:rPr lang="en-US" sz="1600" b="1" i="0" dirty="0"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aster sessions </a:t>
            </a:r>
            <a:r>
              <a:rPr lang="en-US" sz="1600" b="0" i="0" dirty="0"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delivered by academics, NHS Clinicians, and current students. Opportunity to practice clinical skills and talk to professionals from the chosen field. </a:t>
            </a:r>
          </a:p>
          <a:p>
            <a:pPr>
              <a:lnSpc>
                <a:spcPct val="95000"/>
              </a:lnSpc>
              <a:spcAft>
                <a:spcPts val="600"/>
              </a:spcAft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sz="1600" b="1" dirty="0">
                <a:latin typeface="Gill Sans MT" panose="020B0502020104020203" pitchFamily="34" charset="0"/>
                <a:cs typeface="Calibri" panose="020F0502020204030204" pitchFamily="34" charset="0"/>
              </a:rPr>
              <a:t>PHS P</a:t>
            </a:r>
            <a:r>
              <a:rPr lang="en-US" sz="1600" b="1" i="0" dirty="0"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rogramme </a:t>
            </a:r>
            <a:r>
              <a:rPr lang="en-US" sz="1600" b="0" i="0" dirty="0"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provides personal statement and interview</a:t>
            </a:r>
            <a:r>
              <a:rPr lang="en-US" sz="1600" b="1" i="0" dirty="0"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 workshops</a:t>
            </a:r>
            <a:r>
              <a:rPr lang="en-US" sz="1600" b="0" i="0" dirty="0"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 to help prepare students for applications to university.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889A03-FEDC-C139-734A-D43B33CFE112}"/>
              </a:ext>
            </a:extLst>
          </p:cNvPr>
          <p:cNvSpPr txBox="1"/>
          <p:nvPr/>
        </p:nvSpPr>
        <p:spPr>
          <a:xfrm>
            <a:off x="599881" y="6158596"/>
            <a:ext cx="90144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i="0" dirty="0">
                <a:effectLst/>
                <a:latin typeface="Open Sans" panose="020B0606030504020204" pitchFamily="34" charset="0"/>
              </a:rPr>
              <a:t>Contact Kath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Bourne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(Pathways to Health Sciences Coordinator) at </a:t>
            </a:r>
            <a:r>
              <a:rPr lang="en-GB" b="1" i="0" dirty="0">
                <a:effectLst/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pathways-to-health-sciences@bristol.ac.uk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.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4A35EC-1A84-817B-BD1C-EF0C1D90D513}"/>
              </a:ext>
            </a:extLst>
          </p:cNvPr>
          <p:cNvSpPr txBox="1"/>
          <p:nvPr/>
        </p:nvSpPr>
        <p:spPr>
          <a:xfrm>
            <a:off x="4817326" y="5637383"/>
            <a:ext cx="6177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ighlight>
                  <a:srgbClr val="FFFF00"/>
                </a:highlight>
              </a:rPr>
              <a:t>apply online between September </a:t>
            </a:r>
          </a:p>
          <a:p>
            <a:r>
              <a:rPr lang="en-GB" sz="1200" dirty="0">
                <a:highlight>
                  <a:srgbClr val="FFFF00"/>
                </a:highlight>
              </a:rPr>
              <a:t>at: bristol.ac.uk/access-to-</a:t>
            </a:r>
            <a:r>
              <a:rPr lang="en-GB" sz="1200" dirty="0" err="1">
                <a:highlight>
                  <a:srgbClr val="FFFF00"/>
                </a:highlight>
              </a:rPr>
              <a:t>bristol</a:t>
            </a:r>
            <a:endParaRPr lang="en-GB" sz="1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35362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A7490-00DB-8E9E-218B-E6B56E18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48053"/>
            <a:ext cx="9144000" cy="1344168"/>
          </a:xfrm>
        </p:spPr>
        <p:txBody>
          <a:bodyPr/>
          <a:lstStyle/>
          <a:p>
            <a:r>
              <a:rPr lang="en-GB" dirty="0"/>
              <a:t>Venture into Vet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E3474-1BDB-42B9-ADBB-E04E83993B32}"/>
              </a:ext>
            </a:extLst>
          </p:cNvPr>
          <p:cNvSpPr txBox="1"/>
          <p:nvPr/>
        </p:nvSpPr>
        <p:spPr>
          <a:xfrm>
            <a:off x="833103" y="2614319"/>
            <a:ext cx="725406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dirty="0">
                <a:solidFill>
                  <a:srgbClr val="B01C2E"/>
                </a:solidFill>
                <a:effectLst/>
                <a:latin typeface="Gill Sans MT" panose="020B0502020104020203" pitchFamily="34" charset="0"/>
              </a:rPr>
              <a:t>Student Resources- Venture into Vet Careers</a:t>
            </a:r>
          </a:p>
          <a:p>
            <a:pPr algn="l"/>
            <a:r>
              <a:rPr lang="en-GB" dirty="0">
                <a:solidFill>
                  <a:srgbClr val="333333"/>
                </a:solidFill>
                <a:latin typeface="Gill Sans MT" panose="020B0502020104020203" pitchFamily="34" charset="0"/>
              </a:rPr>
              <a:t>R</a:t>
            </a:r>
            <a:r>
              <a:rPr lang="en-GB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esources available to find out more about the Veterinary profession and how to become a Vet or Vet Nurse.</a:t>
            </a:r>
          </a:p>
          <a:p>
            <a:pPr algn="l"/>
            <a:endParaRPr lang="en-GB" b="0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pPr algn="l"/>
            <a:r>
              <a:rPr lang="en-GB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Online courses and work experience</a:t>
            </a:r>
          </a:p>
          <a:p>
            <a:pPr algn="l"/>
            <a:r>
              <a:rPr lang="en-GB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Students can find out more about the Veterinary profession </a:t>
            </a:r>
            <a:r>
              <a:rPr lang="en-GB" dirty="0">
                <a:solidFill>
                  <a:srgbClr val="333333"/>
                </a:solidFill>
                <a:latin typeface="Gill Sans MT" panose="020B0502020104020203" pitchFamily="34" charset="0"/>
              </a:rPr>
              <a:t>by enrolling on a </a:t>
            </a:r>
            <a:r>
              <a:rPr lang="en-GB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free online course</a:t>
            </a:r>
            <a:r>
              <a:rPr lang="en-GB" dirty="0">
                <a:solidFill>
                  <a:srgbClr val="333333"/>
                </a:solidFill>
                <a:latin typeface="Gill Sans MT" panose="020B0502020104020203" pitchFamily="34" charset="0"/>
              </a:rPr>
              <a:t>: </a:t>
            </a:r>
          </a:p>
          <a:p>
            <a:pPr algn="l"/>
            <a:endParaRPr lang="en-GB" b="0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pPr algn="l"/>
            <a:r>
              <a:rPr lang="en-GB" b="0" i="0" dirty="0">
                <a:solidFill>
                  <a:srgbClr val="216E95"/>
                </a:solidFill>
                <a:effectLst/>
                <a:latin typeface="Gill Sans MT" panose="020B0502020104020203" pitchFamily="34" charset="0"/>
                <a:hlinkClick r:id="rId3"/>
              </a:rPr>
              <a:t>Future Learn: Exploring the Veterinary Profession and Virtual Work Experience</a:t>
            </a:r>
            <a:r>
              <a:rPr lang="en-GB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67BFB4-550B-641F-8C00-E3C719829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598" y="3326618"/>
            <a:ext cx="2912435" cy="3468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ECF3C3-DDD3-A51B-6054-77D68C303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7169" y="1003235"/>
            <a:ext cx="3129295" cy="23233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4CBEF9-607C-3642-6BE6-6543FE206B4E}"/>
              </a:ext>
            </a:extLst>
          </p:cNvPr>
          <p:cNvSpPr txBox="1"/>
          <p:nvPr/>
        </p:nvSpPr>
        <p:spPr>
          <a:xfrm>
            <a:off x="975536" y="1492736"/>
            <a:ext cx="60942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800" b="0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pPr algn="l"/>
            <a:r>
              <a:rPr lang="en-GB" sz="18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Venture into Vet is a series of events, both in-person and virtual, for students in </a:t>
            </a:r>
            <a:r>
              <a:rPr lang="en-GB" sz="18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Year 10 and 11.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B370F0-EAF5-52B6-2566-E40342136B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03" y="5510031"/>
            <a:ext cx="2859272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3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544F8E-5C04-CB97-2FA2-7C899646A1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93" t="7886" r="72618" b="4309"/>
          <a:stretch/>
        </p:blipFill>
        <p:spPr>
          <a:xfrm>
            <a:off x="962725" y="782084"/>
            <a:ext cx="4664911" cy="59113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0857CA-D49C-53E4-8E0F-A1D177D58937}"/>
              </a:ext>
            </a:extLst>
          </p:cNvPr>
          <p:cNvSpPr txBox="1"/>
          <p:nvPr/>
        </p:nvSpPr>
        <p:spPr>
          <a:xfrm>
            <a:off x="6564366" y="2978729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https://www.bristol.ac.uk/study/outreach/</a:t>
            </a:r>
            <a:endParaRPr lang="en-GB" dirty="0"/>
          </a:p>
          <a:p>
            <a:endParaRPr lang="en-GB" dirty="0"/>
          </a:p>
          <a:p>
            <a:r>
              <a:rPr lang="en-GB" dirty="0"/>
              <a:t>Bristol.ac.uk/vet-school</a:t>
            </a:r>
          </a:p>
          <a:p>
            <a:r>
              <a:rPr lang="en-GB" dirty="0"/>
              <a:t>Bristol.ac.uk/dental</a:t>
            </a:r>
          </a:p>
          <a:p>
            <a:r>
              <a:rPr lang="en-GB" dirty="0"/>
              <a:t>Bristol.ac.uk/medical-school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49D7B2-1DAA-403E-0DDD-0AD5262FF6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3409" y="5424822"/>
            <a:ext cx="3852671" cy="111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44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c9e25d0e-055d-430b-8550-6ab2411b4e0e"/>
</p:tagLst>
</file>

<file path=ppt/theme/theme1.xml><?xml version="1.0" encoding="utf-8"?>
<a:theme xmlns:a="http://schemas.openxmlformats.org/drawingml/2006/main" name="PrismaticVTI">
  <a:themeElements>
    <a:clrScheme name="AnalogousFromRegularSeed_2SEEDS">
      <a:dk1>
        <a:srgbClr val="000000"/>
      </a:dk1>
      <a:lt1>
        <a:srgbClr val="FFFFFF"/>
      </a:lt1>
      <a:dk2>
        <a:srgbClr val="1B2F2F"/>
      </a:dk2>
      <a:lt2>
        <a:srgbClr val="F3F1F0"/>
      </a:lt2>
      <a:accent1>
        <a:srgbClr val="3B9EB1"/>
      </a:accent1>
      <a:accent2>
        <a:srgbClr val="46B196"/>
      </a:accent2>
      <a:accent3>
        <a:srgbClr val="4D7FC3"/>
      </a:accent3>
      <a:accent4>
        <a:srgbClr val="B13B3E"/>
      </a:accent4>
      <a:accent5>
        <a:srgbClr val="C37B4D"/>
      </a:accent5>
      <a:accent6>
        <a:srgbClr val="B19B3B"/>
      </a:accent6>
      <a:hlink>
        <a:srgbClr val="BF5641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Title and content">
  <a:themeElements>
    <a:clrScheme name="UoS Brand Colours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Presentation_Template.potx" id="{3F1C382B-1DEF-410A-A027-F45CA85A49A9}" vid="{2D513B29-4688-4C3B-808C-2D7FC1C46FB0}"/>
    </a:ext>
  </a:extLst>
</a:theme>
</file>

<file path=ppt/theme/theme3.xml><?xml version="1.0" encoding="utf-8"?>
<a:theme xmlns:a="http://schemas.openxmlformats.org/drawingml/2006/main" name="7_Title and content">
  <a:themeElements>
    <a:clrScheme name="UoS Brand Colours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701</TotalTime>
  <Words>489</Words>
  <Application>Microsoft Office PowerPoint</Application>
  <PresentationFormat>Widescreen</PresentationFormat>
  <Paragraphs>2212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Aharoni</vt:lpstr>
      <vt:lpstr>Arial</vt:lpstr>
      <vt:lpstr>Avenir Next LT Pro</vt:lpstr>
      <vt:lpstr>Calibri</vt:lpstr>
      <vt:lpstr>Gill Sans MT</vt:lpstr>
      <vt:lpstr>Helvetica</vt:lpstr>
      <vt:lpstr>Lucida Sans</vt:lpstr>
      <vt:lpstr>Open Sans</vt:lpstr>
      <vt:lpstr>PrismaticVTI</vt:lpstr>
      <vt:lpstr>Title and content</vt:lpstr>
      <vt:lpstr>7_Title and content</vt:lpstr>
      <vt:lpstr>Medicine, healthcare/Allied health (dentistry/vet/med) -Allison Fulford</vt:lpstr>
      <vt:lpstr>PowerPoint Presentation</vt:lpstr>
      <vt:lpstr>                    </vt:lpstr>
      <vt:lpstr>Pathways to health sciences</vt:lpstr>
      <vt:lpstr>Venture into Vet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Shmma Quraishe</dc:creator>
  <cp:lastModifiedBy>Allison Fulford</cp:lastModifiedBy>
  <cp:revision>9</cp:revision>
  <dcterms:created xsi:type="dcterms:W3CDTF">2023-04-18T14:34:51Z</dcterms:created>
  <dcterms:modified xsi:type="dcterms:W3CDTF">2023-04-28T15:58:32Z</dcterms:modified>
</cp:coreProperties>
</file>