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 id="2147483883" r:id="rId13"/>
  </p:sldMasterIdLst>
  <p:notesMasterIdLst>
    <p:notesMasterId r:id="rId28"/>
  </p:notesMasterIdLst>
  <p:sldIdLst>
    <p:sldId id="256" r:id="rId14"/>
    <p:sldId id="257" r:id="rId15"/>
    <p:sldId id="318" r:id="rId16"/>
    <p:sldId id="319" r:id="rId17"/>
    <p:sldId id="320" r:id="rId18"/>
    <p:sldId id="321" r:id="rId19"/>
    <p:sldId id="314" r:id="rId20"/>
    <p:sldId id="322" r:id="rId21"/>
    <p:sldId id="311" r:id="rId22"/>
    <p:sldId id="323" r:id="rId23"/>
    <p:sldId id="261" r:id="rId24"/>
    <p:sldId id="267" r:id="rId25"/>
    <p:sldId id="317" r:id="rId26"/>
    <p:sldId id="31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A04E27-7751-DD13-8EAC-0535B40C689B}" name="Kath Woods-Townsend" initials="KW" userId="S::kwt1b06@soton.ac.uk::6818a262-d99a-4b23-bcfa-16532cfac47a" providerId="AD"/>
  <p188:author id="{C8526A2C-0AC9-BBF1-6E9F-5BD0685E183A}" name="Hazel Inskip" initials="HI" userId="S::hmi@soton.ac.uk::d339b7e6-8310-41fd-a900-b070bec59112" providerId="AD"/>
  <p188:author id="{B32F044F-6019-9003-0EB2-AD227DC4DE4E}" name="Keith Godfrey" initials="KG" userId="S::kmg@soton.ac.uk::cdedb6be-832f-4234-b0b6-ba1ecdd51110" providerId="AD"/>
  <p188:author id="{7305DB67-3283-1561-D9A7-ED8FF1826185}" name="Rachel Gagen" initials="RG" userId="S::rsg1v20@soton.ac.uk::e2d4e6cd-5d89-46d8-93dc-e64a27afb7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 Woods-Townsend" initials="KWT" lastIdx="3" clrIdx="0">
    <p:extLst>
      <p:ext uri="{19B8F6BF-5375-455C-9EA6-DF929625EA0E}">
        <p15:presenceInfo xmlns:p15="http://schemas.microsoft.com/office/powerpoint/2012/main" userId="S::kwt1b06@soton.ac.uk::6818a262-d99a-4b23-bcfa-16532cfac47a" providerId="AD"/>
      </p:ext>
    </p:extLst>
  </p:cmAuthor>
  <p:cmAuthor id="2" name="Rachel Gagen" initials="RG" lastIdx="3" clrIdx="1">
    <p:extLst>
      <p:ext uri="{19B8F6BF-5375-455C-9EA6-DF929625EA0E}">
        <p15:presenceInfo xmlns:p15="http://schemas.microsoft.com/office/powerpoint/2012/main" userId="S::rsg1v20@soton.ac.uk::e2d4e6cd-5d89-46d8-93dc-e64a27afb7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EEC"/>
    <a:srgbClr val="EDB834"/>
    <a:srgbClr val="EC632B"/>
    <a:srgbClr val="712E88"/>
    <a:srgbClr val="E26FA9"/>
    <a:srgbClr val="D30D4F"/>
    <a:srgbClr val="E26EA8"/>
    <a:srgbClr val="D2639A"/>
    <a:srgbClr val="3699E0"/>
    <a:srgbClr val="4FA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8" d="100"/>
          <a:sy n="118" d="100"/>
        </p:scale>
        <p:origin x="14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presProps" Target="presProp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7F8792-836B-4CBD-AFF1-AF185BC2BD38}" type="datetimeFigureOut">
              <a:rPr lang="en-GB" smtClean="0"/>
              <a:t>23/06/2022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D1DF98-B15A-4D0B-A2A4-9DCD216EC41D}" type="slidenum">
              <a:rPr lang="en-GB" smtClean="0"/>
              <a:t>‹#›</a:t>
            </a:fld>
            <a:endParaRPr lang="en-GB"/>
          </a:p>
        </p:txBody>
      </p:sp>
    </p:spTree>
    <p:extLst>
      <p:ext uri="{BB962C8B-B14F-4D97-AF65-F5344CB8AC3E}">
        <p14:creationId xmlns:p14="http://schemas.microsoft.com/office/powerpoint/2010/main" val="249627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269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7260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89393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23/06/2022</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23/06/2022</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23/06/2022</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23/06/2022</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32144605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23/06/2022</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32912515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23/06/2022</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104637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23/06/2022</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8059820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23/06/2022</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9058311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23/06/2022</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579144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23/06/2022</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2925540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23/06/2022</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24901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23/06/2022</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23/06/2022</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5439118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23/06/2022</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9654192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23/06/2022</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46454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23/06/2022</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21185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1662383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85554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407754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23/06/2022</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23/06/2022</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23/06/2022</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23/06/2022</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23/06/2022</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23/06/2022</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23/06/2022</a:t>
            </a:fld>
            <a:endParaRPr lang="en-GB"/>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23/06/2022</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23/06/2022</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23/06/2022</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23/06/2022</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23/06/2022</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23/06/2022</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23/06/2022</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23/06/2022</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23/06/2022</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23/06/2022</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23/06/2022</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23/06/2022</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23/06/2022</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23/06/2022</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23/06/2022</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23/06/2022</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23/06/2022</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23/06/2022</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23/06/2022</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23/06/2022</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23/06/2022</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23/06/2022</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23/06/2022</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23/06/2022</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23/06/2022</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23/06/2022</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23/06/2022</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23/06/2022</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23/06/2022</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23/06/2022</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23/06/2022</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23/06/2022</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23/06/2022</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23/06/2022</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23/06/2022</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23/06/2022</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23/06/2022</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23/06/2022</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23/06/2022</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23/06/2022</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23/06/2022</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23/06/2022</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23/06/2022</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23/06/2022</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23/06/2022</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23/06/2022</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23/06/2022</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23/06/2022</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23/06/2022</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23/06/2022</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23/06/2022</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23/06/2022</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23/06/2022</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23/06/2022</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23/06/2022</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23/06/2022</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23/06/2022</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23/06/2022</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23/06/2022</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23/06/2022</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23/06/2022</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23/06/2022</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23/06/2022</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23/06/2022</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23/06/2022</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23/06/2022</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23/06/2022</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23/06/2022</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23/06/2022</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23/06/2022</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23/06/2022</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23/06/2022</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23/06/2022</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23/06/2022</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23/06/2022</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23/06/2022</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23/06/2022</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23/06/2022</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23/06/2022</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23/06/2022</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23/06/2022</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23/06/2022</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23/06/2022</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23/06/2022</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23/06/2022</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23/06/2022</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23/06/2022</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6" Type="http://schemas.openxmlformats.org/officeDocument/2006/relationships/image" Target="../media/image8.png"/><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image" Target="../media/image7.png"/><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image" Target="../media/image6.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48.xml"/><Relationship Id="rId16" Type="http://schemas.openxmlformats.org/officeDocument/2006/relationships/image" Target="../media/image6.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4.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17" Type="http://schemas.openxmlformats.org/officeDocument/2006/relationships/image" Target="../media/image1.png"/><Relationship Id="rId2" Type="http://schemas.openxmlformats.org/officeDocument/2006/relationships/slideLayout" Target="../slideLayouts/slideLayout59.xml"/><Relationship Id="rId16" Type="http://schemas.openxmlformats.org/officeDocument/2006/relationships/image" Target="../media/image6.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2.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4.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6" Type="http://schemas.openxmlformats.org/officeDocument/2006/relationships/image" Target="../media/image6.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2.pn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23/06/2022</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7634964" y="117289"/>
            <a:ext cx="1520206" cy="1064530"/>
          </a:xfrm>
          <a:prstGeom prst="rect">
            <a:avLst/>
          </a:prstGeom>
        </p:spPr>
      </p:pic>
      <p:pic>
        <p:nvPicPr>
          <p:cNvPr id="15" name="Picture 14" descr="Icon&#10;&#10;Description automatically generated">
            <a:extLst>
              <a:ext uri="{FF2B5EF4-FFF2-40B4-BE49-F238E27FC236}">
                <a16:creationId xmlns:a16="http://schemas.microsoft.com/office/drawing/2014/main" id="{098F0547-4D81-48C0-AEBA-351FA48ABC85}"/>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rot="19011155">
            <a:off x="-475403" y="-626009"/>
            <a:ext cx="1469038" cy="1466557"/>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82" r:id="rId13"/>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23/06/2022</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7634964" y="117289"/>
            <a:ext cx="1520206" cy="1064530"/>
          </a:xfrm>
          <a:prstGeom prst="rect">
            <a:avLst/>
          </a:prstGeom>
        </p:spPr>
      </p:pic>
      <p:pic>
        <p:nvPicPr>
          <p:cNvPr id="14" name="Picture 13" descr="Icon&#10;&#10;Description automatically generated">
            <a:extLst>
              <a:ext uri="{FF2B5EF4-FFF2-40B4-BE49-F238E27FC236}">
                <a16:creationId xmlns:a16="http://schemas.microsoft.com/office/drawing/2014/main" id="{1F51A19A-3406-4795-9647-2484C866BE1A}"/>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rot="19024476">
            <a:off x="-442154" y="-533519"/>
            <a:ext cx="1423304" cy="1420900"/>
          </a:xfrm>
          <a:prstGeom prst="rect">
            <a:avLst/>
          </a:prstGeom>
        </p:spPr>
      </p:pic>
    </p:spTree>
    <p:extLst>
      <p:ext uri="{BB962C8B-B14F-4D97-AF65-F5344CB8AC3E}">
        <p14:creationId xmlns:p14="http://schemas.microsoft.com/office/powerpoint/2010/main" val="1247666851"/>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23/06/2022</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7634964" y="117289"/>
            <a:ext cx="1520206" cy="1064530"/>
          </a:xfrm>
          <a:prstGeom prst="rect">
            <a:avLst/>
          </a:prstGeom>
        </p:spPr>
      </p:pic>
      <p:pic>
        <p:nvPicPr>
          <p:cNvPr id="11" name="Picture 10" descr="Icon&#10;&#10;Description automatically generated">
            <a:extLst>
              <a:ext uri="{FF2B5EF4-FFF2-40B4-BE49-F238E27FC236}">
                <a16:creationId xmlns:a16="http://schemas.microsoft.com/office/drawing/2014/main" id="{07B00C9A-E3D8-457E-9307-1DE662663CFF}"/>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rot="19011155">
            <a:off x="-444393" y="-615989"/>
            <a:ext cx="1469038" cy="1466557"/>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23/06/2022</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a:solidFill>
                  <a:srgbClr val="EDB834"/>
                </a:solidFill>
              </a:rPr>
              <a:t>#</a:t>
            </a:r>
            <a:r>
              <a:rPr lang="en-GB" sz="3000" b="1" err="1">
                <a:solidFill>
                  <a:srgbClr val="EDB834"/>
                </a:solidFill>
              </a:rPr>
              <a:t>BePartOfTheSolution</a:t>
            </a:r>
            <a:endParaRPr lang="en-GB" sz="3000" b="1">
              <a:solidFill>
                <a:srgbClr val="EDB834"/>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EDB834"/>
          </a:solidFill>
          <a:ln>
            <a:solidFill>
              <a:srgbClr val="EDB834"/>
            </a:solidFill>
          </a:ln>
        </p:spPr>
        <p:txBody>
          <a:bodyPr wrap="square" rtlCol="0">
            <a:spAutoFit/>
          </a:bodyPr>
          <a:lstStyle/>
          <a:p>
            <a:pPr algn="ctr"/>
            <a:r>
              <a:rPr lang="en-GB" sz="180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a:p>
        </p:txBody>
      </p:sp>
      <p:pic>
        <p:nvPicPr>
          <p:cNvPr id="18" name="Picture 17" descr="Icon&#10;&#10;Description automatically generated">
            <a:extLst>
              <a:ext uri="{FF2B5EF4-FFF2-40B4-BE49-F238E27FC236}">
                <a16:creationId xmlns:a16="http://schemas.microsoft.com/office/drawing/2014/main" id="{209A22B5-1240-4724-8122-846B73E30E74}"/>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rot="19011155">
            <a:off x="-474523" y="-596755"/>
            <a:ext cx="1469038" cy="146655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23/06/2022</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7818511" y="1694072"/>
            <a:ext cx="1227165" cy="1225092"/>
          </a:xfrm>
          <a:prstGeom prst="rect">
            <a:avLst/>
          </a:prstGeom>
        </p:spPr>
      </p:pic>
      <p:sp>
        <p:nvSpPr>
          <p:cNvPr id="11" name="Rectangle 10">
            <a:extLst>
              <a:ext uri="{FF2B5EF4-FFF2-40B4-BE49-F238E27FC236}">
                <a16:creationId xmlns:a16="http://schemas.microsoft.com/office/drawing/2014/main" id="{968970BA-8CB0-4532-9FF9-326AA80758DE}"/>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E945656-6B13-4B87-A9BA-1E43071DCBC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23/06/2022</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sp>
        <p:nvSpPr>
          <p:cNvPr id="18" name="Rectangle 17">
            <a:extLst>
              <a:ext uri="{FF2B5EF4-FFF2-40B4-BE49-F238E27FC236}">
                <a16:creationId xmlns:a16="http://schemas.microsoft.com/office/drawing/2014/main" id="{D7AE6CB5-4B78-4CBC-869B-A139B6EF23F2}"/>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604EC63-9B9B-43D4-96F2-1828A5B4B45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23/06/2022</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23/06/2022</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2" name="Rectangle 11">
            <a:extLst>
              <a:ext uri="{FF2B5EF4-FFF2-40B4-BE49-F238E27FC236}">
                <a16:creationId xmlns:a16="http://schemas.microsoft.com/office/drawing/2014/main" id="{86596816-1D0F-4AD4-89F7-4095704C59FE}"/>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23/06/2022</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23/06/2022</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0.xml"/><Relationship Id="rId5" Type="http://schemas.microsoft.com/office/2007/relationships/hdphoto" Target="../media/hdphoto1.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0.xml"/><Relationship Id="rId6" Type="http://schemas.microsoft.com/office/2007/relationships/hdphoto" Target="../media/hdphoto2.wdp"/><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20.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
          <p:cNvSpPr txBox="1">
            <a:spLocks noGrp="1"/>
          </p:cNvSpPr>
          <p:nvPr>
            <p:ph type="title"/>
          </p:nvPr>
        </p:nvSpPr>
        <p:spPr>
          <a:xfrm>
            <a:off x="492919" y="499533"/>
            <a:ext cx="8079600" cy="14194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4800">
                <a:solidFill>
                  <a:srgbClr val="0F6AB1"/>
                </a:solidFill>
                <a:latin typeface="Gill Sans"/>
                <a:ea typeface="Gill Sans"/>
                <a:cs typeface="Gill Sans"/>
                <a:sym typeface="Gill Sans"/>
              </a:rPr>
              <a:t>Vaccines</a:t>
            </a:r>
            <a:endParaRPr sz="4800">
              <a:solidFill>
                <a:srgbClr val="0F6AB1"/>
              </a:solidFill>
              <a:latin typeface="Gill Sans"/>
              <a:ea typeface="Gill Sans"/>
              <a:cs typeface="Gill Sans"/>
              <a:sym typeface="Gill Sans"/>
            </a:endParaRPr>
          </a:p>
        </p:txBody>
      </p:sp>
      <p:sp>
        <p:nvSpPr>
          <p:cNvPr id="9" name="Google Shape;234;p1">
            <a:extLst>
              <a:ext uri="{FF2B5EF4-FFF2-40B4-BE49-F238E27FC236}">
                <a16:creationId xmlns:a16="http://schemas.microsoft.com/office/drawing/2014/main" id="{E779FA76-E7D5-0A47-9DC6-34E5F5ED3167}"/>
              </a:ext>
            </a:extLst>
          </p:cNvPr>
          <p:cNvSpPr txBox="1">
            <a:spLocks noGrp="1"/>
          </p:cNvSpPr>
          <p:nvPr>
            <p:ph type="subTitle" idx="1"/>
          </p:nvPr>
        </p:nvSpPr>
        <p:spPr>
          <a:xfrm>
            <a:off x="694112" y="1724744"/>
            <a:ext cx="7529145" cy="3940935"/>
          </a:xfrm>
          <a:prstGeom prst="rect">
            <a:avLst/>
          </a:prstGeom>
          <a:noFill/>
          <a:ln>
            <a:noFill/>
          </a:ln>
        </p:spPr>
        <p:txBody>
          <a:bodyPr spcFirstLastPara="1" wrap="square" lIns="91425" tIns="45700" rIns="91425" bIns="45700" anchor="t" anchorCtr="0">
            <a:normAutofit lnSpcReduction="10000"/>
          </a:bodyPr>
          <a:lstStyle/>
          <a:p>
            <a:pPr marL="0" indent="0">
              <a:lnSpc>
                <a:spcPct val="115000"/>
              </a:lnSpc>
              <a:spcBef>
                <a:spcPts val="0"/>
              </a:spcBef>
              <a:buClr>
                <a:schemeClr val="dk1"/>
              </a:buClr>
              <a:buSzPts val="1100"/>
              <a:buNone/>
            </a:pPr>
            <a:r>
              <a:rPr lang="en-GB" sz="4000">
                <a:solidFill>
                  <a:schemeClr val="accent5">
                    <a:lumMod val="50000"/>
                  </a:schemeClr>
                </a:solidFill>
                <a:highlight>
                  <a:srgbClr val="FFFFFF"/>
                </a:highlight>
                <a:latin typeface="Gill Sans"/>
                <a:ea typeface="Gill Sans"/>
                <a:cs typeface="Gill Sans"/>
                <a:sym typeface="Gill Sans"/>
              </a:rPr>
              <a:t>Objectives:</a:t>
            </a:r>
            <a:r>
              <a:rPr lang="en-GB" sz="4000" dirty="0">
                <a:solidFill>
                  <a:schemeClr val="accent5">
                    <a:lumMod val="50000"/>
                  </a:schemeClr>
                </a:solidFill>
                <a:highlight>
                  <a:srgbClr val="FFFFFF"/>
                </a:highlight>
                <a:latin typeface="Comfortaa"/>
                <a:ea typeface="Gill Sans"/>
                <a:cs typeface="Gill Sans"/>
                <a:sym typeface="Comfortaa"/>
              </a:rPr>
              <a:t> </a:t>
            </a:r>
            <a:endParaRPr lang="en-GB" sz="4000" dirty="0">
              <a:solidFill>
                <a:schemeClr val="accent5">
                  <a:lumMod val="50000"/>
                </a:schemeClr>
              </a:solidFill>
              <a:highlight>
                <a:srgbClr val="FFFFFF"/>
              </a:highlight>
              <a:latin typeface="Comfortaa"/>
              <a:ea typeface="Comfortaa"/>
              <a:cs typeface="Comfortaa"/>
              <a:sym typeface="Comfortaa"/>
            </a:endParaRPr>
          </a:p>
          <a:p>
            <a:pPr marL="0" lvl="0" indent="0" algn="l" rtl="0">
              <a:lnSpc>
                <a:spcPct val="115000"/>
              </a:lnSpc>
              <a:spcBef>
                <a:spcPts val="0"/>
              </a:spcBef>
              <a:spcAft>
                <a:spcPts val="0"/>
              </a:spcAft>
              <a:buClr>
                <a:schemeClr val="dk1"/>
              </a:buClr>
              <a:buSzPts val="1100"/>
              <a:buNone/>
            </a:pPr>
            <a:endParaRPr lang="en-GB" sz="2900">
              <a:solidFill>
                <a:schemeClr val="accent5">
                  <a:lumMod val="50000"/>
                </a:schemeClr>
              </a:solidFill>
              <a:highlight>
                <a:srgbClr val="FFFFFF"/>
              </a:highlight>
              <a:latin typeface="Comfortaa"/>
              <a:ea typeface="Comfortaa"/>
              <a:cs typeface="Comfortaa"/>
              <a:sym typeface="Comfortaa"/>
            </a:endParaRPr>
          </a:p>
          <a:p>
            <a:pPr lvl="0">
              <a:lnSpc>
                <a:spcPct val="115000"/>
              </a:lnSpc>
              <a:spcBef>
                <a:spcPts val="0"/>
              </a:spcBef>
              <a:buClr>
                <a:srgbClr val="1F4E79"/>
              </a:buClr>
              <a:buSzPct val="80000"/>
              <a:buFont typeface="Arial" panose="020B0604020202020204" pitchFamily="34" charset="0"/>
              <a:buChar char="•"/>
            </a:pPr>
            <a:r>
              <a:rPr lang="en-GB" sz="3400">
                <a:solidFill>
                  <a:schemeClr val="accent5">
                    <a:lumMod val="50000"/>
                  </a:schemeClr>
                </a:solidFill>
                <a:highlight>
                  <a:srgbClr val="FFFFFF"/>
                </a:highlight>
                <a:latin typeface="Gill Sans"/>
                <a:ea typeface="Gill Sans"/>
                <a:cs typeface="Gill Sans"/>
                <a:sym typeface="Gill Sans"/>
              </a:rPr>
              <a:t>To define ‘vaccine</a:t>
            </a:r>
            <a:r>
              <a:rPr lang="en-GB" sz="3400" dirty="0">
                <a:solidFill>
                  <a:schemeClr val="accent5">
                    <a:lumMod val="50000"/>
                  </a:schemeClr>
                </a:solidFill>
                <a:highlight>
                  <a:srgbClr val="FFFFFF"/>
                </a:highlight>
                <a:latin typeface="Gill Sans"/>
                <a:ea typeface="Gill Sans"/>
                <a:cs typeface="Gill Sans"/>
                <a:sym typeface="Gill Sans"/>
              </a:rPr>
              <a:t>’</a:t>
            </a:r>
            <a:endParaRPr lang="en-GB" sz="3400" dirty="0">
              <a:solidFill>
                <a:schemeClr val="accent5">
                  <a:lumMod val="50000"/>
                </a:schemeClr>
              </a:solidFill>
              <a:highlight>
                <a:srgbClr val="FFFFFF"/>
              </a:highlight>
              <a:latin typeface="Gill Sans"/>
              <a:ea typeface="Gill Sans"/>
              <a:cs typeface="Gill Sans"/>
            </a:endParaRPr>
          </a:p>
          <a:p>
            <a:pPr lvl="0">
              <a:lnSpc>
                <a:spcPct val="115000"/>
              </a:lnSpc>
              <a:spcBef>
                <a:spcPts val="0"/>
              </a:spcBef>
              <a:buClr>
                <a:srgbClr val="1F4E79"/>
              </a:buClr>
              <a:buSzPct val="80000"/>
              <a:buFont typeface="Arial" panose="020B0604020202020204" pitchFamily="34" charset="0"/>
              <a:buChar char="•"/>
            </a:pPr>
            <a:r>
              <a:rPr lang="en-GB" sz="3400">
                <a:solidFill>
                  <a:schemeClr val="accent5">
                    <a:lumMod val="50000"/>
                  </a:schemeClr>
                </a:solidFill>
                <a:highlight>
                  <a:srgbClr val="FFFFFF"/>
                </a:highlight>
                <a:latin typeface="Gill Sans"/>
                <a:ea typeface="Gill Sans"/>
                <a:cs typeface="Gill Sans"/>
                <a:sym typeface="Gill Sans"/>
              </a:rPr>
              <a:t>To explain how a vaccine works</a:t>
            </a:r>
            <a:endParaRPr lang="en-GB" sz="3400" dirty="0">
              <a:solidFill>
                <a:schemeClr val="accent5">
                  <a:lumMod val="50000"/>
                </a:schemeClr>
              </a:solidFill>
              <a:highlight>
                <a:srgbClr val="FFFFFF"/>
              </a:highlight>
              <a:latin typeface="Gill Sans"/>
              <a:ea typeface="Gill Sans"/>
              <a:cs typeface="Gill Sans"/>
            </a:endParaRPr>
          </a:p>
          <a:p>
            <a:pPr>
              <a:lnSpc>
                <a:spcPct val="115000"/>
              </a:lnSpc>
              <a:spcBef>
                <a:spcPts val="0"/>
              </a:spcBef>
              <a:buClr>
                <a:srgbClr val="1F4E79"/>
              </a:buClr>
              <a:buSzPct val="80000"/>
              <a:buFont typeface="Arial" panose="020B0604020202020204" pitchFamily="34" charset="0"/>
              <a:buChar char="•"/>
            </a:pPr>
            <a:r>
              <a:rPr lang="en-GB" sz="3400">
                <a:solidFill>
                  <a:schemeClr val="accent5">
                    <a:lumMod val="50000"/>
                  </a:schemeClr>
                </a:solidFill>
                <a:highlight>
                  <a:srgbClr val="FFFFFF"/>
                </a:highlight>
                <a:latin typeface="Gill Sans"/>
                <a:ea typeface="Gill Sans"/>
                <a:cs typeface="Gill Sans"/>
                <a:sym typeface="Gill Sans"/>
              </a:rPr>
              <a:t>To </a:t>
            </a:r>
            <a:r>
              <a:rPr lang="en-GB" sz="3400" dirty="0">
                <a:solidFill>
                  <a:schemeClr val="accent5">
                    <a:lumMod val="50000"/>
                  </a:schemeClr>
                </a:solidFill>
                <a:highlight>
                  <a:srgbClr val="FFFFFF"/>
                </a:highlight>
                <a:latin typeface="Gill Sans"/>
                <a:ea typeface="Gill Sans"/>
                <a:cs typeface="Gill Sans"/>
                <a:sym typeface="Gill Sans"/>
              </a:rPr>
              <a:t>describe how </a:t>
            </a:r>
            <a:r>
              <a:rPr lang="en-GB" sz="3400">
                <a:solidFill>
                  <a:schemeClr val="accent5">
                    <a:lumMod val="50000"/>
                  </a:schemeClr>
                </a:solidFill>
                <a:highlight>
                  <a:srgbClr val="FFFFFF"/>
                </a:highlight>
                <a:latin typeface="Gill Sans"/>
                <a:ea typeface="Gill Sans"/>
                <a:cs typeface="Gill Sans"/>
                <a:sym typeface="Gill Sans"/>
              </a:rPr>
              <a:t>a vaccine</a:t>
            </a:r>
            <a:r>
              <a:rPr lang="en-GB" sz="3400" dirty="0">
                <a:solidFill>
                  <a:schemeClr val="accent5">
                    <a:lumMod val="50000"/>
                  </a:schemeClr>
                </a:solidFill>
                <a:highlight>
                  <a:srgbClr val="FFFFFF"/>
                </a:highlight>
                <a:latin typeface="Gill Sans"/>
                <a:ea typeface="Gill Sans"/>
                <a:cs typeface="Gill Sans"/>
                <a:sym typeface="Gill Sans"/>
              </a:rPr>
              <a:t> is developed</a:t>
            </a:r>
            <a:endParaRPr lang="en-GB" sz="3400" dirty="0">
              <a:solidFill>
                <a:schemeClr val="accent5">
                  <a:lumMod val="50000"/>
                </a:schemeClr>
              </a:solidFill>
              <a:highlight>
                <a:srgbClr val="FFFFFF"/>
              </a:highlight>
              <a:latin typeface="Gill Sans"/>
              <a:ea typeface="Gill Sans"/>
              <a:cs typeface="Gill Sans"/>
            </a:endParaRPr>
          </a:p>
          <a:p>
            <a:pPr>
              <a:lnSpc>
                <a:spcPct val="115000"/>
              </a:lnSpc>
              <a:spcBef>
                <a:spcPts val="0"/>
              </a:spcBef>
              <a:buClr>
                <a:srgbClr val="1F4E79"/>
              </a:buClr>
              <a:buSzPct val="80000"/>
              <a:buFont typeface="Arial" panose="020B0604020202020204" pitchFamily="34" charset="0"/>
              <a:buChar char="•"/>
            </a:pPr>
            <a:r>
              <a:rPr lang="en-GB" sz="3400" dirty="0">
                <a:solidFill>
                  <a:schemeClr val="accent5">
                    <a:lumMod val="50000"/>
                  </a:schemeClr>
                </a:solidFill>
                <a:highlight>
                  <a:srgbClr val="FFFFFF"/>
                </a:highlight>
                <a:latin typeface="Gill Sans"/>
                <a:ea typeface="Comfortaa"/>
                <a:cs typeface="Comfortaa"/>
                <a:sym typeface="Gill Sans"/>
              </a:rPr>
              <a:t>To discuss how vaccines can help you and your community</a:t>
            </a:r>
            <a:endParaRPr lang="en-GB" sz="3400" dirty="0">
              <a:solidFill>
                <a:schemeClr val="accent5">
                  <a:lumMod val="50000"/>
                </a:schemeClr>
              </a:solidFill>
              <a:highlight>
                <a:srgbClr val="FFFFFF"/>
              </a:highlight>
              <a:latin typeface="Gill Sans"/>
              <a:ea typeface="Comfortaa"/>
              <a:cs typeface="Comfortaa"/>
            </a:endParaRPr>
          </a:p>
          <a:p>
            <a:pPr marL="91440" lvl="0" indent="0" algn="l" rtl="0">
              <a:lnSpc>
                <a:spcPct val="85000"/>
              </a:lnSpc>
              <a:spcBef>
                <a:spcPts val="0"/>
              </a:spcBef>
              <a:spcAft>
                <a:spcPts val="0"/>
              </a:spcAft>
              <a:buClr>
                <a:srgbClr val="262626"/>
              </a:buClr>
              <a:buSzPts val="2400"/>
              <a:buNone/>
            </a:pPr>
            <a:endParaRPr/>
          </a:p>
        </p:txBody>
      </p:sp>
    </p:spTree>
    <p:extLst>
      <p:ext uri="{BB962C8B-B14F-4D97-AF65-F5344CB8AC3E}">
        <p14:creationId xmlns:p14="http://schemas.microsoft.com/office/powerpoint/2010/main" val="3838240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64;gb65152134c_1_0">
            <a:extLst>
              <a:ext uri="{FF2B5EF4-FFF2-40B4-BE49-F238E27FC236}">
                <a16:creationId xmlns:a16="http://schemas.microsoft.com/office/drawing/2014/main" id="{253185A8-48A3-46BA-B8E0-C6839945B790}"/>
              </a:ext>
            </a:extLst>
          </p:cNvPr>
          <p:cNvSpPr txBox="1">
            <a:spLocks/>
          </p:cNvSpPr>
          <p:nvPr/>
        </p:nvSpPr>
        <p:spPr>
          <a:xfrm>
            <a:off x="-1159966" y="537788"/>
            <a:ext cx="8079600" cy="1188326"/>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Gill Sans MT" panose="020B0502020104020203" pitchFamily="34" charset="0"/>
                <a:ea typeface="+mj-ea"/>
                <a:cs typeface="+mj-cs"/>
              </a:defRPr>
            </a:lvl1pPr>
          </a:lstStyle>
          <a:p>
            <a:pPr>
              <a:spcBef>
                <a:spcPts val="0"/>
              </a:spcBef>
              <a:buClr>
                <a:srgbClr val="000000"/>
              </a:buClr>
              <a:buSzPts val="1800"/>
              <a:buFont typeface="Arial"/>
              <a:buNone/>
            </a:pPr>
            <a:r>
              <a:rPr lang="en-GB" sz="5000">
                <a:solidFill>
                  <a:srgbClr val="0F6AB1"/>
                </a:solidFill>
                <a:latin typeface="Gill Sans"/>
                <a:ea typeface="Gill Sans"/>
                <a:cs typeface="Gill Sans"/>
                <a:sym typeface="Gill Sans"/>
              </a:rPr>
              <a:t>You can now:</a:t>
            </a:r>
          </a:p>
          <a:p>
            <a:pPr algn="l">
              <a:spcBef>
                <a:spcPts val="0"/>
              </a:spcBef>
              <a:buClr>
                <a:schemeClr val="accent1"/>
              </a:buClr>
              <a:buSzPts val="4800"/>
              <a:buFont typeface="Calibri"/>
              <a:buNone/>
            </a:pPr>
            <a:endParaRPr lang="en-GB"/>
          </a:p>
        </p:txBody>
      </p:sp>
      <p:sp>
        <p:nvSpPr>
          <p:cNvPr id="5" name="TextBox 1">
            <a:extLst>
              <a:ext uri="{FF2B5EF4-FFF2-40B4-BE49-F238E27FC236}">
                <a16:creationId xmlns:a16="http://schemas.microsoft.com/office/drawing/2014/main" id="{3D92C581-8C2B-48D4-9315-9DB0419D6C49}"/>
              </a:ext>
            </a:extLst>
          </p:cNvPr>
          <p:cNvSpPr txBox="1"/>
          <p:nvPr/>
        </p:nvSpPr>
        <p:spPr>
          <a:xfrm>
            <a:off x="1185010" y="1131951"/>
            <a:ext cx="7401941" cy="5472332"/>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defTabSz="914400">
              <a:lnSpc>
                <a:spcPct val="115000"/>
              </a:lnSpc>
              <a:buClr>
                <a:srgbClr val="1F4E79"/>
              </a:buClr>
              <a:buSzPct val="80000"/>
              <a:buFont typeface="Arial" panose="020B0604020202020204" pitchFamily="34" charset="0"/>
              <a:buChar char="•"/>
              <a:defRPr/>
            </a:pPr>
            <a:r>
              <a:rPr lang="en-GB" sz="3400" dirty="0">
                <a:solidFill>
                  <a:schemeClr val="accent1">
                    <a:lumMod val="75000"/>
                  </a:schemeClr>
                </a:solidFill>
                <a:highlight>
                  <a:srgbClr val="FFFFFF"/>
                </a:highlight>
                <a:latin typeface="Gill Sans"/>
                <a:ea typeface="Gill Sans"/>
                <a:cs typeface="Gill Sans"/>
              </a:rPr>
              <a:t>Explain to your partner what a vaccine is and how it works</a:t>
            </a:r>
            <a:endParaRPr lang="en-GB" sz="3400" b="0" i="0" u="none" strike="noStrike" kern="1200" cap="none" spc="0" normalizeH="0" baseline="0" noProof="0" dirty="0">
              <a:ln>
                <a:noFill/>
              </a:ln>
              <a:solidFill>
                <a:schemeClr val="accent1">
                  <a:lumMod val="75000"/>
                </a:schemeClr>
              </a:solidFill>
              <a:effectLst/>
              <a:highlight>
                <a:srgbClr val="FFFFFF"/>
              </a:highlight>
              <a:uLnTx/>
              <a:uFillTx/>
              <a:latin typeface="Gill Sans"/>
              <a:ea typeface="Gill Sans"/>
              <a:cs typeface="Gill Sans"/>
            </a:endParaRPr>
          </a:p>
          <a:p>
            <a:pPr marL="228600" marR="0" lvl="0" indent="-228600" algn="l" defTabSz="914400" rtl="0" eaLnBrk="1" fontAlgn="auto" latinLnBrk="0" hangingPunct="1">
              <a:lnSpc>
                <a:spcPct val="115000"/>
              </a:lnSpc>
              <a:spcBef>
                <a:spcPts val="0"/>
              </a:spcBef>
              <a:spcAft>
                <a:spcPts val="0"/>
              </a:spcAft>
              <a:buClr>
                <a:srgbClr val="1F4E79"/>
              </a:buClr>
              <a:buSzPct val="80000"/>
              <a:buFont typeface="Arial" panose="020B0604020202020204" pitchFamily="34" charset="0"/>
              <a:buChar char="•"/>
              <a:tabLst/>
              <a:defRPr/>
            </a:pPr>
            <a:endParaRPr lang="en-GB" sz="3400" b="0" i="0" u="none" strike="noStrike" kern="1200" cap="none" spc="0" normalizeH="0" baseline="0" noProof="0" dirty="0">
              <a:ln>
                <a:noFill/>
              </a:ln>
              <a:solidFill>
                <a:schemeClr val="accent1">
                  <a:lumMod val="75000"/>
                </a:schemeClr>
              </a:solidFill>
              <a:effectLst/>
              <a:highlight>
                <a:srgbClr val="FFFFFF"/>
              </a:highlight>
              <a:uLnTx/>
              <a:uFillTx/>
              <a:latin typeface="Gill Sans"/>
              <a:ea typeface="Gill Sans"/>
              <a:cs typeface="Gill Sans"/>
            </a:endParaRPr>
          </a:p>
          <a:p>
            <a:pPr marL="228600" indent="-228600" defTabSz="914400">
              <a:lnSpc>
                <a:spcPct val="114999"/>
              </a:lnSpc>
              <a:buClr>
                <a:srgbClr val="1F4E79"/>
              </a:buClr>
              <a:buSzPct val="80000"/>
              <a:buFont typeface="Arial" panose="020B0604020202020204" pitchFamily="34" charset="0"/>
              <a:buChar char="•"/>
              <a:defRPr/>
            </a:pPr>
            <a:r>
              <a:rPr lang="en-GB" sz="3400" dirty="0">
                <a:solidFill>
                  <a:schemeClr val="accent1">
                    <a:lumMod val="75000"/>
                  </a:schemeClr>
                </a:solidFill>
                <a:highlight>
                  <a:srgbClr val="FFFFFF"/>
                </a:highlight>
                <a:latin typeface="Gill Sans"/>
                <a:ea typeface="Gill Sans"/>
                <a:cs typeface="Gill Sans"/>
              </a:rPr>
              <a:t>List the important steps in how a </a:t>
            </a:r>
          </a:p>
          <a:p>
            <a:pPr defTabSz="914400">
              <a:lnSpc>
                <a:spcPct val="114999"/>
              </a:lnSpc>
              <a:buClr>
                <a:srgbClr val="1F4E79"/>
              </a:buClr>
              <a:buSzPct val="80000"/>
              <a:defRPr/>
            </a:pPr>
            <a:r>
              <a:rPr lang="en-GB" sz="3400" dirty="0">
                <a:solidFill>
                  <a:schemeClr val="accent1">
                    <a:lumMod val="75000"/>
                  </a:schemeClr>
                </a:solidFill>
                <a:highlight>
                  <a:srgbClr val="FFFFFF"/>
                </a:highlight>
                <a:latin typeface="Gill Sans"/>
                <a:ea typeface="Gill Sans"/>
                <a:cs typeface="Gill Sans"/>
              </a:rPr>
              <a:t>  vaccine is developed</a:t>
            </a:r>
            <a:endParaRPr lang="en-GB" sz="3600" dirty="0">
              <a:solidFill>
                <a:schemeClr val="accent1">
                  <a:lumMod val="75000"/>
                </a:schemeClr>
              </a:solidFill>
              <a:cs typeface="Calibri" panose="020F0502020204030204"/>
            </a:endParaRPr>
          </a:p>
          <a:p>
            <a:pPr marL="228600" indent="-228600" defTabSz="914400">
              <a:lnSpc>
                <a:spcPct val="115000"/>
              </a:lnSpc>
              <a:buClr>
                <a:srgbClr val="1F4E79"/>
              </a:buClr>
              <a:buSzPct val="80000"/>
              <a:buFont typeface="Arial" panose="020B0604020202020204" pitchFamily="34" charset="0"/>
              <a:buChar char="•"/>
              <a:defRPr/>
            </a:pPr>
            <a:endParaRPr lang="en-GB" sz="3400" dirty="0">
              <a:solidFill>
                <a:schemeClr val="accent1">
                  <a:lumMod val="75000"/>
                </a:schemeClr>
              </a:solidFill>
              <a:highlight>
                <a:srgbClr val="FFFFFF"/>
              </a:highlight>
              <a:latin typeface="Gill Sans"/>
              <a:ea typeface="Gill Sans"/>
              <a:cs typeface="Gill Sans"/>
            </a:endParaRPr>
          </a:p>
          <a:p>
            <a:pPr marL="228600" indent="-228600" defTabSz="914400">
              <a:lnSpc>
                <a:spcPct val="115000"/>
              </a:lnSpc>
              <a:buClr>
                <a:srgbClr val="1F4E79"/>
              </a:buClr>
              <a:buSzPct val="80000"/>
              <a:buFont typeface="Arial" panose="020B0604020202020204" pitchFamily="34" charset="0"/>
              <a:buChar char="•"/>
              <a:defRPr/>
            </a:pPr>
            <a:r>
              <a:rPr lang="en-GB" sz="3400" dirty="0">
                <a:solidFill>
                  <a:schemeClr val="accent1">
                    <a:lumMod val="75000"/>
                  </a:schemeClr>
                </a:solidFill>
                <a:highlight>
                  <a:srgbClr val="FFFFFF"/>
                </a:highlight>
                <a:latin typeface="Gill Sans"/>
                <a:ea typeface="Gill Sans"/>
                <a:cs typeface="Gill Sans"/>
              </a:rPr>
              <a:t>Talk about how vaccination can help you and your community</a:t>
            </a:r>
          </a:p>
          <a:p>
            <a:pPr marL="228600" indent="-228600" defTabSz="914400">
              <a:lnSpc>
                <a:spcPct val="114999"/>
              </a:lnSpc>
              <a:buClr>
                <a:srgbClr val="1F4E79"/>
              </a:buClr>
              <a:buSzPct val="80000"/>
              <a:buFont typeface="Arial" panose="020B0604020202020204" pitchFamily="34" charset="0"/>
              <a:buChar char="•"/>
              <a:defRPr/>
            </a:pPr>
            <a:endParaRPr lang="en-GB" sz="3400" dirty="0">
              <a:solidFill>
                <a:schemeClr val="accent1">
                  <a:lumMod val="75000"/>
                </a:schemeClr>
              </a:solidFill>
              <a:highlight>
                <a:srgbClr val="FFFFFF"/>
              </a:highlight>
              <a:latin typeface="Gill Sans"/>
              <a:ea typeface="Gill Sans"/>
              <a:cs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2A95126A-A5FA-439B-A74E-A6A72539BD4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7735" y="841308"/>
            <a:ext cx="2139975" cy="2139975"/>
          </a:xfrm>
          <a:prstGeom prst="rect">
            <a:avLst/>
          </a:prstGeom>
        </p:spPr>
      </p:pic>
      <p:sp>
        <p:nvSpPr>
          <p:cNvPr id="2" name="Speech Bubble: Oval 1">
            <a:extLst>
              <a:ext uri="{FF2B5EF4-FFF2-40B4-BE49-F238E27FC236}">
                <a16:creationId xmlns:a16="http://schemas.microsoft.com/office/drawing/2014/main" id="{AD72C493-25E4-434E-B89F-2B84D3DE7F56}"/>
              </a:ext>
            </a:extLst>
          </p:cNvPr>
          <p:cNvSpPr/>
          <p:nvPr/>
        </p:nvSpPr>
        <p:spPr>
          <a:xfrm>
            <a:off x="3289710" y="1046818"/>
            <a:ext cx="5151120" cy="2237402"/>
          </a:xfrm>
          <a:prstGeom prst="wedgeEllipseCallout">
            <a:avLst>
              <a:gd name="adj1" fmla="val -60626"/>
              <a:gd name="adj2" fmla="val -2806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120E298-0E56-402C-A4B6-0FC135F1B2C8}"/>
              </a:ext>
            </a:extLst>
          </p:cNvPr>
          <p:cNvSpPr txBox="1"/>
          <p:nvPr/>
        </p:nvSpPr>
        <p:spPr>
          <a:xfrm>
            <a:off x="4152900" y="1380689"/>
            <a:ext cx="3710940" cy="1569660"/>
          </a:xfrm>
          <a:prstGeom prst="rect">
            <a:avLst/>
          </a:prstGeom>
          <a:noFill/>
        </p:spPr>
        <p:txBody>
          <a:bodyPr wrap="square" rtlCol="0">
            <a:spAutoFit/>
          </a:bodyPr>
          <a:lstStyle/>
          <a:p>
            <a:r>
              <a:rPr lang="en-GB" sz="2400">
                <a:solidFill>
                  <a:schemeClr val="accent1">
                    <a:lumMod val="75000"/>
                  </a:schemeClr>
                </a:solidFill>
                <a:latin typeface="Gill Sans"/>
              </a:rPr>
              <a:t>Ace says </a:t>
            </a:r>
            <a:r>
              <a:rPr lang="en-GB" sz="2400" b="1">
                <a:solidFill>
                  <a:schemeClr val="accent1">
                    <a:lumMod val="75000"/>
                  </a:schemeClr>
                </a:solidFill>
                <a:latin typeface="Gill Sans"/>
              </a:rPr>
              <a:t>“Make sure your vaccines are up to date to keep yourself, friends and family healthy.”</a:t>
            </a:r>
          </a:p>
        </p:txBody>
      </p:sp>
    </p:spTree>
    <p:extLst>
      <p:ext uri="{BB962C8B-B14F-4D97-AF65-F5344CB8AC3E}">
        <p14:creationId xmlns:p14="http://schemas.microsoft.com/office/powerpoint/2010/main" val="2015771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648368" y="1472700"/>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a:ln>
                  <a:noFill/>
                </a:ln>
                <a:solidFill>
                  <a:srgbClr val="0F6AB1"/>
                </a:solidFill>
                <a:effectLst/>
                <a:uLnTx/>
                <a:uFillTx/>
                <a:latin typeface="Gill Sans"/>
                <a:ea typeface="Gill Sans"/>
                <a:cs typeface="Gill Sans"/>
                <a:sym typeface="Gill Sans"/>
              </a:rPr>
              <a:t>see you soon!</a:t>
            </a: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369981" y="1002268"/>
            <a:ext cx="3610665" cy="3424851"/>
          </a:xfrm>
          <a:prstGeom prst="wedgeEllipseCallout">
            <a:avLst>
              <a:gd name="adj1" fmla="val -58794"/>
              <a:gd name="adj2" fmla="val -41295"/>
            </a:avLst>
          </a:prstGeom>
          <a:noFill/>
          <a:ln w="12700" cap="flat" cmpd="sng">
            <a:solidFill>
              <a:schemeClr val="dk2"/>
            </a:solidFill>
            <a:prstDash val="solid"/>
            <a:round/>
            <a:headEnd type="none" w="sm" len="sm"/>
            <a:tailEnd type="none" w="sm" len="sm"/>
            <a:extLst>
              <a:ext uri="{C807C97D-BFC1-408E-A445-0C87EB9F89A2}">
                <ask:lineSketchStyleProps xmlns:ask="http://schemas.microsoft.com/office/drawing/2018/sketchyshapes">
                  <ask:type>
                    <ask:lineSketchNone/>
                  </ask:type>
                </ask:lineSketchStyleProps>
              </a:ext>
            </a:extLst>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 name="Picture 7" descr="Logo&#10;&#10;Description automatically generated">
            <a:extLst>
              <a:ext uri="{FF2B5EF4-FFF2-40B4-BE49-F238E27FC236}">
                <a16:creationId xmlns:a16="http://schemas.microsoft.com/office/drawing/2014/main" id="{D2E62808-01B1-4B48-8EB2-7C01E2140BE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6100" y="574718"/>
            <a:ext cx="2139975" cy="2139975"/>
          </a:xfrm>
          <a:prstGeom prst="rect">
            <a:avLst/>
          </a:prstGeom>
        </p:spPr>
      </p:pic>
    </p:spTree>
    <p:extLst>
      <p:ext uri="{BB962C8B-B14F-4D97-AF65-F5344CB8AC3E}">
        <p14:creationId xmlns:p14="http://schemas.microsoft.com/office/powerpoint/2010/main" val="1406289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772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6992-8731-47F6-8135-80D64017FC3E}"/>
              </a:ext>
            </a:extLst>
          </p:cNvPr>
          <p:cNvSpPr>
            <a:spLocks noGrp="1"/>
          </p:cNvSpPr>
          <p:nvPr>
            <p:ph type="title"/>
          </p:nvPr>
        </p:nvSpPr>
        <p:spPr/>
        <p:txBody>
          <a:bodyPr/>
          <a:lstStyle/>
          <a:p>
            <a:pPr algn="ctr"/>
            <a:r>
              <a:rPr kumimoji="0" lang="en-GB" sz="4800" b="0" i="0" u="none" strike="noStrike" kern="1200" cap="none" spc="0" normalizeH="0" baseline="0" noProof="0">
                <a:ln>
                  <a:noFill/>
                </a:ln>
                <a:solidFill>
                  <a:srgbClr val="0F6AB1"/>
                </a:solidFill>
                <a:effectLst/>
                <a:uLnTx/>
                <a:uFillTx/>
                <a:latin typeface="Gill Sans"/>
                <a:ea typeface="Gill Sans"/>
                <a:cs typeface="Gill Sans"/>
                <a:sym typeface="Gill Sans"/>
              </a:rPr>
              <a:t>Extra Information</a:t>
            </a:r>
            <a:endParaRPr lang="en-GB"/>
          </a:p>
        </p:txBody>
      </p:sp>
      <p:pic>
        <p:nvPicPr>
          <p:cNvPr id="4" name="Content Placeholder 3">
            <a:extLst>
              <a:ext uri="{FF2B5EF4-FFF2-40B4-BE49-F238E27FC236}">
                <a16:creationId xmlns:a16="http://schemas.microsoft.com/office/drawing/2014/main" id="{3123342E-45C1-404D-B935-7247B1EC7CFF}"/>
              </a:ext>
            </a:extLst>
          </p:cNvPr>
          <p:cNvPicPr>
            <a:picLocks noGrp="1" noChangeAspect="1"/>
          </p:cNvPicPr>
          <p:nvPr>
            <p:ph idx="1"/>
          </p:nvPr>
        </p:nvPicPr>
        <p:blipFill>
          <a:blip r:embed="rId2"/>
          <a:stretch>
            <a:fillRect/>
          </a:stretch>
        </p:blipFill>
        <p:spPr>
          <a:xfrm>
            <a:off x="272425" y="1440180"/>
            <a:ext cx="8599149" cy="4420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86690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b65152134c_2_18"/>
          <p:cNvSpPr txBox="1"/>
          <p:nvPr/>
        </p:nvSpPr>
        <p:spPr>
          <a:xfrm>
            <a:off x="817050" y="656325"/>
            <a:ext cx="67374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5000"/>
              <a:buFont typeface="Arial"/>
              <a:buNone/>
            </a:pPr>
            <a:r>
              <a:rPr lang="en-GB" sz="4800" b="0" i="0" u="none" strike="noStrike" cap="none">
                <a:solidFill>
                  <a:srgbClr val="0F6AB1"/>
                </a:solidFill>
                <a:latin typeface="Gill Sans"/>
                <a:ea typeface="Gill Sans"/>
                <a:cs typeface="Gill Sans"/>
                <a:sym typeface="Gill Sans"/>
              </a:rPr>
              <a:t>Video Introduction</a:t>
            </a:r>
            <a:endParaRPr sz="4800" b="0" i="0" u="none" strike="noStrike" cap="none">
              <a:solidFill>
                <a:srgbClr val="0F6AB1"/>
              </a:solidFill>
              <a:latin typeface="Gill Sans"/>
              <a:ea typeface="Gill Sans"/>
              <a:cs typeface="Gill Sans"/>
              <a:sym typeface="Gill Sans"/>
            </a:endParaRPr>
          </a:p>
        </p:txBody>
      </p:sp>
      <p:pic>
        <p:nvPicPr>
          <p:cNvPr id="241" name="Google Shape;241;gb65152134c_2_18"/>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3786145"/>
            <a:ext cx="2256151" cy="2221851"/>
          </a:xfrm>
          <a:prstGeom prst="rect">
            <a:avLst/>
          </a:prstGeom>
          <a:noFill/>
          <a:ln>
            <a:noFill/>
          </a:ln>
        </p:spPr>
      </p:pic>
      <p:sp>
        <p:nvSpPr>
          <p:cNvPr id="242" name="Google Shape;242;gb65152134c_2_18"/>
          <p:cNvSpPr txBox="1"/>
          <p:nvPr/>
        </p:nvSpPr>
        <p:spPr>
          <a:xfrm>
            <a:off x="1235200" y="2308525"/>
            <a:ext cx="6495600" cy="166196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GB" sz="3000" b="0" i="0" u="none" strike="noStrike" cap="none">
                <a:solidFill>
                  <a:schemeClr val="accent5">
                    <a:lumMod val="50000"/>
                  </a:schemeClr>
                </a:solidFill>
                <a:latin typeface="Gill Sans"/>
                <a:ea typeface="Gill Sans"/>
                <a:cs typeface="Gill Sans"/>
                <a:sym typeface="Gill Sans"/>
              </a:rPr>
              <a:t>Watch COVID-19 Warriors Video Introduction</a:t>
            </a:r>
            <a:endParaRPr sz="3000" b="0" i="0" u="none" strike="noStrike" cap="none">
              <a:solidFill>
                <a:schemeClr val="accent5">
                  <a:lumMod val="50000"/>
                </a:schemeClr>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5075DCA9-D7F6-4BEA-82EF-5F8AF53B655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94980" y="3786145"/>
            <a:ext cx="2139975" cy="2139975"/>
          </a:xfrm>
          <a:prstGeom prst="rect">
            <a:avLst/>
          </a:prstGeom>
        </p:spPr>
      </p:pic>
    </p:spTree>
    <p:extLst>
      <p:ext uri="{BB962C8B-B14F-4D97-AF65-F5344CB8AC3E}">
        <p14:creationId xmlns:p14="http://schemas.microsoft.com/office/powerpoint/2010/main" val="167453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9;gb9e4fe795c_2_7">
            <a:extLst>
              <a:ext uri="{FF2B5EF4-FFF2-40B4-BE49-F238E27FC236}">
                <a16:creationId xmlns:a16="http://schemas.microsoft.com/office/drawing/2014/main" id="{340E3CAD-5BEA-4BA6-AC17-8F0AF6B1AC7F}"/>
              </a:ext>
            </a:extLst>
          </p:cNvPr>
          <p:cNvSpPr txBox="1">
            <a:spLocks/>
          </p:cNvSpPr>
          <p:nvPr/>
        </p:nvSpPr>
        <p:spPr>
          <a:xfrm>
            <a:off x="288359" y="177018"/>
            <a:ext cx="8079600" cy="920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457200" rtl="0" eaLnBrk="1" fontAlgn="auto" latinLnBrk="0" hangingPunct="1">
              <a:lnSpc>
                <a:spcPct val="90000"/>
              </a:lnSpc>
              <a:spcBef>
                <a:spcPts val="0"/>
              </a:spcBef>
              <a:spcAft>
                <a:spcPts val="0"/>
              </a:spcAft>
              <a:buClr>
                <a:srgbClr val="000000"/>
              </a:buClr>
              <a:buSzPts val="1800"/>
              <a:buFont typeface="Arial"/>
              <a:buNone/>
              <a:tabLst/>
              <a:defRPr/>
            </a:pPr>
            <a:r>
              <a:rPr kumimoji="0" lang="en-GB" sz="4400" b="0" i="0" u="none" strike="noStrike" kern="1200" cap="none" spc="0" normalizeH="0" baseline="0" noProof="0">
                <a:ln>
                  <a:noFill/>
                </a:ln>
                <a:solidFill>
                  <a:srgbClr val="0F6AB1"/>
                </a:solidFill>
                <a:effectLst/>
                <a:uLnTx/>
                <a:uFillTx/>
                <a:latin typeface="Gill Sans"/>
                <a:cs typeface="Arial"/>
                <a:sym typeface="Gill Sans"/>
              </a:rPr>
              <a:t>How do vaccinations work?</a:t>
            </a:r>
          </a:p>
        </p:txBody>
      </p:sp>
      <p:sp>
        <p:nvSpPr>
          <p:cNvPr id="5" name="Rectangle: Rounded Corners 4">
            <a:extLst>
              <a:ext uri="{FF2B5EF4-FFF2-40B4-BE49-F238E27FC236}">
                <a16:creationId xmlns:a16="http://schemas.microsoft.com/office/drawing/2014/main" id="{2122AC09-4C11-4CD5-B3E6-402B1EBB8922}"/>
              </a:ext>
            </a:extLst>
          </p:cNvPr>
          <p:cNvSpPr/>
          <p:nvPr/>
        </p:nvSpPr>
        <p:spPr>
          <a:xfrm>
            <a:off x="368493" y="1221955"/>
            <a:ext cx="6756208" cy="769620"/>
          </a:xfrm>
          <a:prstGeom prst="roundRect">
            <a:avLst/>
          </a:prstGeom>
          <a:solidFill>
            <a:srgbClr val="40B8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5B9BD5">
                    <a:lumMod val="50000"/>
                  </a:srgbClr>
                </a:solidFill>
                <a:effectLst/>
                <a:uLnTx/>
                <a:uFillTx/>
                <a:latin typeface="Gill Sans"/>
                <a:ea typeface="+mn-ea"/>
                <a:cs typeface="+mn-cs"/>
                <a:sym typeface="Gill Sans"/>
              </a:rPr>
              <a:t>Vaccination is the safest way to protect children against infectious diseases.</a:t>
            </a:r>
          </a:p>
        </p:txBody>
      </p:sp>
      <p:sp>
        <p:nvSpPr>
          <p:cNvPr id="6" name="Rectangle: Rounded Corners 5">
            <a:extLst>
              <a:ext uri="{FF2B5EF4-FFF2-40B4-BE49-F238E27FC236}">
                <a16:creationId xmlns:a16="http://schemas.microsoft.com/office/drawing/2014/main" id="{FD0E68FD-59D9-45ED-8961-2F83BA6433CD}"/>
              </a:ext>
            </a:extLst>
          </p:cNvPr>
          <p:cNvSpPr/>
          <p:nvPr/>
        </p:nvSpPr>
        <p:spPr>
          <a:xfrm>
            <a:off x="2581887" y="2304752"/>
            <a:ext cx="5661947" cy="845820"/>
          </a:xfrm>
          <a:prstGeom prst="roundRect">
            <a:avLst/>
          </a:prstGeom>
          <a:solidFill>
            <a:srgbClr val="30D4D8"/>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kumimoji="0" lang="en-GB" sz="2400" b="0" i="0" u="none" strike="noStrike" kern="1200" cap="none" spc="0" normalizeH="0" baseline="0" noProof="0">
                <a:ln>
                  <a:noFill/>
                </a:ln>
                <a:solidFill>
                  <a:schemeClr val="tx2"/>
                </a:solidFill>
                <a:effectLst/>
                <a:uLnTx/>
                <a:uFillTx/>
                <a:latin typeface="Gill Sans"/>
                <a:ea typeface="+mn-ea"/>
                <a:cs typeface="+mn-cs"/>
                <a:sym typeface="Gill Sans"/>
              </a:rPr>
              <a:t>Once you are vaccinated, you are likely to have </a:t>
            </a:r>
            <a:r>
              <a:rPr lang="en-GB" sz="2400">
                <a:solidFill>
                  <a:schemeClr val="tx2"/>
                </a:solidFill>
                <a:latin typeface="Gill Sans"/>
                <a:sym typeface="Gill Sans"/>
              </a:rPr>
              <a:t>some</a:t>
            </a:r>
            <a:r>
              <a:rPr lang="en-GB" sz="2400">
                <a:solidFill>
                  <a:srgbClr val="5B9BD5"/>
                </a:solidFill>
                <a:latin typeface="Gill Sans"/>
                <a:sym typeface="Gill Sans"/>
              </a:rPr>
              <a:t> </a:t>
            </a:r>
            <a:r>
              <a:rPr lang="en-GB" sz="2400">
                <a:solidFill>
                  <a:srgbClr val="FF0000"/>
                </a:solidFill>
                <a:latin typeface="Gill Sans"/>
                <a:sym typeface="Gill Sans"/>
              </a:rPr>
              <a:t>immunity</a:t>
            </a:r>
            <a:r>
              <a:rPr lang="en-GB" sz="2400">
                <a:solidFill>
                  <a:srgbClr val="0A1AF7"/>
                </a:solidFill>
                <a:latin typeface="Gill Sans"/>
                <a:sym typeface="Gill Sans"/>
              </a:rPr>
              <a:t> </a:t>
            </a:r>
            <a:r>
              <a:rPr lang="en-GB" sz="2400">
                <a:solidFill>
                  <a:schemeClr val="tx2"/>
                </a:solidFill>
                <a:latin typeface="Gill Sans"/>
                <a:sym typeface="Gill Sans"/>
              </a:rPr>
              <a:t>to</a:t>
            </a:r>
            <a:r>
              <a:rPr kumimoji="0" lang="en-GB" sz="2400" b="0" i="0" u="none" strike="noStrike" kern="1200" cap="none" spc="0" normalizeH="0" baseline="0" noProof="0">
                <a:ln>
                  <a:noFill/>
                </a:ln>
                <a:solidFill>
                  <a:schemeClr val="tx2"/>
                </a:solidFill>
                <a:effectLst/>
                <a:uLnTx/>
                <a:uFillTx/>
                <a:latin typeface="Gill Sans"/>
                <a:ea typeface="+mn-ea"/>
                <a:cs typeface="+mn-cs"/>
                <a:sym typeface="Gill Sans"/>
              </a:rPr>
              <a:t> the disease.</a:t>
            </a:r>
          </a:p>
        </p:txBody>
      </p:sp>
      <p:sp>
        <p:nvSpPr>
          <p:cNvPr id="7" name="Rectangle: Rounded Corners 6">
            <a:extLst>
              <a:ext uri="{FF2B5EF4-FFF2-40B4-BE49-F238E27FC236}">
                <a16:creationId xmlns:a16="http://schemas.microsoft.com/office/drawing/2014/main" id="{F3397436-C0F0-4CB6-849B-2AC91EAB749B}"/>
              </a:ext>
            </a:extLst>
          </p:cNvPr>
          <p:cNvSpPr/>
          <p:nvPr/>
        </p:nvSpPr>
        <p:spPr>
          <a:xfrm>
            <a:off x="91440" y="3429000"/>
            <a:ext cx="6756208" cy="1037038"/>
          </a:xfrm>
          <a:prstGeom prst="roundRect">
            <a:avLst/>
          </a:prstGeom>
          <a:solidFill>
            <a:srgbClr val="40C8B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2"/>
                </a:solidFill>
                <a:effectLst/>
                <a:uLnTx/>
                <a:uFillTx/>
                <a:latin typeface="Gill Sans"/>
                <a:ea typeface="+mn-ea"/>
                <a:cs typeface="+mn-cs"/>
                <a:sym typeface="Gill Sans"/>
              </a:rPr>
              <a:t>You are given a small amount of a form of a germ, then your body makes</a:t>
            </a:r>
            <a:r>
              <a:rPr kumimoji="0" lang="en-GB" sz="2400" b="0" i="0" u="none" strike="noStrike" kern="1200" cap="none" spc="0" normalizeH="0" baseline="0" noProof="0">
                <a:ln>
                  <a:noFill/>
                </a:ln>
                <a:solidFill>
                  <a:srgbClr val="5B9BD5"/>
                </a:solidFill>
                <a:effectLst/>
                <a:uLnTx/>
                <a:uFillTx/>
                <a:latin typeface="Gill Sans"/>
                <a:ea typeface="+mn-ea"/>
                <a:cs typeface="+mn-cs"/>
                <a:sym typeface="Gill Sans"/>
              </a:rPr>
              <a:t> </a:t>
            </a:r>
            <a:r>
              <a:rPr kumimoji="0" lang="en-GB" sz="2400" b="0" i="0" u="none" strike="noStrike" kern="1200" cap="none" spc="0" normalizeH="0" baseline="0" noProof="0">
                <a:ln>
                  <a:noFill/>
                </a:ln>
                <a:solidFill>
                  <a:srgbClr val="FF0000"/>
                </a:solidFill>
                <a:effectLst/>
                <a:uLnTx/>
                <a:uFillTx/>
                <a:latin typeface="Gill Sans"/>
                <a:ea typeface="+mn-ea"/>
                <a:cs typeface="+mn-cs"/>
                <a:sym typeface="Gill Sans"/>
              </a:rPr>
              <a:t>antibodies</a:t>
            </a:r>
            <a:r>
              <a:rPr kumimoji="0" lang="en-GB" sz="2400" b="0" i="0" u="none" strike="noStrike" kern="1200" cap="none" spc="0" normalizeH="0" baseline="0" noProof="0">
                <a:ln>
                  <a:noFill/>
                </a:ln>
                <a:solidFill>
                  <a:srgbClr val="D5D9FB"/>
                </a:solidFill>
                <a:effectLst/>
                <a:uLnTx/>
                <a:uFillTx/>
                <a:latin typeface="Gill Sans"/>
                <a:ea typeface="+mn-ea"/>
                <a:cs typeface="+mn-cs"/>
                <a:sym typeface="Gill Sans"/>
              </a:rPr>
              <a:t> </a:t>
            </a:r>
            <a:r>
              <a:rPr kumimoji="0" lang="en-GB" sz="2400" b="0" i="0" u="none" strike="noStrike" kern="1200" cap="none" spc="0" normalizeH="0" baseline="0" noProof="0">
                <a:ln>
                  <a:noFill/>
                </a:ln>
                <a:solidFill>
                  <a:schemeClr val="tx2"/>
                </a:solidFill>
                <a:effectLst/>
                <a:uLnTx/>
                <a:uFillTx/>
                <a:latin typeface="Gill Sans"/>
                <a:ea typeface="+mn-ea"/>
                <a:cs typeface="+mn-cs"/>
                <a:sym typeface="Gill Sans"/>
              </a:rPr>
              <a:t>to fight it off.</a:t>
            </a:r>
            <a:endParaRPr lang="en-GB" sz="2400" b="0" i="0" u="none" strike="noStrike" kern="1200" cap="none" spc="0" normalizeH="0" baseline="0" noProof="0">
              <a:ln>
                <a:noFill/>
              </a:ln>
              <a:solidFill>
                <a:schemeClr val="tx2"/>
              </a:solidFill>
              <a:effectLst/>
              <a:uLnTx/>
              <a:uFillTx/>
              <a:latin typeface="Gill Sans"/>
            </a:endParaRPr>
          </a:p>
        </p:txBody>
      </p:sp>
      <p:sp>
        <p:nvSpPr>
          <p:cNvPr id="8" name="Rectangle: Rounded Corners 7">
            <a:extLst>
              <a:ext uri="{FF2B5EF4-FFF2-40B4-BE49-F238E27FC236}">
                <a16:creationId xmlns:a16="http://schemas.microsoft.com/office/drawing/2014/main" id="{A6C9F94A-78F7-4D1A-AC24-50C413F738FF}"/>
              </a:ext>
            </a:extLst>
          </p:cNvPr>
          <p:cNvSpPr/>
          <p:nvPr/>
        </p:nvSpPr>
        <p:spPr>
          <a:xfrm>
            <a:off x="1851660" y="4632088"/>
            <a:ext cx="6400800" cy="1120140"/>
          </a:xfrm>
          <a:prstGeom prst="roundRect">
            <a:avLst/>
          </a:prstGeom>
          <a:solidFill>
            <a:srgbClr val="16CDF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2"/>
                </a:solidFill>
                <a:effectLst/>
                <a:uLnTx/>
                <a:uFillTx/>
                <a:latin typeface="Gill Sans"/>
                <a:ea typeface="+mn-ea"/>
                <a:cs typeface="+mn-cs"/>
                <a:sym typeface="Gill Sans"/>
              </a:rPr>
              <a:t>Then, if you get the disease again, your body already has the</a:t>
            </a:r>
            <a:r>
              <a:rPr kumimoji="0" lang="en-GB" sz="2400" b="0" i="0" u="none" strike="noStrike" kern="1200" cap="none" spc="0" normalizeH="0" baseline="0" noProof="0">
                <a:ln>
                  <a:noFill/>
                </a:ln>
                <a:solidFill>
                  <a:srgbClr val="5B9BD5"/>
                </a:solidFill>
                <a:effectLst/>
                <a:uLnTx/>
                <a:uFillTx/>
                <a:latin typeface="Gill Sans"/>
                <a:ea typeface="+mn-ea"/>
                <a:cs typeface="+mn-cs"/>
                <a:sym typeface="Gill Sans"/>
              </a:rPr>
              <a:t> </a:t>
            </a:r>
            <a:r>
              <a:rPr kumimoji="0" lang="en-GB" sz="2400" b="0" i="0" u="none" strike="noStrike" kern="1200" cap="none" spc="0" normalizeH="0" baseline="0" noProof="0">
                <a:ln>
                  <a:noFill/>
                </a:ln>
                <a:solidFill>
                  <a:srgbClr val="FF0000"/>
                </a:solidFill>
                <a:effectLst/>
                <a:uLnTx/>
                <a:uFillTx/>
                <a:latin typeface="Gill Sans"/>
                <a:ea typeface="+mn-ea"/>
                <a:cs typeface="+mn-cs"/>
                <a:sym typeface="Gill Sans"/>
              </a:rPr>
              <a:t>antibodies</a:t>
            </a:r>
            <a:r>
              <a:rPr kumimoji="0" lang="en-GB" sz="2400" b="0" i="0" u="none" strike="noStrike" kern="1200" cap="none" spc="0" normalizeH="0" baseline="0" noProof="0">
                <a:ln>
                  <a:noFill/>
                </a:ln>
                <a:solidFill>
                  <a:srgbClr val="5B9BD5"/>
                </a:solidFill>
                <a:effectLst/>
                <a:uLnTx/>
                <a:uFillTx/>
                <a:latin typeface="Gill Sans"/>
                <a:ea typeface="+mn-ea"/>
                <a:cs typeface="+mn-cs"/>
                <a:sym typeface="Gill Sans"/>
              </a:rPr>
              <a:t> </a:t>
            </a:r>
            <a:r>
              <a:rPr kumimoji="0" lang="en-GB" sz="2400" b="0" i="0" u="none" strike="noStrike" kern="1200" cap="none" spc="0" normalizeH="0" baseline="0" noProof="0">
                <a:ln>
                  <a:noFill/>
                </a:ln>
                <a:solidFill>
                  <a:schemeClr val="tx2"/>
                </a:solidFill>
                <a:effectLst/>
                <a:uLnTx/>
                <a:uFillTx/>
                <a:latin typeface="Gill Sans"/>
                <a:ea typeface="+mn-ea"/>
                <a:cs typeface="+mn-cs"/>
                <a:sym typeface="Gill Sans"/>
              </a:rPr>
              <a:t>which makes you less likely to get sick.</a:t>
            </a:r>
          </a:p>
        </p:txBody>
      </p:sp>
      <p:sp>
        <p:nvSpPr>
          <p:cNvPr id="9" name="Rectangle: Rounded Corners 8">
            <a:extLst>
              <a:ext uri="{FF2B5EF4-FFF2-40B4-BE49-F238E27FC236}">
                <a16:creationId xmlns:a16="http://schemas.microsoft.com/office/drawing/2014/main" id="{BFA090CB-6588-4409-9EF3-20236FE9E44B}"/>
              </a:ext>
            </a:extLst>
          </p:cNvPr>
          <p:cNvSpPr/>
          <p:nvPr/>
        </p:nvSpPr>
        <p:spPr>
          <a:xfrm>
            <a:off x="3726180" y="6105102"/>
            <a:ext cx="2537460" cy="425100"/>
          </a:xfrm>
          <a:prstGeom prst="roundRect">
            <a:avLst/>
          </a:prstGeom>
          <a:solidFill>
            <a:srgbClr val="8791F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2"/>
                </a:solidFill>
                <a:effectLst/>
                <a:uLnTx/>
                <a:uFillTx/>
                <a:latin typeface="Gill Sans"/>
                <a:ea typeface="+mn-ea"/>
                <a:cs typeface="+mn-cs"/>
                <a:sym typeface="Gill Sans"/>
              </a:rPr>
              <a:t>You are</a:t>
            </a:r>
            <a:r>
              <a:rPr kumimoji="0" lang="en-GB" sz="2400" b="0" i="0" u="none" strike="noStrike" kern="1200" cap="none" spc="0" normalizeH="0" baseline="0" noProof="0">
                <a:ln>
                  <a:noFill/>
                </a:ln>
                <a:solidFill>
                  <a:srgbClr val="5B9BD5"/>
                </a:solidFill>
                <a:effectLst/>
                <a:uLnTx/>
                <a:uFillTx/>
                <a:latin typeface="Gill Sans"/>
                <a:ea typeface="+mn-ea"/>
                <a:cs typeface="+mn-cs"/>
                <a:sym typeface="Gill Sans"/>
              </a:rPr>
              <a:t> </a:t>
            </a:r>
            <a:r>
              <a:rPr kumimoji="0" lang="en-GB" sz="2400" b="0" i="0" u="none" strike="noStrike" kern="1200" cap="none" spc="0" normalizeH="0" baseline="0" noProof="0">
                <a:ln>
                  <a:noFill/>
                </a:ln>
                <a:solidFill>
                  <a:srgbClr val="FF0000"/>
                </a:solidFill>
                <a:effectLst/>
                <a:uLnTx/>
                <a:uFillTx/>
                <a:latin typeface="Gill Sans"/>
                <a:ea typeface="+mn-ea"/>
                <a:cs typeface="+mn-cs"/>
                <a:sym typeface="Gill Sans"/>
              </a:rPr>
              <a:t>immune</a:t>
            </a:r>
            <a:r>
              <a:rPr kumimoji="0" lang="en-GB" sz="2400" b="0" i="0" u="none" strike="noStrike" kern="1200" cap="none" spc="0" normalizeH="0" baseline="0" noProof="0">
                <a:ln>
                  <a:noFill/>
                </a:ln>
                <a:solidFill>
                  <a:schemeClr val="tx2"/>
                </a:solidFill>
                <a:effectLst/>
                <a:uLnTx/>
                <a:uFillTx/>
                <a:latin typeface="Gill Sans"/>
                <a:ea typeface="+mn-ea"/>
                <a:cs typeface="+mn-cs"/>
                <a:sym typeface="Gill Sans"/>
              </a:rPr>
              <a:t>.</a:t>
            </a:r>
          </a:p>
        </p:txBody>
      </p:sp>
      <p:pic>
        <p:nvPicPr>
          <p:cNvPr id="11" name="Picture 10" descr="A picture containing background pattern&#10;&#10;Description automatically generated">
            <a:extLst>
              <a:ext uri="{FF2B5EF4-FFF2-40B4-BE49-F238E27FC236}">
                <a16:creationId xmlns:a16="http://schemas.microsoft.com/office/drawing/2014/main" id="{AE0AEE0D-AE61-4702-9937-3B69A76B75D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18557" y="943527"/>
            <a:ext cx="1382763" cy="952479"/>
          </a:xfrm>
          <a:prstGeom prst="rect">
            <a:avLst/>
          </a:prstGeom>
        </p:spPr>
      </p:pic>
      <p:pic>
        <p:nvPicPr>
          <p:cNvPr id="13" name="Picture 12" descr="A picture containing object, bubble, indoor, plastic&#10;&#10;Description automatically generated">
            <a:extLst>
              <a:ext uri="{FF2B5EF4-FFF2-40B4-BE49-F238E27FC236}">
                <a16:creationId xmlns:a16="http://schemas.microsoft.com/office/drawing/2014/main" id="{88C138A6-BF81-4460-BBA0-0B39431C5B6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52566" y="3332488"/>
            <a:ext cx="1497508" cy="11287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descr="A picture containing vector graphics&#10;&#10;Description automatically generated">
            <a:extLst>
              <a:ext uri="{FF2B5EF4-FFF2-40B4-BE49-F238E27FC236}">
                <a16:creationId xmlns:a16="http://schemas.microsoft.com/office/drawing/2014/main" id="{1D516F48-99CE-4036-9C9C-101D73E55AE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8446" y="5192158"/>
            <a:ext cx="1520488" cy="130271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75731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9;gb9e4fe795c_2_7">
            <a:extLst>
              <a:ext uri="{FF2B5EF4-FFF2-40B4-BE49-F238E27FC236}">
                <a16:creationId xmlns:a16="http://schemas.microsoft.com/office/drawing/2014/main" id="{340E3CAD-5BEA-4BA6-AC17-8F0AF6B1AC7F}"/>
              </a:ext>
            </a:extLst>
          </p:cNvPr>
          <p:cNvSpPr txBox="1">
            <a:spLocks/>
          </p:cNvSpPr>
          <p:nvPr/>
        </p:nvSpPr>
        <p:spPr>
          <a:xfrm>
            <a:off x="-154249" y="68580"/>
            <a:ext cx="8079600" cy="920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1800"/>
            </a:pPr>
            <a:r>
              <a:rPr lang="en-GB" sz="4800">
                <a:solidFill>
                  <a:srgbClr val="0F6AB1"/>
                </a:solidFill>
                <a:latin typeface="Gill Sans"/>
                <a:sym typeface="Gill Sans"/>
              </a:rPr>
              <a:t>Why do we vaccinate?</a:t>
            </a:r>
          </a:p>
        </p:txBody>
      </p:sp>
      <p:pic>
        <p:nvPicPr>
          <p:cNvPr id="2050" name="Picture 2" descr="HerdImmunity_BSI_CelebrateVaccines">
            <a:extLst>
              <a:ext uri="{FF2B5EF4-FFF2-40B4-BE49-F238E27FC236}">
                <a16:creationId xmlns:a16="http://schemas.microsoft.com/office/drawing/2014/main" id="{848A2B01-D4C7-4EDF-AB52-D25B718E5E61}"/>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121553" y="1061639"/>
            <a:ext cx="6696563" cy="47347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8B3842-2A05-4B38-A672-6339566A7107}"/>
              </a:ext>
            </a:extLst>
          </p:cNvPr>
          <p:cNvSpPr/>
          <p:nvPr/>
        </p:nvSpPr>
        <p:spPr>
          <a:xfrm>
            <a:off x="3721608" y="3429000"/>
            <a:ext cx="1655064" cy="1719072"/>
          </a:xfrm>
          <a:prstGeom prst="rect">
            <a:avLst/>
          </a:prstGeom>
          <a:solidFill>
            <a:srgbClr val="EFEEEC"/>
          </a:solidFill>
          <a:ln>
            <a:solidFill>
              <a:srgbClr val="EFE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B8597EA-D3BA-48D1-958B-3EB0442EF303}"/>
              </a:ext>
            </a:extLst>
          </p:cNvPr>
          <p:cNvSpPr/>
          <p:nvPr/>
        </p:nvSpPr>
        <p:spPr>
          <a:xfrm>
            <a:off x="5430011" y="3429000"/>
            <a:ext cx="1655064" cy="1719072"/>
          </a:xfrm>
          <a:prstGeom prst="rect">
            <a:avLst/>
          </a:prstGeom>
          <a:solidFill>
            <a:srgbClr val="EFEEEC"/>
          </a:solidFill>
          <a:ln>
            <a:solidFill>
              <a:srgbClr val="EFE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CE2F7AA-EED3-42EE-8CC5-CFE2D10CCCBF}"/>
              </a:ext>
            </a:extLst>
          </p:cNvPr>
          <p:cNvSpPr/>
          <p:nvPr/>
        </p:nvSpPr>
        <p:spPr>
          <a:xfrm>
            <a:off x="4469835" y="5148072"/>
            <a:ext cx="2304000" cy="462803"/>
          </a:xfrm>
          <a:prstGeom prst="rect">
            <a:avLst/>
          </a:prstGeom>
          <a:solidFill>
            <a:srgbClr val="EFEEEC"/>
          </a:solidFill>
          <a:ln>
            <a:solidFill>
              <a:srgbClr val="EFE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415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500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5000"/>
                            </p:stCondLst>
                            <p:childTnLst>
                              <p:par>
                                <p:cTn id="8" presetID="1" presetClass="exit" presetSubtype="0" fill="hold" grpId="0" nodeType="afterEffect">
                                  <p:stCondLst>
                                    <p:cond delay="1500"/>
                                  </p:stCondLst>
                                  <p:childTnLst>
                                    <p:set>
                                      <p:cBhvr>
                                        <p:cTn id="9" dur="1" fill="hold">
                                          <p:stCondLst>
                                            <p:cond delay="0"/>
                                          </p:stCondLst>
                                        </p:cTn>
                                        <p:tgtEl>
                                          <p:spTgt spid="5"/>
                                        </p:tgtEl>
                                        <p:attrNameLst>
                                          <p:attrName>style.visibility</p:attrName>
                                        </p:attrNameLst>
                                      </p:cBhvr>
                                      <p:to>
                                        <p:strVal val="hidden"/>
                                      </p:to>
                                    </p:set>
                                  </p:childTnLst>
                                </p:cTn>
                              </p:par>
                              <p:par>
                                <p:cTn id="10" presetID="1" presetClass="exit" presetSubtype="0" fill="hold" grpId="0" nodeType="withEffect">
                                  <p:stCondLst>
                                    <p:cond delay="150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9;gb9e4fe795c_2_7">
            <a:extLst>
              <a:ext uri="{FF2B5EF4-FFF2-40B4-BE49-F238E27FC236}">
                <a16:creationId xmlns:a16="http://schemas.microsoft.com/office/drawing/2014/main" id="{340E3CAD-5BEA-4BA6-AC17-8F0AF6B1AC7F}"/>
              </a:ext>
            </a:extLst>
          </p:cNvPr>
          <p:cNvSpPr txBox="1">
            <a:spLocks/>
          </p:cNvSpPr>
          <p:nvPr/>
        </p:nvSpPr>
        <p:spPr>
          <a:xfrm>
            <a:off x="-154249" y="68580"/>
            <a:ext cx="8079600" cy="920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1800"/>
            </a:pPr>
            <a:r>
              <a:rPr lang="en-GB" sz="4800">
                <a:solidFill>
                  <a:srgbClr val="0F6AB1"/>
                </a:solidFill>
                <a:latin typeface="Gill Sans"/>
                <a:sym typeface="Gill Sans"/>
              </a:rPr>
              <a:t>Why do we vaccinate?</a:t>
            </a:r>
          </a:p>
        </p:txBody>
      </p:sp>
      <p:pic>
        <p:nvPicPr>
          <p:cNvPr id="2050" name="Picture 2" descr="HerdImmunity_BSI_CelebrateVaccines">
            <a:extLst>
              <a:ext uri="{FF2B5EF4-FFF2-40B4-BE49-F238E27FC236}">
                <a16:creationId xmlns:a16="http://schemas.microsoft.com/office/drawing/2014/main" id="{848A2B01-D4C7-4EDF-AB52-D25B718E5E61}"/>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434030" y="1261871"/>
            <a:ext cx="6275939" cy="45810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BA9C2CC-DEAE-4400-B96F-0D55BA55AEC8}"/>
              </a:ext>
            </a:extLst>
          </p:cNvPr>
          <p:cNvSpPr/>
          <p:nvPr/>
        </p:nvSpPr>
        <p:spPr>
          <a:xfrm>
            <a:off x="3867912" y="2093976"/>
            <a:ext cx="1655064" cy="1719072"/>
          </a:xfrm>
          <a:prstGeom prst="rect">
            <a:avLst/>
          </a:prstGeom>
          <a:solidFill>
            <a:srgbClr val="EFEEEC"/>
          </a:solidFill>
          <a:ln>
            <a:solidFill>
              <a:srgbClr val="EFE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F26A003-2E08-42BA-B7F2-5639C6DB97F2}"/>
              </a:ext>
            </a:extLst>
          </p:cNvPr>
          <p:cNvSpPr/>
          <p:nvPr/>
        </p:nvSpPr>
        <p:spPr>
          <a:xfrm>
            <a:off x="5522976" y="2093976"/>
            <a:ext cx="1655064" cy="1719072"/>
          </a:xfrm>
          <a:prstGeom prst="rect">
            <a:avLst/>
          </a:prstGeom>
          <a:solidFill>
            <a:srgbClr val="EFEEEC"/>
          </a:solidFill>
          <a:ln>
            <a:solidFill>
              <a:srgbClr val="EFE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5AF8B15-41A5-42A9-831F-005FCC8A2D84}"/>
              </a:ext>
            </a:extLst>
          </p:cNvPr>
          <p:cNvSpPr/>
          <p:nvPr/>
        </p:nvSpPr>
        <p:spPr>
          <a:xfrm>
            <a:off x="3419999" y="4085939"/>
            <a:ext cx="2304000" cy="462803"/>
          </a:xfrm>
          <a:prstGeom prst="rect">
            <a:avLst/>
          </a:prstGeom>
          <a:solidFill>
            <a:srgbClr val="EFEEEC"/>
          </a:solidFill>
          <a:ln>
            <a:solidFill>
              <a:srgbClr val="EFE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992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500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5000"/>
                            </p:stCondLst>
                            <p:childTnLst>
                              <p:par>
                                <p:cTn id="8" presetID="1" presetClass="exit" presetSubtype="0" fill="hold" grpId="0" nodeType="afterEffect">
                                  <p:stCondLst>
                                    <p:cond delay="1500"/>
                                  </p:stCondLst>
                                  <p:childTnLst>
                                    <p:set>
                                      <p:cBhvr>
                                        <p:cTn id="9" dur="1" fill="hold">
                                          <p:stCondLst>
                                            <p:cond delay="0"/>
                                          </p:stCondLst>
                                        </p:cTn>
                                        <p:tgtEl>
                                          <p:spTgt spid="7"/>
                                        </p:tgtEl>
                                        <p:attrNameLst>
                                          <p:attrName>style.visibility</p:attrName>
                                        </p:attrNameLst>
                                      </p:cBhvr>
                                      <p:to>
                                        <p:strVal val="hidden"/>
                                      </p:to>
                                    </p:set>
                                  </p:childTnLst>
                                </p:cTn>
                              </p:par>
                              <p:par>
                                <p:cTn id="10" presetID="1" presetClass="exit" presetSubtype="0" fill="hold" grpId="0" nodeType="withEffect">
                                  <p:stCondLst>
                                    <p:cond delay="150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iagram&#10;&#10;Description automatically generated">
            <a:extLst>
              <a:ext uri="{FF2B5EF4-FFF2-40B4-BE49-F238E27FC236}">
                <a16:creationId xmlns:a16="http://schemas.microsoft.com/office/drawing/2014/main" id="{F88CB255-4CF3-45C7-A6DB-D342BE75541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706006" y="4075728"/>
            <a:ext cx="1241810" cy="2643052"/>
          </a:xfrm>
          <a:prstGeom prst="rect">
            <a:avLst/>
          </a:prstGeom>
        </p:spPr>
      </p:pic>
      <p:sp>
        <p:nvSpPr>
          <p:cNvPr id="5" name="TextBox 4">
            <a:extLst>
              <a:ext uri="{FF2B5EF4-FFF2-40B4-BE49-F238E27FC236}">
                <a16:creationId xmlns:a16="http://schemas.microsoft.com/office/drawing/2014/main" id="{FDE55598-4FC3-427D-8588-206943EE1571}"/>
              </a:ext>
            </a:extLst>
          </p:cNvPr>
          <p:cNvSpPr txBox="1"/>
          <p:nvPr/>
        </p:nvSpPr>
        <p:spPr>
          <a:xfrm>
            <a:off x="-144924" y="380513"/>
            <a:ext cx="8862060" cy="646331"/>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90000"/>
              </a:lnSpc>
              <a:spcBef>
                <a:spcPts val="0"/>
              </a:spcBef>
              <a:spcAft>
                <a:spcPts val="0"/>
              </a:spcAft>
              <a:buClrTx/>
              <a:buSzPts val="1800"/>
              <a:buFontTx/>
              <a:buNone/>
              <a:tabLst/>
              <a:defRPr/>
            </a:pPr>
            <a:r>
              <a:rPr kumimoji="0" lang="en-GB" sz="4000" b="0" i="0" u="none" strike="noStrike" kern="1200" cap="none" spc="0" normalizeH="0" baseline="0" noProof="0">
                <a:ln>
                  <a:noFill/>
                </a:ln>
                <a:solidFill>
                  <a:srgbClr val="0F6AB1"/>
                </a:solidFill>
                <a:effectLst/>
                <a:uLnTx/>
                <a:uFillTx/>
                <a:latin typeface="Gill Sans"/>
                <a:ea typeface="+mn-ea"/>
                <a:cs typeface="+mn-cs"/>
                <a:sym typeface="Gill Sans"/>
              </a:rPr>
              <a:t>How is a vaccine developed?</a:t>
            </a:r>
            <a:endParaRPr lang="en-GB" sz="4000" b="0" i="0" u="none" strike="noStrike" kern="1200" cap="none" spc="0" normalizeH="0" baseline="0" noProof="0">
              <a:ln>
                <a:noFill/>
              </a:ln>
              <a:solidFill>
                <a:srgbClr val="0F6AB1"/>
              </a:solidFill>
              <a:effectLst/>
              <a:uLnTx/>
              <a:uFillTx/>
              <a:latin typeface="Gill Sans"/>
            </a:endParaRPr>
          </a:p>
        </p:txBody>
      </p:sp>
      <p:sp>
        <p:nvSpPr>
          <p:cNvPr id="6" name="Callout: Right Arrow 5">
            <a:extLst>
              <a:ext uri="{FF2B5EF4-FFF2-40B4-BE49-F238E27FC236}">
                <a16:creationId xmlns:a16="http://schemas.microsoft.com/office/drawing/2014/main" id="{6BE0472D-CDBF-4E53-8B14-82FCD275DDA8}"/>
              </a:ext>
            </a:extLst>
          </p:cNvPr>
          <p:cNvSpPr/>
          <p:nvPr/>
        </p:nvSpPr>
        <p:spPr>
          <a:xfrm>
            <a:off x="91440" y="1026843"/>
            <a:ext cx="4164971" cy="2342705"/>
          </a:xfrm>
          <a:prstGeom prst="rightArrowCallout">
            <a:avLst>
              <a:gd name="adj1" fmla="val 23879"/>
              <a:gd name="adj2" fmla="val 25000"/>
              <a:gd name="adj3" fmla="val 25000"/>
              <a:gd name="adj4" fmla="val 75783"/>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a:solidFill>
                  <a:srgbClr val="1F4E79"/>
                </a:solidFill>
                <a:latin typeface="Gill Sans"/>
                <a:ea typeface="Gill Sans"/>
                <a:cs typeface="Gill Sans"/>
                <a:sym typeface="Gill Sans"/>
              </a:rPr>
              <a:t>The most important ingredient in most vaccines is the antigen which can be used to help your body build the right antibodies to fight the disease. </a:t>
            </a:r>
          </a:p>
        </p:txBody>
      </p:sp>
      <p:grpSp>
        <p:nvGrpSpPr>
          <p:cNvPr id="7" name="Group 6">
            <a:extLst>
              <a:ext uri="{FF2B5EF4-FFF2-40B4-BE49-F238E27FC236}">
                <a16:creationId xmlns:a16="http://schemas.microsoft.com/office/drawing/2014/main" id="{FF16323F-B87A-414D-A6FA-17B450373088}"/>
              </a:ext>
            </a:extLst>
          </p:cNvPr>
          <p:cNvGrpSpPr/>
          <p:nvPr/>
        </p:nvGrpSpPr>
        <p:grpSpPr>
          <a:xfrm>
            <a:off x="185664" y="3488453"/>
            <a:ext cx="3051179" cy="1671625"/>
            <a:chOff x="327660" y="2593187"/>
            <a:chExt cx="3051179" cy="1671625"/>
          </a:xfrm>
        </p:grpSpPr>
        <p:pic>
          <p:nvPicPr>
            <p:cNvPr id="4" name="Picture 3" descr="A picture containing cloth, fabric&#10;&#10;Description automatically generated">
              <a:extLst>
                <a:ext uri="{FF2B5EF4-FFF2-40B4-BE49-F238E27FC236}">
                  <a16:creationId xmlns:a16="http://schemas.microsoft.com/office/drawing/2014/main" id="{2A8E6EC4-E243-47FE-8E38-2CE28B7D343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7660" y="2593187"/>
              <a:ext cx="2117098" cy="1671625"/>
            </a:xfrm>
            <a:prstGeom prst="rect">
              <a:avLst/>
            </a:prstGeom>
          </p:spPr>
        </p:pic>
        <p:sp>
          <p:nvSpPr>
            <p:cNvPr id="2" name="TextBox 1">
              <a:extLst>
                <a:ext uri="{FF2B5EF4-FFF2-40B4-BE49-F238E27FC236}">
                  <a16:creationId xmlns:a16="http://schemas.microsoft.com/office/drawing/2014/main" id="{4736B18A-E4DD-4FD0-B373-F91A680CC246}"/>
                </a:ext>
              </a:extLst>
            </p:cNvPr>
            <p:cNvSpPr txBox="1"/>
            <p:nvPr/>
          </p:nvSpPr>
          <p:spPr>
            <a:xfrm>
              <a:off x="1953899" y="2671091"/>
              <a:ext cx="1424940" cy="923330"/>
            </a:xfrm>
            <a:prstGeom prst="rect">
              <a:avLst/>
            </a:prstGeom>
            <a:solidFill>
              <a:schemeClr val="accent2">
                <a:lumMod val="40000"/>
                <a:lumOff val="60000"/>
              </a:schemeClr>
            </a:solidFill>
            <a:ln w="57150">
              <a:solidFill>
                <a:schemeClr val="tx1"/>
              </a:solidFill>
            </a:ln>
          </p:spPr>
          <p:txBody>
            <a:bodyPr wrap="square" lIns="91440" tIns="45720" rIns="91440" bIns="45720" rtlCol="0" anchor="t">
              <a:spAutoFit/>
            </a:bodyPr>
            <a:lstStyle/>
            <a:p>
              <a:pPr algn="ctr"/>
              <a:r>
                <a:rPr lang="en-GB">
                  <a:solidFill>
                    <a:srgbClr val="1F4E79"/>
                  </a:solidFill>
                </a:rPr>
                <a:t>Antibodies travelling in the blood</a:t>
              </a:r>
              <a:endParaRPr lang="en-US"/>
            </a:p>
          </p:txBody>
        </p:sp>
        <p:cxnSp>
          <p:nvCxnSpPr>
            <p:cNvPr id="15" name="Straight Arrow Connector 14">
              <a:extLst>
                <a:ext uri="{FF2B5EF4-FFF2-40B4-BE49-F238E27FC236}">
                  <a16:creationId xmlns:a16="http://schemas.microsoft.com/office/drawing/2014/main" id="{31319FB7-5A3A-4885-A1E9-BE20F5049F1E}"/>
                </a:ext>
              </a:extLst>
            </p:cNvPr>
            <p:cNvCxnSpPr>
              <a:cxnSpLocks/>
            </p:cNvCxnSpPr>
            <p:nvPr/>
          </p:nvCxnSpPr>
          <p:spPr>
            <a:xfrm flipH="1">
              <a:off x="830580" y="2855757"/>
              <a:ext cx="1097291" cy="10842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sp>
        <p:nvSpPr>
          <p:cNvPr id="10" name="Oval 9">
            <a:extLst>
              <a:ext uri="{FF2B5EF4-FFF2-40B4-BE49-F238E27FC236}">
                <a16:creationId xmlns:a16="http://schemas.microsoft.com/office/drawing/2014/main" id="{7AFEEB84-B724-469D-A315-56DEDD315017}"/>
              </a:ext>
            </a:extLst>
          </p:cNvPr>
          <p:cNvSpPr/>
          <p:nvPr/>
        </p:nvSpPr>
        <p:spPr>
          <a:xfrm>
            <a:off x="4208527" y="947281"/>
            <a:ext cx="3229404" cy="428327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a:solidFill>
                  <a:srgbClr val="1F4E79"/>
                </a:solidFill>
                <a:latin typeface="Gill Sans"/>
                <a:ea typeface="Gill Sans"/>
                <a:cs typeface="Gill Sans"/>
                <a:sym typeface="Gill Sans"/>
              </a:rPr>
              <a:t>This builds your immune system and means that if the germ tries to infect you again your body will recognise it and fight back without you getting ill.</a:t>
            </a:r>
            <a:endParaRPr lang="en-GB" sz="2200">
              <a:latin typeface="Gill Sans"/>
            </a:endParaRPr>
          </a:p>
        </p:txBody>
      </p:sp>
      <p:pic>
        <p:nvPicPr>
          <p:cNvPr id="14" name="Picture 13" descr="A picture containing vector graphics&#10;&#10;Description automatically generated">
            <a:extLst>
              <a:ext uri="{FF2B5EF4-FFF2-40B4-BE49-F238E27FC236}">
                <a16:creationId xmlns:a16="http://schemas.microsoft.com/office/drawing/2014/main" id="{6FA95CFA-1486-4D35-8351-AFEBDAB495A3}"/>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2736" b="96201" l="0" r="97526">
                        <a14:foregroundMark x1="45964" y1="11094" x2="53516" y2="608"/>
                        <a14:foregroundMark x1="62280" y1="6138" x2="62669" y2="6383"/>
                        <a14:foregroundMark x1="53516" y1="608" x2="57494" y2="3118"/>
                        <a14:foregroundMark x1="57585" y1="6687" x2="52734" y2="6687"/>
                        <a14:foregroundMark x1="59744" y1="9115" x2="61068" y2="9574"/>
                        <a14:foregroundMark x1="52734" y1="6687" x2="59713" y2="9105"/>
                        <a14:foregroundMark x1="53516" y1="2736" x2="53125" y2="4407"/>
                        <a14:foregroundMark x1="61328" y1="8815" x2="70443" y2="6839"/>
                        <a14:foregroundMark x1="90495" y1="20365" x2="90104" y2="32675"/>
                        <a14:foregroundMark x1="90104" y1="32675" x2="95182" y2="34498"/>
                        <a14:foregroundMark x1="94792" y1="48936" x2="97786" y2="49848"/>
                        <a14:foregroundMark x1="62630" y1="43921" x2="53255" y2="37386"/>
                        <a14:foregroundMark x1="53255" y1="37386" x2="49089" y2="48176"/>
                        <a14:foregroundMark x1="49089" y1="48176" x2="67578" y2="38298"/>
                        <a14:foregroundMark x1="67578" y1="38298" x2="62370" y2="49696"/>
                        <a14:foregroundMark x1="62370" y1="49696" x2="67969" y2="41185"/>
                        <a14:foregroundMark x1="61068" y1="44225" x2="48958" y2="45137"/>
                        <a14:foregroundMark x1="48958" y1="45137" x2="58724" y2="43313"/>
                        <a14:foregroundMark x1="58724" y1="43313" x2="67969" y2="48480"/>
                        <a14:foregroundMark x1="67969" y1="48480" x2="69010" y2="34498"/>
                        <a14:foregroundMark x1="69010" y1="34498" x2="58333" y2="33739"/>
                        <a14:foregroundMark x1="54427" y1="46960" x2="76042" y2="43921"/>
                        <a14:foregroundMark x1="76042" y1="43921" x2="76042" y2="43921"/>
                        <a14:foregroundMark x1="60938" y1="49392" x2="50521" y2="52888"/>
                        <a14:foregroundMark x1="50521" y1="52888" x2="60807" y2="49696"/>
                        <a14:foregroundMark x1="60807" y1="49696" x2="55859" y2="63070"/>
                        <a14:foregroundMark x1="55859" y1="63070" x2="78776" y2="69909"/>
                        <a14:foregroundMark x1="78776" y1="69909" x2="69010" y2="71429"/>
                        <a14:foregroundMark x1="69010" y1="71429" x2="64583" y2="74924"/>
                        <a14:foregroundMark x1="18490" y1="57295" x2="8333" y2="55319"/>
                        <a14:foregroundMark x1="8333" y1="55319" x2="2605" y2="50409"/>
                        <a14:foregroundMark x1="1387" y1="47969" x2="11198" y2="46505"/>
                        <a14:foregroundMark x1="11198" y1="46505" x2="25651" y2="54863"/>
                        <a14:foregroundMark x1="59375" y1="79483" x2="66927" y2="84043"/>
                        <a14:foregroundMark x1="66667" y1="84043" x2="57422" y2="79787"/>
                        <a14:foregroundMark x1="57422" y1="79787" x2="59766" y2="75532"/>
                        <a14:foregroundMark x1="71094" y1="90122" x2="94271" y2="95441"/>
                        <a14:foregroundMark x1="94271" y1="95441" x2="93880" y2="96201"/>
                        <a14:foregroundMark x1="94661" y1="61398" x2="90365" y2="68541"/>
                        <a14:backgroundMark x1="391" y1="49848" x2="391" y2="53495"/>
                        <a14:backgroundMark x1="3125" y1="52280" x2="260" y2="48480"/>
                        <a14:backgroundMark x1="2995" y1="52432" x2="781" y2="48328"/>
                        <a14:backgroundMark x1="3125" y1="51976" x2="391" y2="48328"/>
                        <a14:backgroundMark x1="3125" y1="51368" x2="521" y2="48328"/>
                        <a14:backgroundMark x1="96094" y1="55319" x2="98177" y2="58967"/>
                        <a14:backgroundMark x1="57422" y1="3191" x2="60677" y2="6383"/>
                        <a14:backgroundMark x1="60156" y1="7751" x2="60938" y2="4863"/>
                        <a14:backgroundMark x1="60938" y1="6231" x2="62630" y2="5319"/>
                        <a14:backgroundMark x1="60547" y1="7447" x2="60547" y2="7447"/>
                        <a14:backgroundMark x1="60677" y1="6383" x2="60677" y2="7295"/>
                        <a14:backgroundMark x1="57943" y1="4407" x2="57422" y2="2432"/>
                      </a14:backgroundRemoval>
                    </a14:imgEffect>
                  </a14:imgLayer>
                </a14:imgProps>
              </a:ext>
              <a:ext uri="{28A0092B-C50C-407E-A947-70E740481C1C}">
                <a14:useLocalDpi xmlns:a14="http://schemas.microsoft.com/office/drawing/2010/main"/>
              </a:ext>
            </a:extLst>
          </a:blip>
          <a:stretch>
            <a:fillRect/>
          </a:stretch>
        </p:blipFill>
        <p:spPr>
          <a:xfrm>
            <a:off x="6786840" y="1460746"/>
            <a:ext cx="2265720" cy="1941202"/>
          </a:xfrm>
          <a:prstGeom prst="rect">
            <a:avLst/>
          </a:prstGeom>
        </p:spPr>
      </p:pic>
      <p:sp>
        <p:nvSpPr>
          <p:cNvPr id="16" name="Callout: Left Arrow 15">
            <a:extLst>
              <a:ext uri="{FF2B5EF4-FFF2-40B4-BE49-F238E27FC236}">
                <a16:creationId xmlns:a16="http://schemas.microsoft.com/office/drawing/2014/main" id="{BA16F683-B609-460A-9D7E-8B9CF3926B63}"/>
              </a:ext>
            </a:extLst>
          </p:cNvPr>
          <p:cNvSpPr/>
          <p:nvPr/>
        </p:nvSpPr>
        <p:spPr>
          <a:xfrm>
            <a:off x="4935474" y="4753780"/>
            <a:ext cx="2885574" cy="1626727"/>
          </a:xfrm>
          <a:prstGeom prst="left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SzPts val="2500"/>
            </a:pPr>
            <a:r>
              <a:rPr lang="en-GB" sz="2000">
                <a:solidFill>
                  <a:srgbClr val="1F4E79"/>
                </a:solidFill>
                <a:latin typeface="Gill Sans"/>
                <a:ea typeface="Gill Sans"/>
                <a:cs typeface="Gill Sans"/>
                <a:sym typeface="Gill Sans"/>
              </a:rPr>
              <a:t>Scientists start by doing tests to find the antigen that will help.</a:t>
            </a:r>
          </a:p>
        </p:txBody>
      </p:sp>
      <p:sp>
        <p:nvSpPr>
          <p:cNvPr id="17" name="Oval 16">
            <a:extLst>
              <a:ext uri="{FF2B5EF4-FFF2-40B4-BE49-F238E27FC236}">
                <a16:creationId xmlns:a16="http://schemas.microsoft.com/office/drawing/2014/main" id="{AE32DFAB-A9BD-4F5B-8DE6-AABF900854C5}"/>
              </a:ext>
            </a:extLst>
          </p:cNvPr>
          <p:cNvSpPr/>
          <p:nvPr/>
        </p:nvSpPr>
        <p:spPr>
          <a:xfrm>
            <a:off x="2725836" y="4072113"/>
            <a:ext cx="2138940" cy="275519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4472C4">
                    <a:lumMod val="50000"/>
                  </a:srgbClr>
                </a:solidFill>
                <a:effectLst/>
                <a:uLnTx/>
                <a:uFillTx/>
                <a:latin typeface="Gill Sans"/>
                <a:ea typeface="Gill Sans"/>
                <a:cs typeface="Gill Sans"/>
                <a:sym typeface="Gill Sans"/>
              </a:rPr>
              <a:t>The antigen is mixed with other ingredients to make a vaccine.</a:t>
            </a:r>
          </a:p>
        </p:txBody>
      </p:sp>
      <p:sp>
        <p:nvSpPr>
          <p:cNvPr id="27" name="Arrow: Curved Left 26">
            <a:extLst>
              <a:ext uri="{FF2B5EF4-FFF2-40B4-BE49-F238E27FC236}">
                <a16:creationId xmlns:a16="http://schemas.microsoft.com/office/drawing/2014/main" id="{8332469E-EB77-4F13-BC87-94528DF7E348}"/>
              </a:ext>
            </a:extLst>
          </p:cNvPr>
          <p:cNvSpPr/>
          <p:nvPr/>
        </p:nvSpPr>
        <p:spPr>
          <a:xfrm rot="20205319">
            <a:off x="7426010" y="3317526"/>
            <a:ext cx="511745" cy="1341768"/>
          </a:xfrm>
          <a:prstGeom prst="curved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61909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80">
                                          <p:stCondLst>
                                            <p:cond delay="0"/>
                                          </p:stCondLst>
                                        </p:cTn>
                                        <p:tgtEl>
                                          <p:spTgt spid="27"/>
                                        </p:tgtEl>
                                      </p:cBhvr>
                                    </p:animEffect>
                                    <p:anim calcmode="lin" valueType="num">
                                      <p:cBhvr>
                                        <p:cTn id="2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3" dur="26">
                                          <p:stCondLst>
                                            <p:cond delay="650"/>
                                          </p:stCondLst>
                                        </p:cTn>
                                        <p:tgtEl>
                                          <p:spTgt spid="27"/>
                                        </p:tgtEl>
                                      </p:cBhvr>
                                      <p:to x="100000" y="60000"/>
                                    </p:animScale>
                                    <p:animScale>
                                      <p:cBhvr>
                                        <p:cTn id="34" dur="166" decel="50000">
                                          <p:stCondLst>
                                            <p:cond delay="676"/>
                                          </p:stCondLst>
                                        </p:cTn>
                                        <p:tgtEl>
                                          <p:spTgt spid="27"/>
                                        </p:tgtEl>
                                      </p:cBhvr>
                                      <p:to x="100000" y="100000"/>
                                    </p:animScale>
                                    <p:animScale>
                                      <p:cBhvr>
                                        <p:cTn id="35" dur="26">
                                          <p:stCondLst>
                                            <p:cond delay="1312"/>
                                          </p:stCondLst>
                                        </p:cTn>
                                        <p:tgtEl>
                                          <p:spTgt spid="27"/>
                                        </p:tgtEl>
                                      </p:cBhvr>
                                      <p:to x="100000" y="80000"/>
                                    </p:animScale>
                                    <p:animScale>
                                      <p:cBhvr>
                                        <p:cTn id="36" dur="166" decel="50000">
                                          <p:stCondLst>
                                            <p:cond delay="1338"/>
                                          </p:stCondLst>
                                        </p:cTn>
                                        <p:tgtEl>
                                          <p:spTgt spid="27"/>
                                        </p:tgtEl>
                                      </p:cBhvr>
                                      <p:to x="100000" y="100000"/>
                                    </p:animScale>
                                    <p:animScale>
                                      <p:cBhvr>
                                        <p:cTn id="37" dur="26">
                                          <p:stCondLst>
                                            <p:cond delay="1642"/>
                                          </p:stCondLst>
                                        </p:cTn>
                                        <p:tgtEl>
                                          <p:spTgt spid="27"/>
                                        </p:tgtEl>
                                      </p:cBhvr>
                                      <p:to x="100000" y="90000"/>
                                    </p:animScale>
                                    <p:animScale>
                                      <p:cBhvr>
                                        <p:cTn id="38" dur="166" decel="50000">
                                          <p:stCondLst>
                                            <p:cond delay="1668"/>
                                          </p:stCondLst>
                                        </p:cTn>
                                        <p:tgtEl>
                                          <p:spTgt spid="27"/>
                                        </p:tgtEl>
                                      </p:cBhvr>
                                      <p:to x="100000" y="100000"/>
                                    </p:animScale>
                                    <p:animScale>
                                      <p:cBhvr>
                                        <p:cTn id="39" dur="26">
                                          <p:stCondLst>
                                            <p:cond delay="1808"/>
                                          </p:stCondLst>
                                        </p:cTn>
                                        <p:tgtEl>
                                          <p:spTgt spid="27"/>
                                        </p:tgtEl>
                                      </p:cBhvr>
                                      <p:to x="100000" y="95000"/>
                                    </p:animScale>
                                    <p:animScale>
                                      <p:cBhvr>
                                        <p:cTn id="40" dur="166" decel="50000">
                                          <p:stCondLst>
                                            <p:cond delay="1834"/>
                                          </p:stCondLst>
                                        </p:cTn>
                                        <p:tgtEl>
                                          <p:spTgt spid="27"/>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80">
                                          <p:stCondLst>
                                            <p:cond delay="0"/>
                                          </p:stCondLst>
                                        </p:cTn>
                                        <p:tgtEl>
                                          <p:spTgt spid="21"/>
                                        </p:tgtEl>
                                      </p:cBhvr>
                                    </p:animEffect>
                                    <p:anim calcmode="lin" valueType="num">
                                      <p:cBhvr>
                                        <p:cTn id="4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9" dur="26">
                                          <p:stCondLst>
                                            <p:cond delay="650"/>
                                          </p:stCondLst>
                                        </p:cTn>
                                        <p:tgtEl>
                                          <p:spTgt spid="21"/>
                                        </p:tgtEl>
                                      </p:cBhvr>
                                      <p:to x="100000" y="60000"/>
                                    </p:animScale>
                                    <p:animScale>
                                      <p:cBhvr>
                                        <p:cTn id="50" dur="166" decel="50000">
                                          <p:stCondLst>
                                            <p:cond delay="676"/>
                                          </p:stCondLst>
                                        </p:cTn>
                                        <p:tgtEl>
                                          <p:spTgt spid="21"/>
                                        </p:tgtEl>
                                      </p:cBhvr>
                                      <p:to x="100000" y="100000"/>
                                    </p:animScale>
                                    <p:animScale>
                                      <p:cBhvr>
                                        <p:cTn id="51" dur="26">
                                          <p:stCondLst>
                                            <p:cond delay="1312"/>
                                          </p:stCondLst>
                                        </p:cTn>
                                        <p:tgtEl>
                                          <p:spTgt spid="21"/>
                                        </p:tgtEl>
                                      </p:cBhvr>
                                      <p:to x="100000" y="80000"/>
                                    </p:animScale>
                                    <p:animScale>
                                      <p:cBhvr>
                                        <p:cTn id="52" dur="166" decel="50000">
                                          <p:stCondLst>
                                            <p:cond delay="1338"/>
                                          </p:stCondLst>
                                        </p:cTn>
                                        <p:tgtEl>
                                          <p:spTgt spid="21"/>
                                        </p:tgtEl>
                                      </p:cBhvr>
                                      <p:to x="100000" y="100000"/>
                                    </p:animScale>
                                    <p:animScale>
                                      <p:cBhvr>
                                        <p:cTn id="53" dur="26">
                                          <p:stCondLst>
                                            <p:cond delay="1642"/>
                                          </p:stCondLst>
                                        </p:cTn>
                                        <p:tgtEl>
                                          <p:spTgt spid="21"/>
                                        </p:tgtEl>
                                      </p:cBhvr>
                                      <p:to x="100000" y="90000"/>
                                    </p:animScale>
                                    <p:animScale>
                                      <p:cBhvr>
                                        <p:cTn id="54" dur="166" decel="50000">
                                          <p:stCondLst>
                                            <p:cond delay="1668"/>
                                          </p:stCondLst>
                                        </p:cTn>
                                        <p:tgtEl>
                                          <p:spTgt spid="21"/>
                                        </p:tgtEl>
                                      </p:cBhvr>
                                      <p:to x="100000" y="100000"/>
                                    </p:animScale>
                                    <p:animScale>
                                      <p:cBhvr>
                                        <p:cTn id="55" dur="26">
                                          <p:stCondLst>
                                            <p:cond delay="1808"/>
                                          </p:stCondLst>
                                        </p:cTn>
                                        <p:tgtEl>
                                          <p:spTgt spid="21"/>
                                        </p:tgtEl>
                                      </p:cBhvr>
                                      <p:to x="100000" y="95000"/>
                                    </p:animScale>
                                    <p:animScale>
                                      <p:cBhvr>
                                        <p:cTn id="56" dur="166" decel="50000">
                                          <p:stCondLst>
                                            <p:cond delay="1834"/>
                                          </p:stCondLst>
                                        </p:cTn>
                                        <p:tgtEl>
                                          <p:spTgt spid="21"/>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80">
                                          <p:stCondLst>
                                            <p:cond delay="0"/>
                                          </p:stCondLst>
                                        </p:cTn>
                                        <p:tgtEl>
                                          <p:spTgt spid="16"/>
                                        </p:tgtEl>
                                      </p:cBhvr>
                                    </p:animEffect>
                                    <p:anim calcmode="lin" valueType="num">
                                      <p:cBhvr>
                                        <p:cTn id="6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5" dur="26">
                                          <p:stCondLst>
                                            <p:cond delay="650"/>
                                          </p:stCondLst>
                                        </p:cTn>
                                        <p:tgtEl>
                                          <p:spTgt spid="16"/>
                                        </p:tgtEl>
                                      </p:cBhvr>
                                      <p:to x="100000" y="60000"/>
                                    </p:animScale>
                                    <p:animScale>
                                      <p:cBhvr>
                                        <p:cTn id="66" dur="166" decel="50000">
                                          <p:stCondLst>
                                            <p:cond delay="676"/>
                                          </p:stCondLst>
                                        </p:cTn>
                                        <p:tgtEl>
                                          <p:spTgt spid="16"/>
                                        </p:tgtEl>
                                      </p:cBhvr>
                                      <p:to x="100000" y="100000"/>
                                    </p:animScale>
                                    <p:animScale>
                                      <p:cBhvr>
                                        <p:cTn id="67" dur="26">
                                          <p:stCondLst>
                                            <p:cond delay="1312"/>
                                          </p:stCondLst>
                                        </p:cTn>
                                        <p:tgtEl>
                                          <p:spTgt spid="16"/>
                                        </p:tgtEl>
                                      </p:cBhvr>
                                      <p:to x="100000" y="80000"/>
                                    </p:animScale>
                                    <p:animScale>
                                      <p:cBhvr>
                                        <p:cTn id="68" dur="166" decel="50000">
                                          <p:stCondLst>
                                            <p:cond delay="1338"/>
                                          </p:stCondLst>
                                        </p:cTn>
                                        <p:tgtEl>
                                          <p:spTgt spid="16"/>
                                        </p:tgtEl>
                                      </p:cBhvr>
                                      <p:to x="100000" y="100000"/>
                                    </p:animScale>
                                    <p:animScale>
                                      <p:cBhvr>
                                        <p:cTn id="69" dur="26">
                                          <p:stCondLst>
                                            <p:cond delay="1642"/>
                                          </p:stCondLst>
                                        </p:cTn>
                                        <p:tgtEl>
                                          <p:spTgt spid="16"/>
                                        </p:tgtEl>
                                      </p:cBhvr>
                                      <p:to x="100000" y="90000"/>
                                    </p:animScale>
                                    <p:animScale>
                                      <p:cBhvr>
                                        <p:cTn id="70" dur="166" decel="50000">
                                          <p:stCondLst>
                                            <p:cond delay="1668"/>
                                          </p:stCondLst>
                                        </p:cTn>
                                        <p:tgtEl>
                                          <p:spTgt spid="16"/>
                                        </p:tgtEl>
                                      </p:cBhvr>
                                      <p:to x="100000" y="100000"/>
                                    </p:animScale>
                                    <p:animScale>
                                      <p:cBhvr>
                                        <p:cTn id="71" dur="26">
                                          <p:stCondLst>
                                            <p:cond delay="1808"/>
                                          </p:stCondLst>
                                        </p:cTn>
                                        <p:tgtEl>
                                          <p:spTgt spid="16"/>
                                        </p:tgtEl>
                                      </p:cBhvr>
                                      <p:to x="100000" y="95000"/>
                                    </p:animScale>
                                    <p:animScale>
                                      <p:cBhvr>
                                        <p:cTn id="72" dur="166" decel="50000">
                                          <p:stCondLst>
                                            <p:cond delay="1834"/>
                                          </p:stCondLst>
                                        </p:cTn>
                                        <p:tgtEl>
                                          <p:spTgt spid="16"/>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ppt_x"/>
                                          </p:val>
                                        </p:tav>
                                        <p:tav tm="100000">
                                          <p:val>
                                            <p:strVal val="#ppt_x"/>
                                          </p:val>
                                        </p:tav>
                                      </p:tavLst>
                                    </p:anim>
                                    <p:anim calcmode="lin" valueType="num">
                                      <p:cBhvr additive="base">
                                        <p:cTn id="7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6" grpId="0" animBg="1"/>
      <p:bldP spid="17"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2A9D87-0EF8-4B50-A0B1-DB8D6867C940}"/>
              </a:ext>
            </a:extLst>
          </p:cNvPr>
          <p:cNvSpPr txBox="1"/>
          <p:nvPr/>
        </p:nvSpPr>
        <p:spPr>
          <a:xfrm>
            <a:off x="205740" y="272951"/>
            <a:ext cx="8198257" cy="646331"/>
          </a:xfrm>
          <a:prstGeom prst="rect">
            <a:avLst/>
          </a:prstGeom>
          <a:noFill/>
        </p:spPr>
        <p:txBody>
          <a:bodyPr wrap="square">
            <a:spAutoFit/>
          </a:bodyPr>
          <a:lstStyle/>
          <a:p>
            <a:pPr marL="0" marR="0" lvl="0" indent="0" algn="ctr" defTabSz="457200" rtl="0" eaLnBrk="1" fontAlgn="auto" latinLnBrk="0" hangingPunct="1">
              <a:lnSpc>
                <a:spcPct val="90000"/>
              </a:lnSpc>
              <a:spcBef>
                <a:spcPts val="0"/>
              </a:spcBef>
              <a:spcAft>
                <a:spcPts val="0"/>
              </a:spcAft>
              <a:buClrTx/>
              <a:buSzPts val="1800"/>
              <a:buFontTx/>
              <a:buNone/>
              <a:tabLst/>
              <a:defRPr/>
            </a:pPr>
            <a:r>
              <a:rPr kumimoji="0" lang="en-GB" sz="4000" b="0" i="0" u="none" strike="noStrike" kern="1200" cap="none" spc="0" normalizeH="0" baseline="0" noProof="0">
                <a:ln>
                  <a:noFill/>
                </a:ln>
                <a:solidFill>
                  <a:srgbClr val="0F6AB1"/>
                </a:solidFill>
                <a:effectLst/>
                <a:uLnTx/>
                <a:uFillTx/>
                <a:latin typeface="Gill Sans"/>
                <a:ea typeface="+mn-ea"/>
                <a:cs typeface="+mn-cs"/>
                <a:sym typeface="Gill Sans"/>
              </a:rPr>
              <a:t>How is a vaccine developed?</a:t>
            </a:r>
          </a:p>
        </p:txBody>
      </p:sp>
      <p:sp>
        <p:nvSpPr>
          <p:cNvPr id="4" name="Callout: Right Arrow 3">
            <a:extLst>
              <a:ext uri="{FF2B5EF4-FFF2-40B4-BE49-F238E27FC236}">
                <a16:creationId xmlns:a16="http://schemas.microsoft.com/office/drawing/2014/main" id="{F392F2CA-B432-4F88-943D-937A32A9E46A}"/>
              </a:ext>
            </a:extLst>
          </p:cNvPr>
          <p:cNvSpPr/>
          <p:nvPr/>
        </p:nvSpPr>
        <p:spPr>
          <a:xfrm>
            <a:off x="202290" y="934586"/>
            <a:ext cx="3962400" cy="1208409"/>
          </a:xfrm>
          <a:prstGeom prst="rightArrowCallout">
            <a:avLst>
              <a:gd name="adj1" fmla="val 25000"/>
              <a:gd name="adj2" fmla="val 25000"/>
              <a:gd name="adj3" fmla="val 25000"/>
              <a:gd name="adj4" fmla="val 86874"/>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rgbClr val="1F4E79"/>
                </a:solidFill>
                <a:latin typeface="Gill Sans"/>
                <a:ea typeface="Gill Sans"/>
                <a:cs typeface="Gill Sans"/>
                <a:sym typeface="Gill Sans"/>
              </a:rPr>
              <a:t>The vaccine is tested using cells, then tested on growing numbers of volunteers in 3 Phases.</a:t>
            </a:r>
          </a:p>
        </p:txBody>
      </p:sp>
      <p:grpSp>
        <p:nvGrpSpPr>
          <p:cNvPr id="13" name="Group 12">
            <a:extLst>
              <a:ext uri="{FF2B5EF4-FFF2-40B4-BE49-F238E27FC236}">
                <a16:creationId xmlns:a16="http://schemas.microsoft.com/office/drawing/2014/main" id="{92F98FF2-311C-4050-B0B5-997B761D0EDB}"/>
              </a:ext>
            </a:extLst>
          </p:cNvPr>
          <p:cNvGrpSpPr/>
          <p:nvPr/>
        </p:nvGrpSpPr>
        <p:grpSpPr>
          <a:xfrm>
            <a:off x="4383787" y="1082094"/>
            <a:ext cx="1099609" cy="1287505"/>
            <a:chOff x="6050274" y="2263739"/>
            <a:chExt cx="1450135" cy="1690009"/>
          </a:xfrm>
        </p:grpSpPr>
        <p:sp>
          <p:nvSpPr>
            <p:cNvPr id="12" name="Rectangle 11">
              <a:extLst>
                <a:ext uri="{FF2B5EF4-FFF2-40B4-BE49-F238E27FC236}">
                  <a16:creationId xmlns:a16="http://schemas.microsoft.com/office/drawing/2014/main" id="{D0FAE4FA-ED59-4DE8-BF65-4A695F2D2FA3}"/>
                </a:ext>
              </a:extLst>
            </p:cNvPr>
            <p:cNvSpPr/>
            <p:nvPr/>
          </p:nvSpPr>
          <p:spPr>
            <a:xfrm>
              <a:off x="6050274" y="2263739"/>
              <a:ext cx="1450129" cy="1690009"/>
            </a:xfrm>
            <a:prstGeom prst="rect">
              <a:avLst/>
            </a:prstGeom>
            <a:solidFill>
              <a:schemeClr val="accent6">
                <a:lumMod val="20000"/>
                <a:lumOff val="80000"/>
              </a:schemeClr>
            </a:solidFill>
            <a:ln w="57150">
              <a:solidFill>
                <a:schemeClr val="accent6">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8" name="Picture 7" descr="A picture containing wearing, posing, dressed&#10;&#10;Description automatically generated">
              <a:extLst>
                <a:ext uri="{FF2B5EF4-FFF2-40B4-BE49-F238E27FC236}">
                  <a16:creationId xmlns:a16="http://schemas.microsoft.com/office/drawing/2014/main" id="{55AF58D3-3319-4F02-90BA-1C4EBEAE2EB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50274" y="3526739"/>
              <a:ext cx="1450129" cy="427009"/>
            </a:xfrm>
            <a:prstGeom prst="rect">
              <a:avLst/>
            </a:prstGeom>
          </p:spPr>
        </p:pic>
        <p:pic>
          <p:nvPicPr>
            <p:cNvPr id="9" name="Picture 8" descr="A picture containing wearing, posing, dressed&#10;&#10;Description automatically generated">
              <a:extLst>
                <a:ext uri="{FF2B5EF4-FFF2-40B4-BE49-F238E27FC236}">
                  <a16:creationId xmlns:a16="http://schemas.microsoft.com/office/drawing/2014/main" id="{53CD71BD-3798-4C5D-A34D-02874856990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50276" y="3117757"/>
              <a:ext cx="1450129" cy="427009"/>
            </a:xfrm>
            <a:prstGeom prst="rect">
              <a:avLst/>
            </a:prstGeom>
          </p:spPr>
        </p:pic>
        <p:pic>
          <p:nvPicPr>
            <p:cNvPr id="10" name="Picture 9" descr="A picture containing wearing, posing, dressed&#10;&#10;Description automatically generated">
              <a:extLst>
                <a:ext uri="{FF2B5EF4-FFF2-40B4-BE49-F238E27FC236}">
                  <a16:creationId xmlns:a16="http://schemas.microsoft.com/office/drawing/2014/main" id="{9539F05A-D6E9-4A59-A004-1186FB3AB6A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50278" y="2690748"/>
              <a:ext cx="1450129" cy="427009"/>
            </a:xfrm>
            <a:prstGeom prst="rect">
              <a:avLst/>
            </a:prstGeom>
          </p:spPr>
        </p:pic>
        <p:pic>
          <p:nvPicPr>
            <p:cNvPr id="11" name="Picture 10" descr="A picture containing wearing, posing, dressed&#10;&#10;Description automatically generated">
              <a:extLst>
                <a:ext uri="{FF2B5EF4-FFF2-40B4-BE49-F238E27FC236}">
                  <a16:creationId xmlns:a16="http://schemas.microsoft.com/office/drawing/2014/main" id="{62741880-DC58-4D4A-88FA-AB47BE53992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50280" y="2263739"/>
              <a:ext cx="1450129" cy="427009"/>
            </a:xfrm>
            <a:prstGeom prst="rect">
              <a:avLst/>
            </a:prstGeom>
          </p:spPr>
        </p:pic>
      </p:grpSp>
      <p:grpSp>
        <p:nvGrpSpPr>
          <p:cNvPr id="50" name="Group 49">
            <a:extLst>
              <a:ext uri="{FF2B5EF4-FFF2-40B4-BE49-F238E27FC236}">
                <a16:creationId xmlns:a16="http://schemas.microsoft.com/office/drawing/2014/main" id="{13184B37-31E8-44AC-A0D4-21F59F1E9EDA}"/>
              </a:ext>
            </a:extLst>
          </p:cNvPr>
          <p:cNvGrpSpPr/>
          <p:nvPr/>
        </p:nvGrpSpPr>
        <p:grpSpPr>
          <a:xfrm>
            <a:off x="4933589" y="1605573"/>
            <a:ext cx="2986136" cy="1736305"/>
            <a:chOff x="4206240" y="3300105"/>
            <a:chExt cx="4152900" cy="3004746"/>
          </a:xfrm>
        </p:grpSpPr>
        <p:sp>
          <p:nvSpPr>
            <p:cNvPr id="49" name="Rectangle 48">
              <a:extLst>
                <a:ext uri="{FF2B5EF4-FFF2-40B4-BE49-F238E27FC236}">
                  <a16:creationId xmlns:a16="http://schemas.microsoft.com/office/drawing/2014/main" id="{BD37A996-7CB2-4778-9DCF-DDEA6458F9FC}"/>
                </a:ext>
              </a:extLst>
            </p:cNvPr>
            <p:cNvSpPr/>
            <p:nvPr/>
          </p:nvSpPr>
          <p:spPr>
            <a:xfrm>
              <a:off x="4206240" y="3300105"/>
              <a:ext cx="4152900" cy="3001635"/>
            </a:xfrm>
            <a:prstGeom prst="rect">
              <a:avLst/>
            </a:prstGeom>
            <a:solidFill>
              <a:schemeClr val="accent6">
                <a:lumMod val="20000"/>
                <a:lumOff val="80000"/>
              </a:schemeClr>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Group 43">
              <a:extLst>
                <a:ext uri="{FF2B5EF4-FFF2-40B4-BE49-F238E27FC236}">
                  <a16:creationId xmlns:a16="http://schemas.microsoft.com/office/drawing/2014/main" id="{A5A9ED92-B41C-4D37-882F-D2E32B630D1E}"/>
                </a:ext>
              </a:extLst>
            </p:cNvPr>
            <p:cNvGrpSpPr/>
            <p:nvPr/>
          </p:nvGrpSpPr>
          <p:grpSpPr>
            <a:xfrm>
              <a:off x="4213861" y="3318132"/>
              <a:ext cx="4113365" cy="2986719"/>
              <a:chOff x="4259581" y="3642881"/>
              <a:chExt cx="4113365" cy="2986719"/>
            </a:xfrm>
          </p:grpSpPr>
          <p:pic>
            <p:nvPicPr>
              <p:cNvPr id="21" name="Picture 20" descr="A picture containing wearing, posing, dressed&#10;&#10;Description automatically generated">
                <a:extLst>
                  <a:ext uri="{FF2B5EF4-FFF2-40B4-BE49-F238E27FC236}">
                    <a16:creationId xmlns:a16="http://schemas.microsoft.com/office/drawing/2014/main" id="{0FE4BE68-EC41-4E93-9AFD-8FBA77BC262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88281" y="4854852"/>
                <a:ext cx="1028700" cy="302914"/>
              </a:xfrm>
              <a:prstGeom prst="rect">
                <a:avLst/>
              </a:prstGeom>
            </p:spPr>
          </p:pic>
          <p:pic>
            <p:nvPicPr>
              <p:cNvPr id="22" name="Picture 21" descr="A picture containing wearing, posing, dressed&#10;&#10;Description automatically generated">
                <a:extLst>
                  <a:ext uri="{FF2B5EF4-FFF2-40B4-BE49-F238E27FC236}">
                    <a16:creationId xmlns:a16="http://schemas.microsoft.com/office/drawing/2014/main" id="{67B28E63-D302-4638-825A-0B60CCACF95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88281" y="4554884"/>
                <a:ext cx="1028700" cy="302914"/>
              </a:xfrm>
              <a:prstGeom prst="rect">
                <a:avLst/>
              </a:prstGeom>
            </p:spPr>
          </p:pic>
          <p:pic>
            <p:nvPicPr>
              <p:cNvPr id="23" name="Picture 22" descr="A picture containing wearing, posing, dressed&#10;&#10;Description automatically generated">
                <a:extLst>
                  <a:ext uri="{FF2B5EF4-FFF2-40B4-BE49-F238E27FC236}">
                    <a16:creationId xmlns:a16="http://schemas.microsoft.com/office/drawing/2014/main" id="{90A3F1D3-FF8E-4A69-9BEA-FA8DEEDA230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88281" y="4251970"/>
                <a:ext cx="1028700" cy="302914"/>
              </a:xfrm>
              <a:prstGeom prst="rect">
                <a:avLst/>
              </a:prstGeom>
            </p:spPr>
          </p:pic>
          <p:pic>
            <p:nvPicPr>
              <p:cNvPr id="24" name="Picture 23" descr="A picture containing wearing, posing, dressed&#10;&#10;Description automatically generated">
                <a:extLst>
                  <a:ext uri="{FF2B5EF4-FFF2-40B4-BE49-F238E27FC236}">
                    <a16:creationId xmlns:a16="http://schemas.microsoft.com/office/drawing/2014/main" id="{2FA0D8EB-CD3A-485A-B750-413F71B72DE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88281" y="3949697"/>
                <a:ext cx="1028700" cy="302914"/>
              </a:xfrm>
              <a:prstGeom prst="rect">
                <a:avLst/>
              </a:prstGeom>
            </p:spPr>
          </p:pic>
          <p:pic>
            <p:nvPicPr>
              <p:cNvPr id="25" name="Picture 24" descr="A picture containing wearing, posing, dressed&#10;&#10;Description automatically generated">
                <a:extLst>
                  <a:ext uri="{FF2B5EF4-FFF2-40B4-BE49-F238E27FC236}">
                    <a16:creationId xmlns:a16="http://schemas.microsoft.com/office/drawing/2014/main" id="{44D742A3-326C-41D9-9269-7B61BF53152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88281" y="3648065"/>
                <a:ext cx="1028700" cy="302914"/>
              </a:xfrm>
              <a:prstGeom prst="rect">
                <a:avLst/>
              </a:prstGeom>
            </p:spPr>
          </p:pic>
          <p:pic>
            <p:nvPicPr>
              <p:cNvPr id="26" name="Picture 25" descr="A picture containing wearing, posing, dressed&#10;&#10;Description automatically generated">
                <a:extLst>
                  <a:ext uri="{FF2B5EF4-FFF2-40B4-BE49-F238E27FC236}">
                    <a16:creationId xmlns:a16="http://schemas.microsoft.com/office/drawing/2014/main" id="{67210BBF-DC6B-4125-B3E7-79E0CBC4345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59582" y="4851906"/>
                <a:ext cx="1028700" cy="302914"/>
              </a:xfrm>
              <a:prstGeom prst="rect">
                <a:avLst/>
              </a:prstGeom>
            </p:spPr>
          </p:pic>
          <p:pic>
            <p:nvPicPr>
              <p:cNvPr id="27" name="Picture 26" descr="A picture containing wearing, posing, dressed&#10;&#10;Description automatically generated">
                <a:extLst>
                  <a:ext uri="{FF2B5EF4-FFF2-40B4-BE49-F238E27FC236}">
                    <a16:creationId xmlns:a16="http://schemas.microsoft.com/office/drawing/2014/main" id="{A459A1BE-EB41-4F13-979D-0570EEDA648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59581" y="4554884"/>
                <a:ext cx="1028700" cy="302914"/>
              </a:xfrm>
              <a:prstGeom prst="rect">
                <a:avLst/>
              </a:prstGeom>
            </p:spPr>
          </p:pic>
          <p:pic>
            <p:nvPicPr>
              <p:cNvPr id="28" name="Picture 27" descr="A picture containing wearing, posing, dressed&#10;&#10;Description automatically generated">
                <a:extLst>
                  <a:ext uri="{FF2B5EF4-FFF2-40B4-BE49-F238E27FC236}">
                    <a16:creationId xmlns:a16="http://schemas.microsoft.com/office/drawing/2014/main" id="{04C82901-6793-4515-B0A8-6158198646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59581" y="4256580"/>
                <a:ext cx="1028700" cy="302914"/>
              </a:xfrm>
              <a:prstGeom prst="rect">
                <a:avLst/>
              </a:prstGeom>
            </p:spPr>
          </p:pic>
          <p:pic>
            <p:nvPicPr>
              <p:cNvPr id="29" name="Picture 28" descr="A picture containing wearing, posing, dressed&#10;&#10;Description automatically generated">
                <a:extLst>
                  <a:ext uri="{FF2B5EF4-FFF2-40B4-BE49-F238E27FC236}">
                    <a16:creationId xmlns:a16="http://schemas.microsoft.com/office/drawing/2014/main" id="{34F8009B-171B-4827-B44D-EB2D638FD65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59581" y="3954948"/>
                <a:ext cx="1028700" cy="302914"/>
              </a:xfrm>
              <a:prstGeom prst="rect">
                <a:avLst/>
              </a:prstGeom>
            </p:spPr>
          </p:pic>
          <p:pic>
            <p:nvPicPr>
              <p:cNvPr id="30" name="Picture 29" descr="A picture containing wearing, posing, dressed&#10;&#10;Description automatically generated">
                <a:extLst>
                  <a:ext uri="{FF2B5EF4-FFF2-40B4-BE49-F238E27FC236}">
                    <a16:creationId xmlns:a16="http://schemas.microsoft.com/office/drawing/2014/main" id="{4B0FE44F-1F7F-4FDD-A79F-7DB19C9E45D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59581" y="3653316"/>
                <a:ext cx="1028700" cy="302914"/>
              </a:xfrm>
              <a:prstGeom prst="rect">
                <a:avLst/>
              </a:prstGeom>
            </p:spPr>
          </p:pic>
          <p:pic>
            <p:nvPicPr>
              <p:cNvPr id="31" name="Picture 30">
                <a:extLst>
                  <a:ext uri="{FF2B5EF4-FFF2-40B4-BE49-F238E27FC236}">
                    <a16:creationId xmlns:a16="http://schemas.microsoft.com/office/drawing/2014/main" id="{80958D4C-68D3-4F3A-999B-7ACFC0F0339D}"/>
                  </a:ext>
                </a:extLst>
              </p:cNvPr>
              <p:cNvPicPr>
                <a:picLocks noChangeAspect="1"/>
              </p:cNvPicPr>
              <p:nvPr/>
            </p:nvPicPr>
            <p:blipFill>
              <a:blip r:embed="rId4"/>
              <a:stretch>
                <a:fillRect/>
              </a:stretch>
            </p:blipFill>
            <p:spPr>
              <a:xfrm>
                <a:off x="6318416" y="3642881"/>
                <a:ext cx="2054530" cy="1511939"/>
              </a:xfrm>
              <a:prstGeom prst="rect">
                <a:avLst/>
              </a:prstGeom>
            </p:spPr>
          </p:pic>
          <p:pic>
            <p:nvPicPr>
              <p:cNvPr id="32" name="Picture 31" descr="A picture containing wearing, posing, dressed&#10;&#10;Description automatically generated">
                <a:extLst>
                  <a:ext uri="{FF2B5EF4-FFF2-40B4-BE49-F238E27FC236}">
                    <a16:creationId xmlns:a16="http://schemas.microsoft.com/office/drawing/2014/main" id="{02D491A2-4D3C-4E1A-B783-1C7447967B3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88281" y="6326686"/>
                <a:ext cx="1028700" cy="302914"/>
              </a:xfrm>
              <a:prstGeom prst="rect">
                <a:avLst/>
              </a:prstGeom>
            </p:spPr>
          </p:pic>
          <p:pic>
            <p:nvPicPr>
              <p:cNvPr id="33" name="Picture 32" descr="A picture containing wearing, posing, dressed&#10;&#10;Description automatically generated">
                <a:extLst>
                  <a:ext uri="{FF2B5EF4-FFF2-40B4-BE49-F238E27FC236}">
                    <a16:creationId xmlns:a16="http://schemas.microsoft.com/office/drawing/2014/main" id="{97858CC9-8589-4D05-8508-471853736ED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88281" y="6026718"/>
                <a:ext cx="1028700" cy="302914"/>
              </a:xfrm>
              <a:prstGeom prst="rect">
                <a:avLst/>
              </a:prstGeom>
            </p:spPr>
          </p:pic>
          <p:pic>
            <p:nvPicPr>
              <p:cNvPr id="34" name="Picture 33" descr="A picture containing wearing, posing, dressed&#10;&#10;Description automatically generated">
                <a:extLst>
                  <a:ext uri="{FF2B5EF4-FFF2-40B4-BE49-F238E27FC236}">
                    <a16:creationId xmlns:a16="http://schemas.microsoft.com/office/drawing/2014/main" id="{D3FCBB1D-77D6-4C9D-92FA-4EF50BD0587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88281" y="5723804"/>
                <a:ext cx="1028700" cy="302914"/>
              </a:xfrm>
              <a:prstGeom prst="rect">
                <a:avLst/>
              </a:prstGeom>
            </p:spPr>
          </p:pic>
          <p:pic>
            <p:nvPicPr>
              <p:cNvPr id="35" name="Picture 34" descr="A picture containing wearing, posing, dressed&#10;&#10;Description automatically generated">
                <a:extLst>
                  <a:ext uri="{FF2B5EF4-FFF2-40B4-BE49-F238E27FC236}">
                    <a16:creationId xmlns:a16="http://schemas.microsoft.com/office/drawing/2014/main" id="{C7B123D6-0A15-4F20-8234-4405DBFAE7B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88281" y="5421531"/>
                <a:ext cx="1028700" cy="302914"/>
              </a:xfrm>
              <a:prstGeom prst="rect">
                <a:avLst/>
              </a:prstGeom>
            </p:spPr>
          </p:pic>
          <p:pic>
            <p:nvPicPr>
              <p:cNvPr id="36" name="Picture 35" descr="A picture containing wearing, posing, dressed&#10;&#10;Description automatically generated">
                <a:extLst>
                  <a:ext uri="{FF2B5EF4-FFF2-40B4-BE49-F238E27FC236}">
                    <a16:creationId xmlns:a16="http://schemas.microsoft.com/office/drawing/2014/main" id="{56C81D80-C6EA-4632-9ED5-C2796F75EC4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88281" y="5119899"/>
                <a:ext cx="1028700" cy="302914"/>
              </a:xfrm>
              <a:prstGeom prst="rect">
                <a:avLst/>
              </a:prstGeom>
            </p:spPr>
          </p:pic>
          <p:pic>
            <p:nvPicPr>
              <p:cNvPr id="37" name="Picture 36" descr="A picture containing wearing, posing, dressed&#10;&#10;Description automatically generated">
                <a:extLst>
                  <a:ext uri="{FF2B5EF4-FFF2-40B4-BE49-F238E27FC236}">
                    <a16:creationId xmlns:a16="http://schemas.microsoft.com/office/drawing/2014/main" id="{461D0465-2E35-4D3F-A122-732FFB2E5AD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59582" y="6323740"/>
                <a:ext cx="1028700" cy="302914"/>
              </a:xfrm>
              <a:prstGeom prst="rect">
                <a:avLst/>
              </a:prstGeom>
            </p:spPr>
          </p:pic>
          <p:pic>
            <p:nvPicPr>
              <p:cNvPr id="38" name="Picture 37" descr="A picture containing wearing, posing, dressed&#10;&#10;Description automatically generated">
                <a:extLst>
                  <a:ext uri="{FF2B5EF4-FFF2-40B4-BE49-F238E27FC236}">
                    <a16:creationId xmlns:a16="http://schemas.microsoft.com/office/drawing/2014/main" id="{724C07C9-696B-46AB-8AD1-780B09228F7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59581" y="6026718"/>
                <a:ext cx="1028700" cy="302914"/>
              </a:xfrm>
              <a:prstGeom prst="rect">
                <a:avLst/>
              </a:prstGeom>
            </p:spPr>
          </p:pic>
          <p:pic>
            <p:nvPicPr>
              <p:cNvPr id="39" name="Picture 38" descr="A picture containing wearing, posing, dressed&#10;&#10;Description automatically generated">
                <a:extLst>
                  <a:ext uri="{FF2B5EF4-FFF2-40B4-BE49-F238E27FC236}">
                    <a16:creationId xmlns:a16="http://schemas.microsoft.com/office/drawing/2014/main" id="{4D7FBA02-E704-4336-BC7B-15AFF6E1300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59581" y="5728414"/>
                <a:ext cx="1028700" cy="302914"/>
              </a:xfrm>
              <a:prstGeom prst="rect">
                <a:avLst/>
              </a:prstGeom>
            </p:spPr>
          </p:pic>
          <p:pic>
            <p:nvPicPr>
              <p:cNvPr id="40" name="Picture 39" descr="A picture containing wearing, posing, dressed&#10;&#10;Description automatically generated">
                <a:extLst>
                  <a:ext uri="{FF2B5EF4-FFF2-40B4-BE49-F238E27FC236}">
                    <a16:creationId xmlns:a16="http://schemas.microsoft.com/office/drawing/2014/main" id="{EF641CB8-6CFF-4469-82E0-0D2D08BEDD7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59581" y="5426782"/>
                <a:ext cx="1028700" cy="302914"/>
              </a:xfrm>
              <a:prstGeom prst="rect">
                <a:avLst/>
              </a:prstGeom>
            </p:spPr>
          </p:pic>
          <p:pic>
            <p:nvPicPr>
              <p:cNvPr id="41" name="Picture 40" descr="A picture containing wearing, posing, dressed&#10;&#10;Description automatically generated">
                <a:extLst>
                  <a:ext uri="{FF2B5EF4-FFF2-40B4-BE49-F238E27FC236}">
                    <a16:creationId xmlns:a16="http://schemas.microsoft.com/office/drawing/2014/main" id="{5480616C-D2A2-4832-B2EB-2B50385F445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59581" y="5125150"/>
                <a:ext cx="1028700" cy="302914"/>
              </a:xfrm>
              <a:prstGeom prst="rect">
                <a:avLst/>
              </a:prstGeom>
            </p:spPr>
          </p:pic>
          <p:pic>
            <p:nvPicPr>
              <p:cNvPr id="42" name="Picture 41">
                <a:extLst>
                  <a:ext uri="{FF2B5EF4-FFF2-40B4-BE49-F238E27FC236}">
                    <a16:creationId xmlns:a16="http://schemas.microsoft.com/office/drawing/2014/main" id="{A1B72C4D-0954-4ECC-AF2F-0D7C60D68CA1}"/>
                  </a:ext>
                </a:extLst>
              </p:cNvPr>
              <p:cNvPicPr>
                <a:picLocks noChangeAspect="1"/>
              </p:cNvPicPr>
              <p:nvPr/>
            </p:nvPicPr>
            <p:blipFill>
              <a:blip r:embed="rId4"/>
              <a:stretch>
                <a:fillRect/>
              </a:stretch>
            </p:blipFill>
            <p:spPr>
              <a:xfrm>
                <a:off x="6316981" y="5113374"/>
                <a:ext cx="2054530" cy="1511939"/>
              </a:xfrm>
              <a:prstGeom prst="rect">
                <a:avLst/>
              </a:prstGeom>
            </p:spPr>
          </p:pic>
        </p:grpSp>
      </p:grpSp>
      <p:grpSp>
        <p:nvGrpSpPr>
          <p:cNvPr id="57" name="Group 56">
            <a:extLst>
              <a:ext uri="{FF2B5EF4-FFF2-40B4-BE49-F238E27FC236}">
                <a16:creationId xmlns:a16="http://schemas.microsoft.com/office/drawing/2014/main" id="{0326EDB0-CE5B-45D6-B018-669D432BF50F}"/>
              </a:ext>
            </a:extLst>
          </p:cNvPr>
          <p:cNvGrpSpPr/>
          <p:nvPr/>
        </p:nvGrpSpPr>
        <p:grpSpPr>
          <a:xfrm>
            <a:off x="5633036" y="2663599"/>
            <a:ext cx="3393229" cy="2541810"/>
            <a:chOff x="174365" y="2509183"/>
            <a:chExt cx="4885315" cy="3586817"/>
          </a:xfrm>
        </p:grpSpPr>
        <p:sp>
          <p:nvSpPr>
            <p:cNvPr id="56" name="Rectangle 55">
              <a:extLst>
                <a:ext uri="{FF2B5EF4-FFF2-40B4-BE49-F238E27FC236}">
                  <a16:creationId xmlns:a16="http://schemas.microsoft.com/office/drawing/2014/main" id="{A32A2A73-C2BE-4803-94E8-E510693B02B1}"/>
                </a:ext>
              </a:extLst>
            </p:cNvPr>
            <p:cNvSpPr/>
            <p:nvPr/>
          </p:nvSpPr>
          <p:spPr>
            <a:xfrm>
              <a:off x="174365" y="2509183"/>
              <a:ext cx="4885315" cy="3586817"/>
            </a:xfrm>
            <a:prstGeom prst="rect">
              <a:avLst/>
            </a:prstGeom>
            <a:solidFill>
              <a:schemeClr val="accent6">
                <a:lumMod val="20000"/>
                <a:lumOff val="80000"/>
              </a:schemeClr>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FC41E09D-B057-4F7D-BDCE-CB75C5EA2DDF}"/>
                </a:ext>
              </a:extLst>
            </p:cNvPr>
            <p:cNvGrpSpPr/>
            <p:nvPr/>
          </p:nvGrpSpPr>
          <p:grpSpPr>
            <a:xfrm>
              <a:off x="182423" y="2550250"/>
              <a:ext cx="4843519" cy="3493849"/>
              <a:chOff x="182423" y="2550250"/>
              <a:chExt cx="4843519" cy="3493849"/>
            </a:xfrm>
          </p:grpSpPr>
          <p:pic>
            <p:nvPicPr>
              <p:cNvPr id="45" name="Picture 44">
                <a:extLst>
                  <a:ext uri="{FF2B5EF4-FFF2-40B4-BE49-F238E27FC236}">
                    <a16:creationId xmlns:a16="http://schemas.microsoft.com/office/drawing/2014/main" id="{A0C5E04F-E3B5-4727-92BB-7351E37C41B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83858" y="2550251"/>
                <a:ext cx="2421042" cy="1757497"/>
              </a:xfrm>
              <a:prstGeom prst="rect">
                <a:avLst/>
              </a:prstGeom>
            </p:spPr>
          </p:pic>
          <p:pic>
            <p:nvPicPr>
              <p:cNvPr id="46" name="Picture 45">
                <a:extLst>
                  <a:ext uri="{FF2B5EF4-FFF2-40B4-BE49-F238E27FC236}">
                    <a16:creationId xmlns:a16="http://schemas.microsoft.com/office/drawing/2014/main" id="{5932412A-CC48-4C23-91F3-0FC5708AD97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04900" y="2550250"/>
                <a:ext cx="2421042" cy="1757497"/>
              </a:xfrm>
              <a:prstGeom prst="rect">
                <a:avLst/>
              </a:prstGeom>
            </p:spPr>
          </p:pic>
          <p:pic>
            <p:nvPicPr>
              <p:cNvPr id="47" name="Picture 46">
                <a:extLst>
                  <a:ext uri="{FF2B5EF4-FFF2-40B4-BE49-F238E27FC236}">
                    <a16:creationId xmlns:a16="http://schemas.microsoft.com/office/drawing/2014/main" id="{3E24323B-95F2-4631-BA54-503F2EC1FDB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03465" y="4284444"/>
                <a:ext cx="2421042" cy="1757497"/>
              </a:xfrm>
              <a:prstGeom prst="rect">
                <a:avLst/>
              </a:prstGeom>
            </p:spPr>
          </p:pic>
          <p:pic>
            <p:nvPicPr>
              <p:cNvPr id="48" name="Picture 47">
                <a:extLst>
                  <a:ext uri="{FF2B5EF4-FFF2-40B4-BE49-F238E27FC236}">
                    <a16:creationId xmlns:a16="http://schemas.microsoft.com/office/drawing/2014/main" id="{C0697A4A-8844-436D-8F7F-4C8A22EFADC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82423" y="4286602"/>
                <a:ext cx="2421042" cy="1757497"/>
              </a:xfrm>
              <a:prstGeom prst="rect">
                <a:avLst/>
              </a:prstGeom>
            </p:spPr>
          </p:pic>
        </p:grpSp>
      </p:grpSp>
      <p:sp>
        <p:nvSpPr>
          <p:cNvPr id="61" name="Oval 60">
            <a:extLst>
              <a:ext uri="{FF2B5EF4-FFF2-40B4-BE49-F238E27FC236}">
                <a16:creationId xmlns:a16="http://schemas.microsoft.com/office/drawing/2014/main" id="{5E9B2A84-28A7-4373-9371-F57B36F95F0A}"/>
              </a:ext>
            </a:extLst>
          </p:cNvPr>
          <p:cNvSpPr/>
          <p:nvPr/>
        </p:nvSpPr>
        <p:spPr>
          <a:xfrm>
            <a:off x="6126649" y="3510074"/>
            <a:ext cx="2961684" cy="1834826"/>
          </a:xfrm>
          <a:prstGeom prst="ellipse">
            <a:avLst/>
          </a:prstGeom>
          <a:solidFill>
            <a:schemeClr val="accent4">
              <a:lumMod val="40000"/>
              <a:lumOff val="6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GB" sz="2000" b="0" i="0" u="none" strike="noStrike" kern="1200" cap="none" spc="0" normalizeH="0" baseline="0" noProof="0">
                <a:ln>
                  <a:noFill/>
                </a:ln>
                <a:solidFill>
                  <a:srgbClr val="1F4E79"/>
                </a:solidFill>
                <a:effectLst/>
                <a:uLnTx/>
                <a:uFillTx/>
                <a:latin typeface="Gill Sans"/>
                <a:ea typeface="Gill Sans"/>
                <a:cs typeface="Gill Sans"/>
                <a:sym typeface="Gill Sans"/>
              </a:rPr>
              <a:t>Changes are made as needed after each phase of testing to make the vaccine safer.</a:t>
            </a:r>
            <a:endParaRPr lang="en-GB" sz="2000"/>
          </a:p>
        </p:txBody>
      </p:sp>
      <p:cxnSp>
        <p:nvCxnSpPr>
          <p:cNvPr id="5" name="Connector: Curved 4">
            <a:extLst>
              <a:ext uri="{FF2B5EF4-FFF2-40B4-BE49-F238E27FC236}">
                <a16:creationId xmlns:a16="http://schemas.microsoft.com/office/drawing/2014/main" id="{2388A99D-5A33-4AF4-86D2-42BFC83FE4EE}"/>
              </a:ext>
            </a:extLst>
          </p:cNvPr>
          <p:cNvCxnSpPr>
            <a:cxnSpLocks/>
          </p:cNvCxnSpPr>
          <p:nvPr/>
        </p:nvCxnSpPr>
        <p:spPr>
          <a:xfrm>
            <a:off x="4905407" y="1481074"/>
            <a:ext cx="911391" cy="466195"/>
          </a:xfrm>
          <a:prstGeom prst="curvedConnector3">
            <a:avLst>
              <a:gd name="adj1" fmla="val 50000"/>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49F7EA20-F3C4-426C-8EA3-D9B86C53F195}"/>
              </a:ext>
            </a:extLst>
          </p:cNvPr>
          <p:cNvCxnSpPr>
            <a:cxnSpLocks/>
          </p:cNvCxnSpPr>
          <p:nvPr/>
        </p:nvCxnSpPr>
        <p:spPr>
          <a:xfrm rot="16200000" flipH="1">
            <a:off x="7364864" y="2425361"/>
            <a:ext cx="1005724" cy="1001554"/>
          </a:xfrm>
          <a:prstGeom prst="curvedConnector3">
            <a:avLst>
              <a:gd name="adj1" fmla="val 50000"/>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Callout: Left Arrow 14">
            <a:extLst>
              <a:ext uri="{FF2B5EF4-FFF2-40B4-BE49-F238E27FC236}">
                <a16:creationId xmlns:a16="http://schemas.microsoft.com/office/drawing/2014/main" id="{731EB287-CC8E-4DA2-A106-B486AC2BB9BF}"/>
              </a:ext>
            </a:extLst>
          </p:cNvPr>
          <p:cNvSpPr/>
          <p:nvPr/>
        </p:nvSpPr>
        <p:spPr>
          <a:xfrm>
            <a:off x="3086206" y="5006001"/>
            <a:ext cx="3332233" cy="1834826"/>
          </a:xfrm>
          <a:prstGeom prst="leftArrowCallout">
            <a:avLst>
              <a:gd name="adj1" fmla="val 25000"/>
              <a:gd name="adj2" fmla="val 25000"/>
              <a:gd name="adj3" fmla="val 38672"/>
              <a:gd name="adj4" fmla="val 6497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i="0" u="none" strike="noStrike" cap="none">
                <a:solidFill>
                  <a:schemeClr val="accent5">
                    <a:lumMod val="50000"/>
                  </a:schemeClr>
                </a:solidFill>
                <a:latin typeface="Gill Sans"/>
                <a:ea typeface="Gill Sans"/>
                <a:cs typeface="Gill Sans"/>
                <a:sym typeface="Gill Sans"/>
              </a:rPr>
              <a:t>The vaccine is checked by experts in each country who decide whether it is safe to use. </a:t>
            </a:r>
            <a:endParaRPr lang="en-GB" sz="2000"/>
          </a:p>
        </p:txBody>
      </p:sp>
      <p:pic>
        <p:nvPicPr>
          <p:cNvPr id="59" name="Picture 58" descr="A picture containing balloon, aircraft, transport&#10;&#10;Description automatically generated">
            <a:extLst>
              <a:ext uri="{FF2B5EF4-FFF2-40B4-BE49-F238E27FC236}">
                <a16:creationId xmlns:a16="http://schemas.microsoft.com/office/drawing/2014/main" id="{FD02F214-E845-4163-B198-4932EFEBE84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65897" y="2660070"/>
            <a:ext cx="2115462" cy="2115462"/>
          </a:xfrm>
          <a:prstGeom prst="rect">
            <a:avLst/>
          </a:prstGeom>
        </p:spPr>
      </p:pic>
      <p:pic>
        <p:nvPicPr>
          <p:cNvPr id="64" name="Picture 63" descr="A picture containing text&#10;&#10;Description automatically generated">
            <a:extLst>
              <a:ext uri="{FF2B5EF4-FFF2-40B4-BE49-F238E27FC236}">
                <a16:creationId xmlns:a16="http://schemas.microsoft.com/office/drawing/2014/main" id="{5B4C291C-1472-40F5-9C27-F0C3D4D4A21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06098" y="2369599"/>
            <a:ext cx="2029743" cy="202974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2" name="Rectangle 51">
            <a:extLst>
              <a:ext uri="{FF2B5EF4-FFF2-40B4-BE49-F238E27FC236}">
                <a16:creationId xmlns:a16="http://schemas.microsoft.com/office/drawing/2014/main" id="{CACD9348-628B-48F6-B616-061B06B3E122}"/>
              </a:ext>
            </a:extLst>
          </p:cNvPr>
          <p:cNvSpPr/>
          <p:nvPr/>
        </p:nvSpPr>
        <p:spPr>
          <a:xfrm>
            <a:off x="156341" y="4585209"/>
            <a:ext cx="2899279" cy="217169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500"/>
              <a:buFont typeface="Arial"/>
              <a:buNone/>
            </a:pPr>
            <a:r>
              <a:rPr lang="en-GB" sz="2000" b="0" i="0" u="none" strike="noStrike" cap="none">
                <a:solidFill>
                  <a:schemeClr val="accent5">
                    <a:lumMod val="50000"/>
                  </a:schemeClr>
                </a:solidFill>
                <a:latin typeface="Gill Sans"/>
                <a:ea typeface="Gill Sans"/>
                <a:cs typeface="Gill Sans"/>
                <a:sym typeface="Gill Sans"/>
              </a:rPr>
              <a:t>The safety of the vaccine is continually measured. If anyone has any side effects following the vaccine, they are asked to report them using the 'yellow card' system. </a:t>
            </a:r>
          </a:p>
        </p:txBody>
      </p:sp>
    </p:spTree>
    <p:extLst>
      <p:ext uri="{BB962C8B-B14F-4D97-AF65-F5344CB8AC3E}">
        <p14:creationId xmlns:p14="http://schemas.microsoft.com/office/powerpoint/2010/main" val="216156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par>
                                <p:cTn id="13" presetID="21"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p:cTn id="20" dur="500" fill="hold"/>
                                        <p:tgtEl>
                                          <p:spTgt spid="50"/>
                                        </p:tgtEl>
                                        <p:attrNameLst>
                                          <p:attrName>ppt_w</p:attrName>
                                        </p:attrNameLst>
                                      </p:cBhvr>
                                      <p:tavLst>
                                        <p:tav tm="0">
                                          <p:val>
                                            <p:fltVal val="0"/>
                                          </p:val>
                                        </p:tav>
                                        <p:tav tm="100000">
                                          <p:val>
                                            <p:strVal val="#ppt_w"/>
                                          </p:val>
                                        </p:tav>
                                      </p:tavLst>
                                    </p:anim>
                                    <p:anim calcmode="lin" valueType="num">
                                      <p:cBhvr>
                                        <p:cTn id="21" dur="500" fill="hold"/>
                                        <p:tgtEl>
                                          <p:spTgt spid="50"/>
                                        </p:tgtEl>
                                        <p:attrNameLst>
                                          <p:attrName>ppt_h</p:attrName>
                                        </p:attrNameLst>
                                      </p:cBhvr>
                                      <p:tavLst>
                                        <p:tav tm="0">
                                          <p:val>
                                            <p:fltVal val="0"/>
                                          </p:val>
                                        </p:tav>
                                        <p:tav tm="100000">
                                          <p:val>
                                            <p:strVal val="#ppt_h"/>
                                          </p:val>
                                        </p:tav>
                                      </p:tavLst>
                                    </p:anim>
                                    <p:animEffect transition="in" filter="fade">
                                      <p:cBhvr>
                                        <p:cTn id="22" dur="500"/>
                                        <p:tgtEl>
                                          <p:spTgt spid="50"/>
                                        </p:tgtEl>
                                      </p:cBhvr>
                                    </p:animEffect>
                                  </p:childTnLst>
                                </p:cTn>
                              </p:par>
                              <p:par>
                                <p:cTn id="23" presetID="53" presetClass="entr" presetSubtype="16"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fltVal val="0"/>
                                          </p:val>
                                        </p:tav>
                                        <p:tav tm="100000">
                                          <p:val>
                                            <p:strVal val="#ppt_h"/>
                                          </p:val>
                                        </p:tav>
                                      </p:tavLst>
                                    </p:anim>
                                    <p:animEffect transition="in" filter="fad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down)">
                                      <p:cBhvr>
                                        <p:cTn id="32" dur="580">
                                          <p:stCondLst>
                                            <p:cond delay="0"/>
                                          </p:stCondLst>
                                        </p:cTn>
                                        <p:tgtEl>
                                          <p:spTgt spid="57"/>
                                        </p:tgtEl>
                                      </p:cBhvr>
                                    </p:animEffect>
                                    <p:anim calcmode="lin" valueType="num">
                                      <p:cBhvr>
                                        <p:cTn id="33"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38" dur="26">
                                          <p:stCondLst>
                                            <p:cond delay="650"/>
                                          </p:stCondLst>
                                        </p:cTn>
                                        <p:tgtEl>
                                          <p:spTgt spid="57"/>
                                        </p:tgtEl>
                                      </p:cBhvr>
                                      <p:to x="100000" y="60000"/>
                                    </p:animScale>
                                    <p:animScale>
                                      <p:cBhvr>
                                        <p:cTn id="39" dur="166" decel="50000">
                                          <p:stCondLst>
                                            <p:cond delay="676"/>
                                          </p:stCondLst>
                                        </p:cTn>
                                        <p:tgtEl>
                                          <p:spTgt spid="57"/>
                                        </p:tgtEl>
                                      </p:cBhvr>
                                      <p:to x="100000" y="100000"/>
                                    </p:animScale>
                                    <p:animScale>
                                      <p:cBhvr>
                                        <p:cTn id="40" dur="26">
                                          <p:stCondLst>
                                            <p:cond delay="1312"/>
                                          </p:stCondLst>
                                        </p:cTn>
                                        <p:tgtEl>
                                          <p:spTgt spid="57"/>
                                        </p:tgtEl>
                                      </p:cBhvr>
                                      <p:to x="100000" y="80000"/>
                                    </p:animScale>
                                    <p:animScale>
                                      <p:cBhvr>
                                        <p:cTn id="41" dur="166" decel="50000">
                                          <p:stCondLst>
                                            <p:cond delay="1338"/>
                                          </p:stCondLst>
                                        </p:cTn>
                                        <p:tgtEl>
                                          <p:spTgt spid="57"/>
                                        </p:tgtEl>
                                      </p:cBhvr>
                                      <p:to x="100000" y="100000"/>
                                    </p:animScale>
                                    <p:animScale>
                                      <p:cBhvr>
                                        <p:cTn id="42" dur="26">
                                          <p:stCondLst>
                                            <p:cond delay="1642"/>
                                          </p:stCondLst>
                                        </p:cTn>
                                        <p:tgtEl>
                                          <p:spTgt spid="57"/>
                                        </p:tgtEl>
                                      </p:cBhvr>
                                      <p:to x="100000" y="90000"/>
                                    </p:animScale>
                                    <p:animScale>
                                      <p:cBhvr>
                                        <p:cTn id="43" dur="166" decel="50000">
                                          <p:stCondLst>
                                            <p:cond delay="1668"/>
                                          </p:stCondLst>
                                        </p:cTn>
                                        <p:tgtEl>
                                          <p:spTgt spid="57"/>
                                        </p:tgtEl>
                                      </p:cBhvr>
                                      <p:to x="100000" y="100000"/>
                                    </p:animScale>
                                    <p:animScale>
                                      <p:cBhvr>
                                        <p:cTn id="44" dur="26">
                                          <p:stCondLst>
                                            <p:cond delay="1808"/>
                                          </p:stCondLst>
                                        </p:cTn>
                                        <p:tgtEl>
                                          <p:spTgt spid="57"/>
                                        </p:tgtEl>
                                      </p:cBhvr>
                                      <p:to x="100000" y="95000"/>
                                    </p:animScale>
                                    <p:animScale>
                                      <p:cBhvr>
                                        <p:cTn id="45" dur="166" decel="50000">
                                          <p:stCondLst>
                                            <p:cond delay="1834"/>
                                          </p:stCondLst>
                                        </p:cTn>
                                        <p:tgtEl>
                                          <p:spTgt spid="57"/>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1000"/>
                                        <p:tgtEl>
                                          <p:spTgt spid="61"/>
                                        </p:tgtEl>
                                      </p:cBhvr>
                                    </p:animEffect>
                                    <p:anim calcmode="lin" valueType="num">
                                      <p:cBhvr>
                                        <p:cTn id="51" dur="1000" fill="hold"/>
                                        <p:tgtEl>
                                          <p:spTgt spid="61"/>
                                        </p:tgtEl>
                                        <p:attrNameLst>
                                          <p:attrName>ppt_x</p:attrName>
                                        </p:attrNameLst>
                                      </p:cBhvr>
                                      <p:tavLst>
                                        <p:tav tm="0">
                                          <p:val>
                                            <p:strVal val="#ppt_x"/>
                                          </p:val>
                                        </p:tav>
                                        <p:tav tm="100000">
                                          <p:val>
                                            <p:strVal val="#ppt_x"/>
                                          </p:val>
                                        </p:tav>
                                      </p:tavLst>
                                    </p:anim>
                                    <p:anim calcmode="lin" valueType="num">
                                      <p:cBhvr>
                                        <p:cTn id="5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nodeType="with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randombar(horizontal)">
                                      <p:cBhvr>
                                        <p:cTn id="65" dur="500"/>
                                        <p:tgtEl>
                                          <p:spTgt spid="52"/>
                                        </p:tgtEl>
                                      </p:cBhvr>
                                    </p:animEffect>
                                  </p:childTnLst>
                                </p:cTn>
                              </p:par>
                              <p:par>
                                <p:cTn id="66" presetID="14" presetClass="entr" presetSubtype="10" fill="hold" nodeType="with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randombar(horizontal)">
                                      <p:cBhvr>
                                        <p:cTn id="6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animBg="1"/>
      <p:bldP spid="15" grpId="0"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9;gb9e4fe795c_2_7">
            <a:extLst>
              <a:ext uri="{FF2B5EF4-FFF2-40B4-BE49-F238E27FC236}">
                <a16:creationId xmlns:a16="http://schemas.microsoft.com/office/drawing/2014/main" id="{3B383B9F-1061-490B-83E7-A73EAED1AAF1}"/>
              </a:ext>
            </a:extLst>
          </p:cNvPr>
          <p:cNvSpPr txBox="1">
            <a:spLocks/>
          </p:cNvSpPr>
          <p:nvPr/>
        </p:nvSpPr>
        <p:spPr>
          <a:xfrm>
            <a:off x="661091" y="531125"/>
            <a:ext cx="8079600" cy="920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1800"/>
            </a:pPr>
            <a:r>
              <a:rPr lang="en-GB" sz="4800">
                <a:solidFill>
                  <a:srgbClr val="0F6AB1"/>
                </a:solidFill>
                <a:latin typeface="Gill Sans"/>
                <a:sym typeface="Gill Sans"/>
              </a:rPr>
              <a:t>Main Activity</a:t>
            </a:r>
          </a:p>
        </p:txBody>
      </p:sp>
      <p:pic>
        <p:nvPicPr>
          <p:cNvPr id="10" name="Picture 9" descr="A picture containing background pattern&#10;&#10;Description automatically generated">
            <a:extLst>
              <a:ext uri="{FF2B5EF4-FFF2-40B4-BE49-F238E27FC236}">
                <a16:creationId xmlns:a16="http://schemas.microsoft.com/office/drawing/2014/main" id="{743EF83F-B9AA-44E1-9665-9ADEB2A834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11764" y="1240114"/>
            <a:ext cx="1111806" cy="1752600"/>
          </a:xfrm>
          <a:prstGeom prst="rect">
            <a:avLst/>
          </a:prstGeom>
        </p:spPr>
      </p:pic>
      <p:pic>
        <p:nvPicPr>
          <p:cNvPr id="12" name="Picture 11" descr="Diagram&#10;&#10;Description automatically generated">
            <a:extLst>
              <a:ext uri="{FF2B5EF4-FFF2-40B4-BE49-F238E27FC236}">
                <a16:creationId xmlns:a16="http://schemas.microsoft.com/office/drawing/2014/main" id="{347144A0-8B70-4C9B-98EC-8E6E56115E6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889" y="5116671"/>
            <a:ext cx="1770835" cy="1650561"/>
          </a:xfrm>
          <a:prstGeom prst="rect">
            <a:avLst/>
          </a:prstGeom>
        </p:spPr>
      </p:pic>
      <p:sp>
        <p:nvSpPr>
          <p:cNvPr id="13" name="TextBox 12">
            <a:extLst>
              <a:ext uri="{FF2B5EF4-FFF2-40B4-BE49-F238E27FC236}">
                <a16:creationId xmlns:a16="http://schemas.microsoft.com/office/drawing/2014/main" id="{9119777E-28E3-4764-85B6-4B9862CC91F6}"/>
              </a:ext>
            </a:extLst>
          </p:cNvPr>
          <p:cNvSpPr txBox="1"/>
          <p:nvPr/>
        </p:nvSpPr>
        <p:spPr>
          <a:xfrm>
            <a:off x="58889" y="2575496"/>
            <a:ext cx="1953842" cy="646331"/>
          </a:xfrm>
          <a:prstGeom prst="flowChartInputOutput">
            <a:avLst/>
          </a:prstGeom>
          <a:solidFill>
            <a:schemeClr val="accent4">
              <a:lumMod val="20000"/>
              <a:lumOff val="80000"/>
            </a:schemeClr>
          </a:solidFill>
          <a:ln w="38100">
            <a:solidFill>
              <a:srgbClr val="FFC000"/>
            </a:solidFill>
          </a:ln>
        </p:spPr>
        <p:txBody>
          <a:bodyPr wrap="square" lIns="91440" tIns="45720" rIns="91440" bIns="45720" rtlCol="0" anchor="t">
            <a:spAutoFit/>
          </a:bodyPr>
          <a:lstStyle/>
          <a:p>
            <a:pPr algn="ctr"/>
            <a:r>
              <a:rPr lang="en-GB">
                <a:latin typeface="Gill Sans"/>
              </a:rPr>
              <a:t>whooping</a:t>
            </a:r>
          </a:p>
          <a:p>
            <a:pPr algn="ctr"/>
            <a:r>
              <a:rPr lang="en-GB">
                <a:latin typeface="Gill Sans"/>
              </a:rPr>
              <a:t>cough</a:t>
            </a:r>
          </a:p>
        </p:txBody>
      </p:sp>
      <p:sp>
        <p:nvSpPr>
          <p:cNvPr id="14" name="TextBox 13">
            <a:extLst>
              <a:ext uri="{FF2B5EF4-FFF2-40B4-BE49-F238E27FC236}">
                <a16:creationId xmlns:a16="http://schemas.microsoft.com/office/drawing/2014/main" id="{55D2924D-703F-41F5-80AD-EBD70545CC67}"/>
              </a:ext>
            </a:extLst>
          </p:cNvPr>
          <p:cNvSpPr txBox="1"/>
          <p:nvPr/>
        </p:nvSpPr>
        <p:spPr>
          <a:xfrm>
            <a:off x="6065870" y="5374770"/>
            <a:ext cx="1745894" cy="369332"/>
          </a:xfrm>
          <a:prstGeom prst="flowChartInputOutput">
            <a:avLst/>
          </a:prstGeom>
          <a:solidFill>
            <a:schemeClr val="accent1">
              <a:lumMod val="20000"/>
              <a:lumOff val="80000"/>
            </a:schemeClr>
          </a:solidFill>
          <a:ln w="38100">
            <a:solidFill>
              <a:schemeClr val="accent1">
                <a:lumMod val="60000"/>
                <a:lumOff val="40000"/>
              </a:schemeClr>
            </a:solidFill>
          </a:ln>
        </p:spPr>
        <p:txBody>
          <a:bodyPr wrap="square" rtlCol="0">
            <a:spAutoFit/>
          </a:bodyPr>
          <a:lstStyle/>
          <a:p>
            <a:r>
              <a:rPr lang="en-GB">
                <a:latin typeface="Gill Sans"/>
              </a:rPr>
              <a:t>measles</a:t>
            </a:r>
          </a:p>
        </p:txBody>
      </p:sp>
      <p:sp>
        <p:nvSpPr>
          <p:cNvPr id="15" name="TextBox 14">
            <a:extLst>
              <a:ext uri="{FF2B5EF4-FFF2-40B4-BE49-F238E27FC236}">
                <a16:creationId xmlns:a16="http://schemas.microsoft.com/office/drawing/2014/main" id="{6A6D15AE-AD52-41B9-8E2B-7D08F467475B}"/>
              </a:ext>
            </a:extLst>
          </p:cNvPr>
          <p:cNvSpPr txBox="1"/>
          <p:nvPr/>
        </p:nvSpPr>
        <p:spPr>
          <a:xfrm>
            <a:off x="6788283" y="1298564"/>
            <a:ext cx="1264920" cy="369332"/>
          </a:xfrm>
          <a:prstGeom prst="flowChartInputOutput">
            <a:avLst/>
          </a:prstGeom>
          <a:solidFill>
            <a:schemeClr val="accent6">
              <a:lumMod val="20000"/>
              <a:lumOff val="80000"/>
            </a:schemeClr>
          </a:solidFill>
          <a:ln w="38100">
            <a:solidFill>
              <a:schemeClr val="accent6"/>
            </a:solidFill>
          </a:ln>
        </p:spPr>
        <p:txBody>
          <a:bodyPr wrap="square" rtlCol="0">
            <a:spAutoFit/>
          </a:bodyPr>
          <a:lstStyle/>
          <a:p>
            <a:pPr algn="ctr"/>
            <a:r>
              <a:rPr lang="en-GB">
                <a:latin typeface="Gill Sans"/>
              </a:rPr>
              <a:t>flu</a:t>
            </a:r>
          </a:p>
        </p:txBody>
      </p:sp>
      <p:sp>
        <p:nvSpPr>
          <p:cNvPr id="16" name="TextBox 15">
            <a:extLst>
              <a:ext uri="{FF2B5EF4-FFF2-40B4-BE49-F238E27FC236}">
                <a16:creationId xmlns:a16="http://schemas.microsoft.com/office/drawing/2014/main" id="{B8DC7C18-0B76-49CA-82E9-6D960FB23F89}"/>
              </a:ext>
            </a:extLst>
          </p:cNvPr>
          <p:cNvSpPr txBox="1"/>
          <p:nvPr/>
        </p:nvSpPr>
        <p:spPr>
          <a:xfrm>
            <a:off x="1369839" y="6336770"/>
            <a:ext cx="2408629" cy="369332"/>
          </a:xfrm>
          <a:prstGeom prst="flowChartInputOutput">
            <a:avLst/>
          </a:prstGeom>
          <a:solidFill>
            <a:schemeClr val="accent6">
              <a:lumMod val="20000"/>
              <a:lumOff val="80000"/>
            </a:schemeClr>
          </a:solidFill>
          <a:ln w="38100">
            <a:solidFill>
              <a:schemeClr val="accent6"/>
            </a:solidFill>
          </a:ln>
        </p:spPr>
        <p:txBody>
          <a:bodyPr wrap="square" rtlCol="0">
            <a:spAutoFit/>
          </a:bodyPr>
          <a:lstStyle/>
          <a:p>
            <a:r>
              <a:rPr lang="en-GB">
                <a:latin typeface="Gill Sans"/>
              </a:rPr>
              <a:t>coronavirus</a:t>
            </a:r>
          </a:p>
        </p:txBody>
      </p:sp>
      <p:pic>
        <p:nvPicPr>
          <p:cNvPr id="18" name="Picture 17">
            <a:extLst>
              <a:ext uri="{FF2B5EF4-FFF2-40B4-BE49-F238E27FC236}">
                <a16:creationId xmlns:a16="http://schemas.microsoft.com/office/drawing/2014/main" id="{88A2DF28-D153-4C8E-AD31-10A02B0665D0}"/>
              </a:ext>
            </a:extLst>
          </p:cNvPr>
          <p:cNvPicPr>
            <a:picLocks noChangeAspect="1"/>
          </p:cNvPicPr>
          <p:nvPr/>
        </p:nvPicPr>
        <p:blipFill>
          <a:blip r:embed="rId4"/>
          <a:stretch>
            <a:fillRect/>
          </a:stretch>
        </p:blipFill>
        <p:spPr>
          <a:xfrm>
            <a:off x="2058925" y="1568407"/>
            <a:ext cx="4041870" cy="3991029"/>
          </a:xfrm>
          <a:prstGeom prst="rect">
            <a:avLst/>
          </a:prstGeom>
        </p:spPr>
      </p:pic>
      <p:sp>
        <p:nvSpPr>
          <p:cNvPr id="19" name="TextBox 18">
            <a:extLst>
              <a:ext uri="{FF2B5EF4-FFF2-40B4-BE49-F238E27FC236}">
                <a16:creationId xmlns:a16="http://schemas.microsoft.com/office/drawing/2014/main" id="{0A406984-04B7-4D6B-AE1C-DD65F59354EB}"/>
              </a:ext>
            </a:extLst>
          </p:cNvPr>
          <p:cNvSpPr txBox="1"/>
          <p:nvPr/>
        </p:nvSpPr>
        <p:spPr>
          <a:xfrm>
            <a:off x="6445970" y="3080456"/>
            <a:ext cx="2698030" cy="1938992"/>
          </a:xfrm>
          <a:prstGeom prst="rect">
            <a:avLst/>
          </a:prstGeom>
          <a:noFill/>
        </p:spPr>
        <p:txBody>
          <a:bodyPr wrap="square" rtlCol="0">
            <a:spAutoFit/>
          </a:bodyPr>
          <a:lstStyle/>
          <a:p>
            <a:r>
              <a:rPr lang="en-GB" sz="2400">
                <a:solidFill>
                  <a:schemeClr val="accent1">
                    <a:lumMod val="75000"/>
                  </a:schemeClr>
                </a:solidFill>
                <a:latin typeface="Gill Sans"/>
              </a:rPr>
              <a:t>Find a partner and use germs to play a game of battleships.</a:t>
            </a:r>
          </a:p>
          <a:p>
            <a:r>
              <a:rPr lang="en-GB" sz="2400">
                <a:solidFill>
                  <a:schemeClr val="accent1">
                    <a:lumMod val="75000"/>
                  </a:schemeClr>
                </a:solidFill>
                <a:latin typeface="Gill Sans"/>
              </a:rPr>
              <a:t>Stop when you hear the noise! </a:t>
            </a:r>
          </a:p>
        </p:txBody>
      </p:sp>
      <p:pic>
        <p:nvPicPr>
          <p:cNvPr id="3" name="Picture 3" descr="A picture containing light&#10;&#10;Description automatically generated">
            <a:extLst>
              <a:ext uri="{FF2B5EF4-FFF2-40B4-BE49-F238E27FC236}">
                <a16:creationId xmlns:a16="http://schemas.microsoft.com/office/drawing/2014/main" id="{E4EEA093-699E-4490-B7FE-7DBE076586B9}"/>
              </a:ext>
            </a:extLst>
          </p:cNvPr>
          <p:cNvPicPr>
            <a:picLocks noChangeAspect="1"/>
          </p:cNvPicPr>
          <p:nvPr/>
        </p:nvPicPr>
        <p:blipFill>
          <a:blip r:embed="rId5">
            <a:extLst>
              <a:ext uri="{BEBA8EAE-BF5A-486C-A8C5-ECC9F3942E4B}">
                <a14:imgProps xmlns:a14="http://schemas.microsoft.com/office/drawing/2010/main">
                  <a14:imgLayer r:embed="rId6">
                    <a14:imgEffect>
                      <a14:saturation sat="116000"/>
                    </a14:imgEffect>
                  </a14:imgLayer>
                </a14:imgProps>
              </a:ext>
            </a:extLst>
          </a:blip>
          <a:stretch>
            <a:fillRect/>
          </a:stretch>
        </p:blipFill>
        <p:spPr>
          <a:xfrm>
            <a:off x="363008" y="906424"/>
            <a:ext cx="1734927" cy="1752601"/>
          </a:xfrm>
          <a:prstGeom prst="rect">
            <a:avLst/>
          </a:prstGeom>
        </p:spPr>
      </p:pic>
      <p:pic>
        <p:nvPicPr>
          <p:cNvPr id="4" name="Picture 4">
            <a:extLst>
              <a:ext uri="{FF2B5EF4-FFF2-40B4-BE49-F238E27FC236}">
                <a16:creationId xmlns:a16="http://schemas.microsoft.com/office/drawing/2014/main" id="{55502242-592A-4D79-A02A-F3AB1EF7AC52}"/>
              </a:ext>
            </a:extLst>
          </p:cNvPr>
          <p:cNvPicPr>
            <a:picLocks noChangeAspect="1"/>
          </p:cNvPicPr>
          <p:nvPr/>
        </p:nvPicPr>
        <p:blipFill>
          <a:blip r:embed="rId7"/>
          <a:stretch>
            <a:fillRect/>
          </a:stretch>
        </p:blipFill>
        <p:spPr>
          <a:xfrm>
            <a:off x="7553546" y="5253146"/>
            <a:ext cx="1306920" cy="1375589"/>
          </a:xfrm>
          <a:prstGeom prst="rect">
            <a:avLst/>
          </a:prstGeom>
        </p:spPr>
      </p:pic>
    </p:spTree>
    <p:extLst>
      <p:ext uri="{BB962C8B-B14F-4D97-AF65-F5344CB8AC3E}">
        <p14:creationId xmlns:p14="http://schemas.microsoft.com/office/powerpoint/2010/main" val="325235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DEDCA8C-2EF3-431A-9DA6-6CE7197D9F9A}"/>
              </a:ext>
            </a:extLst>
          </p:cNvPr>
          <p:cNvGrpSpPr/>
          <p:nvPr/>
        </p:nvGrpSpPr>
        <p:grpSpPr>
          <a:xfrm>
            <a:off x="-52713" y="1140609"/>
            <a:ext cx="9117102" cy="5525822"/>
            <a:chOff x="-52713" y="1140609"/>
            <a:chExt cx="9117102" cy="5525822"/>
          </a:xfrm>
        </p:grpSpPr>
        <p:sp>
          <p:nvSpPr>
            <p:cNvPr id="2" name="Explosion: 14 Points 1">
              <a:extLst>
                <a:ext uri="{FF2B5EF4-FFF2-40B4-BE49-F238E27FC236}">
                  <a16:creationId xmlns:a16="http://schemas.microsoft.com/office/drawing/2014/main" id="{67D25F1D-4665-4733-A8EA-9387505EFDBC}"/>
                </a:ext>
              </a:extLst>
            </p:cNvPr>
            <p:cNvSpPr/>
            <p:nvPr/>
          </p:nvSpPr>
          <p:spPr>
            <a:xfrm rot="20847222">
              <a:off x="-52713" y="1140609"/>
              <a:ext cx="9117102" cy="3451359"/>
            </a:xfrm>
            <a:prstGeom prst="irregularSeal2">
              <a:avLst/>
            </a:prstGeom>
            <a:ln w="76200">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4800">
                  <a:solidFill>
                    <a:srgbClr val="92D050"/>
                  </a:solidFill>
                  <a:latin typeface="Eras Bold ITC" panose="020B0907030504020204" pitchFamily="34" charset="0"/>
                </a:rPr>
                <a:t>Vaccinated!</a:t>
              </a:r>
            </a:p>
          </p:txBody>
        </p:sp>
        <p:pic>
          <p:nvPicPr>
            <p:cNvPr id="4" name="Picture 3" descr="A picture containing clock, gauge, device&#10;&#10;Description automatically generated">
              <a:extLst>
                <a:ext uri="{FF2B5EF4-FFF2-40B4-BE49-F238E27FC236}">
                  <a16:creationId xmlns:a16="http://schemas.microsoft.com/office/drawing/2014/main" id="{04F234F1-D441-4D60-952D-620DEBEB53E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32960" y="2757371"/>
              <a:ext cx="3909060" cy="3909060"/>
            </a:xfrm>
            <a:prstGeom prst="rect">
              <a:avLst/>
            </a:prstGeom>
          </p:spPr>
        </p:pic>
      </p:grpSp>
      <p:sp>
        <p:nvSpPr>
          <p:cNvPr id="3" name="TextBox 2">
            <a:extLst>
              <a:ext uri="{FF2B5EF4-FFF2-40B4-BE49-F238E27FC236}">
                <a16:creationId xmlns:a16="http://schemas.microsoft.com/office/drawing/2014/main" id="{1EEB16DD-9C0A-4B0F-95DE-7C7C80ACAA71}"/>
              </a:ext>
            </a:extLst>
          </p:cNvPr>
          <p:cNvSpPr txBox="1"/>
          <p:nvPr/>
        </p:nvSpPr>
        <p:spPr>
          <a:xfrm>
            <a:off x="68580" y="5432085"/>
            <a:ext cx="4640580" cy="1328023"/>
          </a:xfrm>
          <a:prstGeom prst="roundRect">
            <a:avLst/>
          </a:prstGeom>
          <a:solidFill>
            <a:srgbClr val="EDA5C9"/>
          </a:solidFill>
          <a:ln w="38100">
            <a:solidFill>
              <a:srgbClr val="FF0000"/>
            </a:solidFill>
          </a:ln>
        </p:spPr>
        <p:txBody>
          <a:bodyPr wrap="square" rtlCol="0">
            <a:spAutoFit/>
          </a:bodyPr>
          <a:lstStyle/>
          <a:p>
            <a:r>
              <a:rPr lang="en-GB" sz="2400">
                <a:solidFill>
                  <a:srgbClr val="993366"/>
                </a:solidFill>
                <a:latin typeface="Gill Sans"/>
              </a:rPr>
              <a:t>You have been vaccinated!</a:t>
            </a:r>
          </a:p>
          <a:p>
            <a:r>
              <a:rPr lang="en-GB" sz="2400">
                <a:solidFill>
                  <a:srgbClr val="993366"/>
                </a:solidFill>
                <a:latin typeface="Gill Sans"/>
              </a:rPr>
              <a:t>Now your body can recognise the germs and fight them more easily!</a:t>
            </a:r>
          </a:p>
        </p:txBody>
      </p:sp>
    </p:spTree>
    <p:extLst>
      <p:ext uri="{BB962C8B-B14F-4D97-AF65-F5344CB8AC3E}">
        <p14:creationId xmlns:p14="http://schemas.microsoft.com/office/powerpoint/2010/main" val="3235437911"/>
      </p:ext>
    </p:extLst>
  </p:cSld>
  <p:clrMapOvr>
    <a:masterClrMapping/>
  </p:clrMapOvr>
  <mc:AlternateContent xmlns:mc="http://schemas.openxmlformats.org/markup-compatibility/2006" xmlns:p14="http://schemas.microsoft.com/office/powerpoint/2010/main">
    <mc:Choice Requires="p14">
      <p:transition spd="slow" p14:dur="3000">
        <p14:flash/>
        <p:sndAc>
          <p:stSnd>
            <p:snd r:embed="rId2" name="explode.wav"/>
          </p:stSnd>
        </p:sndAc>
      </p:transition>
    </mc:Choice>
    <mc:Fallback xmlns="">
      <p:transition spd="slow">
        <p:fade/>
        <p:sndAc>
          <p:stSnd>
            <p:snd r:embed="rId4" name="explode.wav"/>
          </p:stSnd>
        </p:sndAc>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B41A3F4B-93BB-4A5A-B281-62AC3AD38A40}"/>
    </a:ext>
  </a:ext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1808EEBC-7C0C-4A1D-BB69-6088EEA1F140}"/>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306FFB0-1824-4692-9658-969735484D9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6D1F2ACB-9D53-4872-8B1E-A6F65178A24A}"/>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31D54544-8C35-4F34-BD12-0EC0483E874E}"/>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1267A000-1A14-437F-9385-CE8AB5AE8583}"/>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5C583F9-A6D6-4D90-AC51-95C573DB9C58}"/>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0A4A8856-8AF7-48DE-8395-B4E29C30D97D}"/>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9013D85D-F3F0-4453-8D39-60D3C5F167DC}"/>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EFC00B33-3183-4706-817D-954AC1B3BC3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8BC1DE-6D51-4003-B01E-6FD0B935E4F1}">
  <ds:schemaRefs>
    <ds:schemaRef ds:uri="http://schemas.microsoft.com/sharepoint/v3/contenttype/forms"/>
  </ds:schemaRefs>
</ds:datastoreItem>
</file>

<file path=customXml/itemProps2.xml><?xml version="1.0" encoding="utf-8"?>
<ds:datastoreItem xmlns:ds="http://schemas.openxmlformats.org/officeDocument/2006/customXml" ds:itemID="{DD44A5FE-4D02-48AA-BC32-510B31E59294}">
  <ds:schemaRefs>
    <ds:schemaRef ds:uri="218bb72c-f808-4789-b960-2e9e3d60d59d"/>
    <ds:schemaRef ds:uri="b93c365d-0385-4382-9509-99218ab90b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A3B8BD1-CB5F-45AE-A6AD-2244F3D41ED9}">
  <ds:schemaRefs>
    <ds:schemaRef ds:uri="218bb72c-f808-4789-b960-2e9e3d60d59d"/>
    <ds:schemaRef ds:uri="b93c365d-0385-4382-9509-99218ab90b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C19 Warriors Year 3 and 4 Template</Template>
  <TotalTime>0</TotalTime>
  <Words>426</Words>
  <Application>Microsoft Office PowerPoint</Application>
  <PresentationFormat>On-screen Show (4:3)</PresentationFormat>
  <Paragraphs>50</Paragraphs>
  <Slides>14</Slides>
  <Notes>3</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14</vt:i4>
      </vt:variant>
    </vt:vector>
  </HeadingPairs>
  <TitlesOfParts>
    <vt:vector size="31" baseType="lpstr">
      <vt:lpstr>Comfortaa</vt:lpstr>
      <vt:lpstr>Gill Sans</vt:lpstr>
      <vt:lpstr>Arial</vt:lpstr>
      <vt:lpstr>Calibri</vt:lpstr>
      <vt:lpstr>Calibri Light</vt:lpstr>
      <vt:lpstr>Eras Bold ITC</vt:lpstr>
      <vt:lpstr>Gill Sans MT</vt: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9_Custom Design</vt:lpstr>
      <vt:lpstr>Vaccines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Extra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Gagen</dc:creator>
  <cp:lastModifiedBy>Rachel Gagen</cp:lastModifiedBy>
  <cp:revision>2</cp:revision>
  <dcterms:created xsi:type="dcterms:W3CDTF">2022-02-04T12:12:04Z</dcterms:created>
  <dcterms:modified xsi:type="dcterms:W3CDTF">2022-06-23T11:15:38Z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