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4"/>
    <p:sldMasterId id="2147483735" r:id="rId5"/>
    <p:sldMasterId id="2147483738" r:id="rId6"/>
    <p:sldMasterId id="2147483740" r:id="rId7"/>
    <p:sldMasterId id="2147483755" r:id="rId8"/>
  </p:sldMasterIdLst>
  <p:notesMasterIdLst>
    <p:notesMasterId r:id="rId28"/>
  </p:notesMasterIdLst>
  <p:sldIdLst>
    <p:sldId id="256" r:id="rId9"/>
    <p:sldId id="301" r:id="rId10"/>
    <p:sldId id="335" r:id="rId11"/>
    <p:sldId id="336" r:id="rId12"/>
    <p:sldId id="310" r:id="rId13"/>
    <p:sldId id="322" r:id="rId14"/>
    <p:sldId id="294" r:id="rId15"/>
    <p:sldId id="316" r:id="rId16"/>
    <p:sldId id="297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23" r:id="rId25"/>
    <p:sldId id="308" r:id="rId26"/>
    <p:sldId id="265" r:id="rId27"/>
  </p:sldIdLst>
  <p:sldSz cx="9144000" cy="6858000" type="screen4x3"/>
  <p:notesSz cx="6888163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borah Payne" initials="DP" lastIdx="1" clrIdx="0">
    <p:extLst>
      <p:ext uri="{19B8F6BF-5375-455C-9EA6-DF929625EA0E}">
        <p15:presenceInfo xmlns:p15="http://schemas.microsoft.com/office/powerpoint/2012/main" userId="Deborah Pay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AF"/>
    <a:srgbClr val="FFC671"/>
    <a:srgbClr val="FFD89F"/>
    <a:srgbClr val="FF9900"/>
    <a:srgbClr val="3BFF94"/>
    <a:srgbClr val="BF95DF"/>
    <a:srgbClr val="FF3399"/>
    <a:srgbClr val="FF9BCD"/>
    <a:srgbClr val="5DD5FF"/>
    <a:srgbClr val="C5F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E45725-EB67-4E02-8D2B-2C5AFD97C5BE}" v="91" dt="2021-07-05T08:58:59.307"/>
    <p1510:client id="{CF678CB2-20AA-489D-9616-A58F1C744BB1}" v="4" dt="2021-07-23T10:32:17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Bagust" userId="S::ljb2m12@soton.ac.uk::9b0dc0b4-f81a-4c85-bc8d-cae961bc2915" providerId="AD" clId="Web-{CF678CB2-20AA-489D-9616-A58F1C744BB1}"/>
    <pc:docChg chg="modSld">
      <pc:chgData name="Lisa Bagust" userId="S::ljb2m12@soton.ac.uk::9b0dc0b4-f81a-4c85-bc8d-cae961bc2915" providerId="AD" clId="Web-{CF678CB2-20AA-489D-9616-A58F1C744BB1}" dt="2021-07-23T10:32:17.384" v="1"/>
      <pc:docMkLst>
        <pc:docMk/>
      </pc:docMkLst>
      <pc:sldChg chg="addSp delSp modSp">
        <pc:chgData name="Lisa Bagust" userId="S::ljb2m12@soton.ac.uk::9b0dc0b4-f81a-4c85-bc8d-cae961bc2915" providerId="AD" clId="Web-{CF678CB2-20AA-489D-9616-A58F1C744BB1}" dt="2021-07-23T10:32:17.384" v="1"/>
        <pc:sldMkLst>
          <pc:docMk/>
          <pc:sldMk cId="1291512441" sldId="265"/>
        </pc:sldMkLst>
        <pc:spChg chg="del mod">
          <ac:chgData name="Lisa Bagust" userId="S::ljb2m12@soton.ac.uk::9b0dc0b4-f81a-4c85-bc8d-cae961bc2915" providerId="AD" clId="Web-{CF678CB2-20AA-489D-9616-A58F1C744BB1}" dt="2021-07-23T10:32:17.384" v="1"/>
          <ac:spMkLst>
            <pc:docMk/>
            <pc:sldMk cId="1291512441" sldId="265"/>
            <ac:spMk id="3" creationId="{283F5411-47B0-4A18-9F8F-4FE94F8CCD0F}"/>
          </ac:spMkLst>
        </pc:spChg>
        <pc:spChg chg="add mod">
          <ac:chgData name="Lisa Bagust" userId="S::ljb2m12@soton.ac.uk::9b0dc0b4-f81a-4c85-bc8d-cae961bc2915" providerId="AD" clId="Web-{CF678CB2-20AA-489D-9616-A58F1C744BB1}" dt="2021-07-23T10:32:17.384" v="1"/>
          <ac:spMkLst>
            <pc:docMk/>
            <pc:sldMk cId="1291512441" sldId="265"/>
            <ac:spMk id="5" creationId="{D9939860-567B-42EA-9A80-33E2DDA0718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C36794BF-B36E-DA4E-9DF1-E31F26A49796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407DEE80-B85B-D14C-B0B8-2864D965B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26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DEE80-B85B-D14C-B0B8-2864D965BD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43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DEE80-B85B-D14C-B0B8-2864D965BD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63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DEE80-B85B-D14C-B0B8-2864D965BD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79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DEE80-B85B-D14C-B0B8-2864D965BD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46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DEE80-B85B-D14C-B0B8-2864D965BD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59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DEE80-B85B-D14C-B0B8-2864D965BD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07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DEE80-B85B-D14C-B0B8-2864D965BD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03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DEE80-B85B-D14C-B0B8-2864D965BD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58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DEE80-B85B-D14C-B0B8-2864D965BD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9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7DEE80-B85B-D14C-B0B8-2864D965BD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90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5EEC4-E13D-446D-AE50-94972F343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2E98FB-4D85-416E-99BB-F75FCA9A5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77D21-C698-4D5F-BBB5-56BB96EA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3408-C7BA-4E07-A908-1ACD7C70FEED}" type="datetime1">
              <a:rPr lang="en-GB" smtClean="0"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A44F5-1AE5-492C-862D-294A50D83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D3E04-CEB9-45E0-8711-77EB808A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78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DC644-B13B-4DFC-B209-088AB1637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02C53-0DA5-4C21-A5D7-2B5BD666C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D9246-EDE1-4320-BB7B-40AC83A5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99F6D-CA62-4931-A750-2EBAA63BC312}" type="datetime1">
              <a:rPr lang="en-GB" smtClean="0"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258A4-31A5-4E66-BE8D-D97D066D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0208A-A068-452C-B24A-9EC854CDE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40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6FF1C-FB95-4036-8C98-7D6067906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6DE3D-40E4-4238-BD76-A16F4CB17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D8EB5-9207-44C7-AD72-E73460CC9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D512F-FC3E-423E-8F2B-33C57E500032}" type="datetime1">
              <a:rPr lang="en-GB" smtClean="0"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B650C-C0E3-4516-9E5C-B48D7FF8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3717D-3671-4929-A4FC-B317D278C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41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31"/>
          <p:cNvSpPr>
            <a:spLocks noChangeArrowheads="1"/>
          </p:cNvSpPr>
          <p:nvPr/>
        </p:nvSpPr>
        <p:spPr bwMode="auto">
          <a:xfrm>
            <a:off x="-79375" y="3200400"/>
            <a:ext cx="9223375" cy="3657600"/>
          </a:xfrm>
          <a:prstGeom prst="rect">
            <a:avLst/>
          </a:prstGeom>
          <a:gradFill rotWithShape="0">
            <a:gsLst>
              <a:gs pos="0">
                <a:srgbClr val="014359"/>
              </a:gs>
              <a:gs pos="100000">
                <a:srgbClr val="00727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>
              <a:solidFill>
                <a:srgbClr val="17365D"/>
              </a:solidFill>
            </a:endParaRPr>
          </a:p>
        </p:txBody>
      </p:sp>
      <p:sp>
        <p:nvSpPr>
          <p:cNvPr id="10248" name="Rectangle 1032"/>
          <p:cNvSpPr>
            <a:spLocks noChangeArrowheads="1"/>
          </p:cNvSpPr>
          <p:nvPr/>
        </p:nvSpPr>
        <p:spPr bwMode="auto">
          <a:xfrm>
            <a:off x="-79375" y="0"/>
            <a:ext cx="9223375" cy="3276600"/>
          </a:xfrm>
          <a:prstGeom prst="rect">
            <a:avLst/>
          </a:prstGeom>
          <a:solidFill>
            <a:srgbClr val="0143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17365D"/>
              </a:solidFill>
              <a:latin typeface="Arial" charset="0"/>
            </a:endParaRPr>
          </a:p>
        </p:txBody>
      </p:sp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8496300" cy="1752600"/>
          </a:xfrm>
        </p:spPr>
        <p:txBody>
          <a:bodyPr lIns="91440"/>
          <a:lstStyle>
            <a:lvl1pPr marL="0" indent="0">
              <a:buFontTx/>
              <a:buNone/>
              <a:defRPr sz="3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0246" name="Rectangle 103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>
                <a:latin typeface="Arial" charset="0"/>
              </a:defRPr>
            </a:lvl1pPr>
          </a:lstStyle>
          <a:p>
            <a:fld id="{B68048BD-FDB1-4011-BBA8-4A2F60B6EA91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0"/>
            <a:ext cx="2267744" cy="1587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237312"/>
            <a:ext cx="633670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65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>
              <a:solidFill>
                <a:srgbClr val="17365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C8DB0-7E3C-4496-9507-CD1A1F3791AC}" type="slidenum">
              <a:rPr lang="en-GB">
                <a:solidFill>
                  <a:srgbClr val="17365D"/>
                </a:solidFill>
              </a:rPr>
              <a:pPr/>
              <a:t>‹#›</a:t>
            </a:fld>
            <a:endParaRPr lang="en-GB">
              <a:solidFill>
                <a:srgbClr val="1736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34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899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5EEC4-E13D-446D-AE50-94972F343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2E98FB-4D85-416E-99BB-F75FCA9A5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77D21-C698-4D5F-BBB5-56BB96EA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9063-BFDF-4D60-8421-DFBF17607A70}" type="datetime1">
              <a:rPr lang="en-GB" smtClean="0"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A44F5-1AE5-492C-862D-294A50D83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D3E04-CEB9-45E0-8711-77EB808A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529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B1C05-5369-41D4-B6B3-00BA6A3E6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BACAE-4E21-4B48-8754-531B7521A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CF9C8-69C7-4A2F-9525-734BB906E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B158F-C516-4C02-8AB6-C2C1017EF14A}" type="datetime1">
              <a:rPr lang="en-GB" smtClean="0"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C222F-F86A-4CEB-8D5C-413CAEB00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C8541-F7CF-406E-8E8A-5283DF2A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199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14D70-F54A-4B52-BD2C-C39388EF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FD8B7-14E5-42E3-8CAF-001127833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E70DB-039C-4696-B690-DF921601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7C64B-587B-40DC-AC09-3DE50110CA49}" type="datetime1">
              <a:rPr lang="en-GB" smtClean="0"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58E2B-E8A3-4DA8-A77A-8A50DECEE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3BD7A-6AF7-4419-8EC0-7C44A64C4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969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6B7CC-6BB9-4CD1-A05E-B94EF1D90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36057-49D1-42BB-BA1A-D772A7BF1B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B80786-8CDB-43B8-8C7C-B4359C932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99A23-0F27-42BC-8595-ABBE53D18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499D-B029-4669-B04F-6816DB3F4F14}" type="datetime1">
              <a:rPr lang="en-GB" smtClean="0"/>
              <a:t>23/07/2021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D9A62-5839-4814-94D8-11A278D71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7799A-2B4C-46F3-AA7F-CD28B5826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696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5F4DF-8408-4BB4-863B-02E70DC69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2339D-0B1D-42DF-B934-966A18DAD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CC0A1-65AC-47B1-9A86-E9AAC845C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3457A7-C10F-4478-A111-F49F691DC5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706381-909D-409D-80E1-0A0825EC0A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59CE91-3493-4FE7-896E-54BEDA619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28C23-9415-45AD-9F63-6ADE003F6E95}" type="datetime1">
              <a:rPr lang="en-GB" smtClean="0"/>
              <a:t>23/07/2021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D762B6-A30D-4BB6-BD9B-8D0177CC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5F5779-F069-41C9-9DAC-F67EC804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128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B1C05-5369-41D4-B6B3-00BA6A3E6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BACAE-4E21-4B48-8754-531B7521A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CF9C8-69C7-4A2F-9525-734BB906E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F96F-6B73-4137-9FBD-52000CE6CE62}" type="datetime1">
              <a:rPr lang="en-GB" smtClean="0"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C222F-F86A-4CEB-8D5C-413CAEB00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C8541-F7CF-406E-8E8A-5283DF2A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497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2E7FC-486D-4614-9EAB-239065FDA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DDAA7-69C5-47C0-B8B6-795B504A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603E-BACD-4F7C-9313-120820F478F4}" type="datetime1">
              <a:rPr lang="en-GB" smtClean="0"/>
              <a:t>23/07/2021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39A9E-FF0F-4063-A784-D89B4B9A0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2CD2D-CC56-4FBC-9136-D7A222A32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190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792A00-DCF4-48B5-9EC4-37687693D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4D091-BDC1-44A0-AE1A-F066463E7283}" type="datetime1">
              <a:rPr lang="en-GB" smtClean="0"/>
              <a:t>23/07/2021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8D98D1-E1E3-458F-8C6A-E93DC3612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E0B6E-E1E0-44F4-AF4D-63E86F7FB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736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E7072-8FED-4133-8EFB-CE46E08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1A98F-DBE4-45EB-8168-2CA9E24CB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C18E0A-1D0B-42C3-8CDF-9E177227C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DAA94-735F-48C1-B95A-C6F1AA4C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C8D0-D61D-4A79-8924-B879E771966E}" type="datetime1">
              <a:rPr lang="en-GB" smtClean="0"/>
              <a:t>23/07/2021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4BE28-A5C2-46D3-A999-9AC224D16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19D4C-A9E4-4D27-A9C0-C2C793FF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993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94A9-9FF8-439C-B4CA-0EA53380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8E593-0B0F-42B6-BF4A-1CC4860614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4D3AD-2959-47DC-817D-678D7EB91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D6F34-ED60-44D3-B809-92D709ECD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A867-43D5-46A6-9653-AE8DC293A95C}" type="datetime1">
              <a:rPr lang="en-GB" smtClean="0"/>
              <a:t>23/07/2021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AAB79-8863-4055-A663-567EF41A5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D5305-62A0-429E-9974-65C2EFF2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979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DC644-B13B-4DFC-B209-088AB1637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02C53-0DA5-4C21-A5D7-2B5BD666C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D9246-EDE1-4320-BB7B-40AC83A5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2E89F-7CA4-4856-9448-2E242FECB739}" type="datetime1">
              <a:rPr lang="en-GB" smtClean="0"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258A4-31A5-4E66-BE8D-D97D066D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0208A-A068-452C-B24A-9EC854CDE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18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6FF1C-FB95-4036-8C98-7D6067906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6DE3D-40E4-4238-BD76-A16F4CB17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D8EB5-9207-44C7-AD72-E73460CC9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706B4-885F-4A68-A0A4-0D6571A5F76F}" type="datetime1">
              <a:rPr lang="en-GB" smtClean="0"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B650C-C0E3-4516-9E5C-B48D7FF8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3717D-3671-4929-A4FC-B317D278C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77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2E7CFD-894F-4F63-B452-DA684A627B47}"/>
              </a:ext>
            </a:extLst>
          </p:cNvPr>
          <p:cNvSpPr/>
          <p:nvPr userDrawn="1"/>
        </p:nvSpPr>
        <p:spPr>
          <a:xfrm>
            <a:off x="0" y="6037006"/>
            <a:ext cx="9144000" cy="820994"/>
          </a:xfrm>
          <a:prstGeom prst="rect">
            <a:avLst/>
          </a:prstGeom>
          <a:solidFill>
            <a:srgbClr val="1EA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B8798-3B9A-445C-B655-518BC5D68546}"/>
              </a:ext>
            </a:extLst>
          </p:cNvPr>
          <p:cNvSpPr txBox="1"/>
          <p:nvPr userDrawn="1"/>
        </p:nvSpPr>
        <p:spPr>
          <a:xfrm>
            <a:off x="5368413" y="6185893"/>
            <a:ext cx="36772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000" b="1">
                <a:solidFill>
                  <a:schemeClr val="bg1"/>
                </a:solidFill>
              </a:rPr>
              <a:t>#BePartOfTheSolution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C24C3FE-28B6-4635-AFDB-7FE401E9C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64" y="1694072"/>
            <a:ext cx="1227165" cy="122509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825969D-1FA8-42FA-9C4A-D029CF388B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872" y="4700270"/>
            <a:ext cx="1120979" cy="111908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56DC56A-EEE6-4249-97D1-6CA9341AE0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893" y="3989610"/>
            <a:ext cx="1469038" cy="1466557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D67DCB61-BEC0-4B44-B481-D9A7AD575A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11" y="1694072"/>
            <a:ext cx="1227165" cy="122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65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2E7CFD-894F-4F63-B452-DA684A627B47}"/>
              </a:ext>
            </a:extLst>
          </p:cNvPr>
          <p:cNvSpPr/>
          <p:nvPr userDrawn="1"/>
        </p:nvSpPr>
        <p:spPr>
          <a:xfrm>
            <a:off x="0" y="6037006"/>
            <a:ext cx="9144000" cy="820994"/>
          </a:xfrm>
          <a:prstGeom prst="rect">
            <a:avLst/>
          </a:prstGeom>
          <a:solidFill>
            <a:srgbClr val="1EA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B8798-3B9A-445C-B655-518BC5D68546}"/>
              </a:ext>
            </a:extLst>
          </p:cNvPr>
          <p:cNvSpPr txBox="1"/>
          <p:nvPr userDrawn="1"/>
        </p:nvSpPr>
        <p:spPr>
          <a:xfrm>
            <a:off x="5368413" y="6185893"/>
            <a:ext cx="36772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000" b="1">
                <a:solidFill>
                  <a:srgbClr val="D30D4F"/>
                </a:solidFill>
              </a:rPr>
              <a:t>#BePartOfTheSolution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C24C3FE-28B6-4635-AFDB-7FE401E9C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64" y="1694072"/>
            <a:ext cx="1227165" cy="122509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825969D-1FA8-42FA-9C4A-D029CF388B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872" y="4700270"/>
            <a:ext cx="1120979" cy="111908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56DC56A-EEE6-4249-97D1-6CA9341AE0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893" y="3989610"/>
            <a:ext cx="1469038" cy="1466557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D67DCB61-BEC0-4B44-B481-D9A7AD575A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11" y="1694072"/>
            <a:ext cx="1227165" cy="122509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C8B96B21-0EF9-490A-8320-4C68EF91C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>
              <a:defRPr>
                <a:solidFill>
                  <a:srgbClr val="4FADA0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482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C24C3FE-28B6-4635-AFDB-7FE401E9C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64" y="1694072"/>
            <a:ext cx="1227165" cy="122509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825969D-1FA8-42FA-9C4A-D029CF388B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872" y="4700270"/>
            <a:ext cx="1120979" cy="111908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56DC56A-EEE6-4249-97D1-6CA9341AE0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893" y="3989610"/>
            <a:ext cx="1469038" cy="1466557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D67DCB61-BEC0-4B44-B481-D9A7AD575A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11" y="1694072"/>
            <a:ext cx="1227165" cy="1225092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F2966C72-6CF5-4BF6-B2C6-F600513B0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273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F76B9-F47A-4194-AE3E-5EFD5CACF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8E32F-ABAB-4590-988F-ECCA28588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D7E53-74B6-42FD-93C1-573761E07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D44D3-ED7E-4636-B453-A4D72D84AFAB}" type="datetime1">
              <a:rPr lang="en-GB" smtClean="0"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79C21-BE94-43BD-A027-D4EE95B5C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12C3B-B8ED-4DCD-97FF-512325598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0D74-8ACD-4647-81B3-B800474E3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47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14D70-F54A-4B52-BD2C-C39388EF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FD8B7-14E5-42E3-8CAF-001127833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E70DB-039C-4696-B690-DF921601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577D-797D-4AB9-92FA-741C9D6F3B27}" type="datetime1">
              <a:rPr lang="en-GB" smtClean="0"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58E2B-E8A3-4DA8-A77A-8A50DECEE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3BD7A-6AF7-4419-8EC0-7C44A64C4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318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7DB45-1561-4611-9DA1-2B2844A4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A9D4E-B7C6-4205-88C4-0FA0072EE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92997-6C1B-4785-A650-D39BBBC20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565C-9D37-4810-A9F4-0A50F2AADEF1}" type="datetime1">
              <a:rPr lang="en-GB" smtClean="0"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7E2E5-AAD3-4DC3-9F1A-69DB1E8E1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05EB3-A5FC-4805-9112-0FF83215A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0D74-8ACD-4647-81B3-B800474E3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040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759C-BC6E-43F0-8B0B-1AC9FB4D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E3A50-59DC-47FA-BF97-B2A981B86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C5DCE-5727-4CDD-B458-45A9F17F2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BF92-4452-4C14-B6F4-95A6B7B7DC2A}" type="datetime1">
              <a:rPr lang="en-GB" smtClean="0"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22D9E-7C21-4B3F-9F80-DAB3C878F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EC380-2016-4CB2-871B-860BE8184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0D74-8ACD-4647-81B3-B800474E3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17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EF4FC-66BE-4B6E-98FD-E58770495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05F66-3D04-48B4-974E-ECB1AF8A1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A4D00D-4103-4D30-A49B-63DD74B4C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F3422-BE61-4B39-80E4-8961DDEA2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9296-F0F9-428C-B634-52CE0C02B9CD}" type="datetime1">
              <a:rPr lang="en-GB" smtClean="0"/>
              <a:t>23/07/2021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ECE33-7500-4BCF-AF8A-BD242B3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96A95-BDEC-404A-94B7-28E0AE940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0D74-8ACD-4647-81B3-B800474E3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780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A9FFE-8F8A-40B6-9D73-AA9281B5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8853D-3E67-4A10-9980-1D8663741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95F98-5FBD-4593-8DB8-7F47E5A5C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B700A-4414-4C96-BC6F-21CAE77382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CE063B-5009-4395-966D-6D0E5042AA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40676B-937B-4B09-9078-23963DAC7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E6CF4-3065-465C-A660-5B06E92CA47E}" type="datetime1">
              <a:rPr lang="en-GB" smtClean="0"/>
              <a:t>23/07/2021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057277-8DC1-4F35-902A-A42DE3FD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4AC34C-C51C-4080-9086-0ABC7AAE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0D74-8ACD-4647-81B3-B800474E3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281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AA993-578D-4689-A446-D6EA01187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D24F5A-48F1-450A-B7FF-AA85B4888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5AA96-9CE7-41EA-A99F-878544333437}" type="datetime1">
              <a:rPr lang="en-GB" smtClean="0"/>
              <a:t>23/07/2021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3C0FBA-920A-4E9B-B3F5-B94658FC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015A8-5111-404C-A8CE-0A17FD2D3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0D74-8ACD-4647-81B3-B800474E3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411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D05A98-610E-401F-A412-5AA937ED0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92E97-B706-4990-AFA7-2E13A7017E17}" type="datetime1">
              <a:rPr lang="en-GB" smtClean="0"/>
              <a:t>23/07/2021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10730-F688-4ED6-A5D9-1C808BDC3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A821E-4E92-4BE3-A339-3C155F074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0D74-8ACD-4647-81B3-B800474E3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5743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10B9B-52B2-447E-B81B-1613740E9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E1140-655A-49CC-BCC2-D282A02AA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C0D2-C4F1-4063-9FFB-985AC884B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E9EE3-7FAE-43EA-B7BD-422D4853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776A-D2CA-412C-9855-12A643B078AE}" type="datetime1">
              <a:rPr lang="en-GB" smtClean="0"/>
              <a:t>23/07/2021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F446B3-C40F-4E49-B666-1115BA315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B456D-B63B-4CC9-8E28-56936BD4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0D74-8ACD-4647-81B3-B800474E3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1174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751FF-D239-4FE3-A5B8-5F9FBB56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627E35-1D36-4562-AFF9-2CE5326D32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AD334-D77D-4304-846C-6CAFDF200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EBAA1-2A51-423B-8CF8-84F2E1E88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B5A85-CC6E-4E77-80D0-9461FE59B716}" type="datetime1">
              <a:rPr lang="en-GB" smtClean="0"/>
              <a:t>23/07/2021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5C6DA-ECC7-4AD8-A18A-4D658B621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77F31-DDDA-4D12-82AF-C3B70EC58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0D74-8ACD-4647-81B3-B800474E3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451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AC94-A03E-46E4-AFC1-4FB7F4643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FC63-D407-4070-AE5D-07118141E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9D5D1-BCBC-402F-9931-10F78A7EF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1165-1654-4C7E-9D4A-7FAAFC60FAED}" type="datetime1">
              <a:rPr lang="en-GB" smtClean="0"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354D8-9FC8-4996-9114-ACEC62802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2F6AF-3CD9-4ABA-B981-28986FF47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0D74-8ACD-4647-81B3-B800474E3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55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ED4275-3FA2-47E8-993B-A242416948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D1739D-6E38-4E14-8BE2-5DFEC257F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50BFB-8C9D-4981-872A-79A7E650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3C48C-F236-4858-BB1C-F6472E55E3A0}" type="datetime1">
              <a:rPr lang="en-GB" smtClean="0"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9DA5F-EC16-4A63-9599-CA61ED552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236EE-0844-44E1-8D4C-DDD252927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90D74-8ACD-4647-81B3-B800474E30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714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6B7CC-6BB9-4CD1-A05E-B94EF1D90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36057-49D1-42BB-BA1A-D772A7BF1B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B80786-8CDB-43B8-8C7C-B4359C932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99A23-0F27-42BC-8595-ABBE53D18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F289D-5CBD-427F-929A-ADBBD34D8404}" type="datetime1">
              <a:rPr lang="en-GB" smtClean="0"/>
              <a:t>23/07/2021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D9A62-5839-4814-94D8-11A278D71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7799A-2B4C-46F3-AA7F-CD28B5826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002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5F4DF-8408-4BB4-863B-02E70DC69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2339D-0B1D-42DF-B934-966A18DAD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CC0A1-65AC-47B1-9A86-E9AAC845C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3457A7-C10F-4478-A111-F49F691DC5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706381-909D-409D-80E1-0A0825EC0A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59CE91-3493-4FE7-896E-54BEDA619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DB323-4DFD-45F2-B25B-B59BB6DEEE0E}" type="datetime1">
              <a:rPr lang="en-GB" smtClean="0"/>
              <a:t>23/07/2021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D762B6-A30D-4BB6-BD9B-8D0177CC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5F5779-F069-41C9-9DAC-F67EC804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67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2E7FC-486D-4614-9EAB-239065FDA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DDAA7-69C5-47C0-B8B6-795B504A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7B7D5-7C0B-477F-9815-DA5DAD2E5470}" type="datetime1">
              <a:rPr lang="en-GB" smtClean="0"/>
              <a:t>23/07/2021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39A9E-FF0F-4063-A784-D89B4B9A0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2CD2D-CC56-4FBC-9136-D7A222A32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767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792A00-DCF4-48B5-9EC4-37687693D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A9EF-03AF-4FAA-A840-81EAF8A47B58}" type="datetime1">
              <a:rPr lang="en-GB" smtClean="0"/>
              <a:t>23/07/2021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8D98D1-E1E3-458F-8C6A-E93DC3612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E0B6E-E1E0-44F4-AF4D-63E86F7FB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074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E7072-8FED-4133-8EFB-CE46E08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1A98F-DBE4-45EB-8168-2CA9E24CB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C18E0A-1D0B-42C3-8CDF-9E177227C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DAA94-735F-48C1-B95A-C6F1AA4C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94CC-91B6-40B1-8CE8-92B8DDF464F4}" type="datetime1">
              <a:rPr lang="en-GB" smtClean="0"/>
              <a:t>23/07/2021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4BE28-A5C2-46D3-A999-9AC224D16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19D4C-A9E4-4D27-A9C0-C2C793FF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538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94A9-9FF8-439C-B4CA-0EA53380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8E593-0B0F-42B6-BF4A-1CC4860614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4D3AD-2959-47DC-817D-678D7EB91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D6F34-ED60-44D3-B809-92D709ECD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3F5D-B885-40E6-A9F4-DB516DE370F6}" type="datetime1">
              <a:rPr lang="en-GB" smtClean="0"/>
              <a:t>23/07/2021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AAB79-8863-4055-A663-567EF41A5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D5305-62A0-429E-9974-65C2EFF2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04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F214B3-82DF-4D42-ABB1-4A45D0F5F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82FAF-C10B-4231-930F-3D86B1F51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6D38F-3C14-48A8-B3B2-770A54071C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FFF1C-084A-47A3-B54B-BBB48CEE1927}" type="datetime1">
              <a:rPr lang="en-GB" smtClean="0"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12E05-86E0-4245-93E6-5AC5A1C7D7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FDBD3-79AC-4E54-B112-4A6D7EE9B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73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17365D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332656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7B4C3C3-6C6B-47AB-BB96-8F3BC3FF3662}" type="slidenum">
              <a:rPr lang="en-GB">
                <a:solidFill>
                  <a:srgbClr val="17365D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17365D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0"/>
            <a:ext cx="2267744" cy="1587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237312"/>
            <a:ext cx="633670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eaLnBrk="1" fontAlgn="base" hangingPunct="1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219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27188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7F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37312"/>
            <a:ext cx="633670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8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F214B3-82DF-4D42-ABB1-4A45D0F5F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82FAF-C10B-4231-930F-3D86B1F51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6D38F-3C14-48A8-B3B2-770A54071C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6F534-C5DF-455C-B427-B30A7F6E9992}" type="datetime1">
              <a:rPr lang="en-GB" smtClean="0"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12E05-86E0-4245-93E6-5AC5A1C7D7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FDBD3-79AC-4E54-B112-4A6D7EE9B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C4186-D994-4DEE-A395-8D7DD7CB86C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CEF06D-797B-4976-8600-B350D416B636}"/>
              </a:ext>
            </a:extLst>
          </p:cNvPr>
          <p:cNvSpPr/>
          <p:nvPr userDrawn="1"/>
        </p:nvSpPr>
        <p:spPr>
          <a:xfrm>
            <a:off x="0" y="6037006"/>
            <a:ext cx="9144000" cy="820994"/>
          </a:xfrm>
          <a:prstGeom prst="rect">
            <a:avLst/>
          </a:prstGeom>
          <a:solidFill>
            <a:srgbClr val="1EA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7AABF-BC98-4767-8227-1CF974E5104F}"/>
              </a:ext>
            </a:extLst>
          </p:cNvPr>
          <p:cNvSpPr txBox="1"/>
          <p:nvPr userDrawn="1"/>
        </p:nvSpPr>
        <p:spPr>
          <a:xfrm>
            <a:off x="88489" y="6185893"/>
            <a:ext cx="89571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>
                <a:solidFill>
                  <a:schemeClr val="bg1"/>
                </a:solidFill>
              </a:rPr>
              <a:t>Hampshire and Isle of Wight Saliva Testing Programme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A7FE84F-3E24-4C54-936F-A3D2EBF435E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64" y="1694072"/>
            <a:ext cx="1227165" cy="122509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E6A7B69-E6EC-47D9-92A6-D3C020F071C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872" y="4700270"/>
            <a:ext cx="1120979" cy="111908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A698595-900B-415D-AB11-EDB19A8DA29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893" y="3989610"/>
            <a:ext cx="1469038" cy="1466557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E086582-60F7-4906-98ED-2AD61EFF6BD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11" y="1694072"/>
            <a:ext cx="1227165" cy="122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1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1057C0-010C-403B-981F-67113DF44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7EE4B-1810-4792-9DB2-8383B51EC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E8ECA-9716-4603-85F3-42FB9FA9CE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3498D-DB65-4AC2-85D8-A510A7B80CF7}" type="datetime1">
              <a:rPr lang="en-GB" smtClean="0"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C384F-405B-42CC-9035-C0BC22790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72FF1-4C04-40C2-8ADA-057EDE2EF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90D74-8ACD-4647-81B3-B800474E30B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284E5E-AF70-45DE-A598-F6747905B3DB}"/>
              </a:ext>
            </a:extLst>
          </p:cNvPr>
          <p:cNvSpPr/>
          <p:nvPr userDrawn="1"/>
        </p:nvSpPr>
        <p:spPr>
          <a:xfrm>
            <a:off x="0" y="6037006"/>
            <a:ext cx="9144000" cy="820994"/>
          </a:xfrm>
          <a:prstGeom prst="rect">
            <a:avLst/>
          </a:prstGeom>
          <a:solidFill>
            <a:srgbClr val="EC632B"/>
          </a:solidFill>
          <a:ln>
            <a:solidFill>
              <a:srgbClr val="EC6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89147A-C657-4B14-9DFF-C37BAB1987DF}"/>
              </a:ext>
            </a:extLst>
          </p:cNvPr>
          <p:cNvSpPr txBox="1"/>
          <p:nvPr userDrawn="1"/>
        </p:nvSpPr>
        <p:spPr>
          <a:xfrm>
            <a:off x="88489" y="6185893"/>
            <a:ext cx="89571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000">
                <a:solidFill>
                  <a:schemeClr val="bg1"/>
                </a:solidFill>
              </a:rPr>
              <a:t>#BePartOfTheSolution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5DDD1DC-0D7C-4E42-BF76-7D6A25B37B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935" y="2169690"/>
            <a:ext cx="668621" cy="66749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8F42C00-D3B0-4866-B714-10CF3156554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593" y="5230814"/>
            <a:ext cx="873571" cy="87209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C9A8B6D-3DC8-4D7C-AF86-FFF16C0A738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093" y="4751119"/>
            <a:ext cx="955342" cy="95372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A493F60-7096-4CAC-87C8-21A0D9EC929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954" y="1536160"/>
            <a:ext cx="955343" cy="95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3.safelinks.protection.outlook.com/?url=https%3A%2F%2Fwww.youtube.com%2Fwatch%3Fv%3DThkLdlwFdZA&amp;data=04%7C01%7CL.J.Bagust%40soton.ac.uk%7C4dd8aa14b8764cf7343508d8c2cc1eae%7C4a5378f929f44d3ebe89669d03ada9d8%7C0%7C0%7C637473529245373900%7CUnknown%7CTWFpbGZsb3d8eyJWIjoiMC4wLjAwMDAiLCJQIjoiV2luMzIiLCJBTiI6Ik1haWwiLCJXVCI6Mn0%3D%7C1000&amp;sdata=auVUpKbqEh0Pj3exA%2B1Cs0zr7ggzsbBMKBdF9qSTvg0%3D&amp;reserved=0" TargetMode="External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385F95E-DB36-4A5A-B789-DC9A453D4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242" y="3613813"/>
            <a:ext cx="6845576" cy="2863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GB" b="1">
              <a:solidFill>
                <a:srgbClr val="7030A0"/>
              </a:solidFill>
              <a:latin typeface="Gill Sans MT"/>
              <a:cs typeface="Gill Sans MT"/>
            </a:endParaRPr>
          </a:p>
          <a:p>
            <a:pPr marL="0" indent="0" algn="ctr">
              <a:buNone/>
            </a:pPr>
            <a:r>
              <a:rPr lang="en-GB" b="1">
                <a:solidFill>
                  <a:srgbClr val="7030A0"/>
                </a:solidFill>
                <a:latin typeface="Gill Sans MT"/>
                <a:cs typeface="Gill Sans MT"/>
              </a:rPr>
              <a:t>Unit 2</a:t>
            </a:r>
          </a:p>
          <a:p>
            <a:pPr marL="0" indent="0" algn="ctr">
              <a:buNone/>
            </a:pPr>
            <a:r>
              <a:rPr lang="en-GB">
                <a:solidFill>
                  <a:srgbClr val="7030A0"/>
                </a:solidFill>
                <a:latin typeface="Gill Sans MT"/>
                <a:cs typeface="Gill Sans MT"/>
              </a:rPr>
              <a:t>Delivering a message around the importance of measures to prevent COVID-19 transmission</a:t>
            </a:r>
            <a:endParaRPr lang="en-US"/>
          </a:p>
        </p:txBody>
      </p:sp>
      <p:pic>
        <p:nvPicPr>
          <p:cNvPr id="4" name="Picture 3" descr="Covid-19 germs pink-02.png">
            <a:extLst>
              <a:ext uri="{FF2B5EF4-FFF2-40B4-BE49-F238E27FC236}">
                <a16:creationId xmlns:a16="http://schemas.microsoft.com/office/drawing/2014/main" id="{FE621B22-D8DA-4FC2-A69D-22F1CD6447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30903"/>
            <a:ext cx="727525" cy="726296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273D4EF-E5F2-40F9-A433-7537C4FDC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10" y="0"/>
            <a:ext cx="1952089" cy="136695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12E3EC8-35EC-4C3E-97FA-365B47E876B7}"/>
              </a:ext>
            </a:extLst>
          </p:cNvPr>
          <p:cNvSpPr txBox="1">
            <a:spLocks/>
          </p:cNvSpPr>
          <p:nvPr/>
        </p:nvSpPr>
        <p:spPr>
          <a:xfrm>
            <a:off x="1143000" y="1390871"/>
            <a:ext cx="6858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RSPH L2 award for COVID-19 Young Health Champions</a:t>
            </a:r>
            <a:endParaRPr lang="en-GB" sz="500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11" name="Picture 10" descr="RSPH_M_4C">
            <a:extLst>
              <a:ext uri="{FF2B5EF4-FFF2-40B4-BE49-F238E27FC236}">
                <a16:creationId xmlns:a16="http://schemas.microsoft.com/office/drawing/2014/main" id="{8EC5E930-4E7F-46ED-B2C7-B53EFFAE84BB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312" y="380267"/>
            <a:ext cx="2199861" cy="897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3210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0">
            <a:extLst>
              <a:ext uri="{FF2B5EF4-FFF2-40B4-BE49-F238E27FC236}">
                <a16:creationId xmlns:a16="http://schemas.microsoft.com/office/drawing/2014/main" id="{0DDCE394-5BDE-4137-BB90-D835186352D7}"/>
              </a:ext>
            </a:extLst>
          </p:cNvPr>
          <p:cNvSpPr/>
          <p:nvPr/>
        </p:nvSpPr>
        <p:spPr>
          <a:xfrm>
            <a:off x="270440" y="203840"/>
            <a:ext cx="1632878" cy="642876"/>
          </a:xfrm>
          <a:prstGeom prst="roundRect">
            <a:avLst/>
          </a:prstGeom>
          <a:solidFill>
            <a:srgbClr val="3699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ill Sans MT"/>
                <a:cs typeface="Gill Sans MT"/>
              </a:rPr>
              <a:t>Activity 4</a:t>
            </a:r>
          </a:p>
        </p:txBody>
      </p:sp>
      <p:pic>
        <p:nvPicPr>
          <p:cNvPr id="7" name="Picture 6" descr="Covid-19 germs pink-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028" y="3065852"/>
            <a:ext cx="727525" cy="72629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D8822A-F52E-46EC-998E-475D50086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309880" indent="0" algn="just">
              <a:lnSpc>
                <a:spcPct val="120000"/>
              </a:lnSpc>
              <a:buNone/>
            </a:pPr>
            <a:r>
              <a:rPr lang="en-US" sz="7200" b="1"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 sz="7200" b="1"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0" indent="0">
              <a:buNone/>
            </a:pPr>
            <a:endParaRPr lang="en-US">
              <a:solidFill>
                <a:srgbClr val="2E67AD"/>
              </a:solidFill>
              <a:latin typeface="Gill Sans MT"/>
              <a:cs typeface="Gill Sans MT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310F7886-D339-46E1-BDC4-5DAA339EE97F}"/>
              </a:ext>
            </a:extLst>
          </p:cNvPr>
          <p:cNvSpPr txBox="1">
            <a:spLocks/>
          </p:cNvSpPr>
          <p:nvPr/>
        </p:nvSpPr>
        <p:spPr bwMode="auto">
          <a:xfrm>
            <a:off x="2006474" y="420599"/>
            <a:ext cx="5944829" cy="110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Gill Sans MT" pitchFamily="34" charset="0"/>
                <a:ea typeface="ＭＳ Ｐゴシック"/>
              </a:rPr>
              <a:t>Planning your COVID-19 message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A674206-E55A-44F4-BFAC-0A5271DE55D1}"/>
              </a:ext>
            </a:extLst>
          </p:cNvPr>
          <p:cNvSpPr txBox="1">
            <a:spLocks/>
          </p:cNvSpPr>
          <p:nvPr/>
        </p:nvSpPr>
        <p:spPr>
          <a:xfrm>
            <a:off x="270440" y="1630073"/>
            <a:ext cx="6754557" cy="651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309880" algn="just">
              <a:lnSpc>
                <a:spcPct val="120000"/>
              </a:lnSpc>
            </a:pPr>
            <a:endParaRPr lang="en-GB" sz="1800"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>
              <a:solidFill>
                <a:srgbClr val="2E67AD"/>
              </a:solidFill>
              <a:latin typeface="Gill Sans MT"/>
              <a:cs typeface="Gill Sans M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9B3C76-744A-4FA0-AC29-6FE71328BCFD}"/>
              </a:ext>
            </a:extLst>
          </p:cNvPr>
          <p:cNvSpPr/>
          <p:nvPr/>
        </p:nvSpPr>
        <p:spPr>
          <a:xfrm>
            <a:off x="538383" y="1418094"/>
            <a:ext cx="7628546" cy="3826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000">
              <a:solidFill>
                <a:srgbClr val="7030A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r>
              <a:rPr lang="en-US" sz="2000" b="1">
                <a:solidFill>
                  <a:srgbClr val="00B05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1. These are the key points you are covering in your message:</a:t>
            </a:r>
            <a:endParaRPr lang="en-GB" sz="2000" b="1"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180340"/>
            <a:r>
              <a:rPr lang="en-US" sz="1100" b="1">
                <a:latin typeface="Arial" panose="020B0604020202020204" pitchFamily="34" charset="0"/>
                <a:ea typeface="Tahoma" panose="020B0604030504040204" pitchFamily="34" charset="0"/>
              </a:rPr>
              <a:t> </a:t>
            </a:r>
            <a:endParaRPr lang="en-GB" sz="1100"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algn="just"/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These could include: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180340"/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The guideline or the measure that you are encouraging your peers to follow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180340"/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Why this measure or guideline is important in reducing the spread of COVID-19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180340"/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The relevance of this guideline or measure to the lives of young people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785495" indent="-260350">
              <a:lnSpc>
                <a:spcPts val="1440"/>
              </a:lnSpc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Suggestions for how your peers could approach any difficulties they may encounter in following the guideline or measure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C37626-79B1-4766-88B8-B4F16841F79B}"/>
              </a:ext>
            </a:extLst>
          </p:cNvPr>
          <p:cNvGrpSpPr/>
          <p:nvPr/>
        </p:nvGrpSpPr>
        <p:grpSpPr>
          <a:xfrm>
            <a:off x="719121" y="5300061"/>
            <a:ext cx="7628547" cy="726296"/>
            <a:chOff x="666113" y="5300061"/>
            <a:chExt cx="7703447" cy="10742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19D40F1-9C79-4208-9ED9-E2912FED231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6113" y="5312205"/>
              <a:ext cx="1472790" cy="1062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46DB35-9A75-4C6D-8F52-0A0E8F6674BE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92313" y="5300061"/>
              <a:ext cx="1709105" cy="10688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A361D23-02D1-46A0-963F-7C2DEE2F566D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19523" y="5315120"/>
              <a:ext cx="1472790" cy="1053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 descr="A picture containing text, ground, outdoor, furniture&#10;&#10;Description automatically generated">
              <a:extLst>
                <a:ext uri="{FF2B5EF4-FFF2-40B4-BE49-F238E27FC236}">
                  <a16:creationId xmlns:a16="http://schemas.microsoft.com/office/drawing/2014/main" id="{2FC6432B-1437-453D-8684-3F8801EE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6770" y="5300062"/>
              <a:ext cx="1472790" cy="1068804"/>
            </a:xfrm>
            <a:prstGeom prst="rect">
              <a:avLst/>
            </a:prstGeom>
          </p:spPr>
        </p:pic>
        <p:pic>
          <p:nvPicPr>
            <p:cNvPr id="3" name="Picture 2" descr="A picture containing tree, person, outdoor, child&#10;&#10;Description automatically generated">
              <a:extLst>
                <a:ext uri="{FF2B5EF4-FFF2-40B4-BE49-F238E27FC236}">
                  <a16:creationId xmlns:a16="http://schemas.microsoft.com/office/drawing/2014/main" id="{3DBB9E3D-2FB0-4802-8370-482C21ACB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903" y="5316051"/>
              <a:ext cx="1580620" cy="1053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9863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0">
            <a:extLst>
              <a:ext uri="{FF2B5EF4-FFF2-40B4-BE49-F238E27FC236}">
                <a16:creationId xmlns:a16="http://schemas.microsoft.com/office/drawing/2014/main" id="{0DDCE394-5BDE-4137-BB90-D835186352D7}"/>
              </a:ext>
            </a:extLst>
          </p:cNvPr>
          <p:cNvSpPr/>
          <p:nvPr/>
        </p:nvSpPr>
        <p:spPr>
          <a:xfrm>
            <a:off x="270440" y="203840"/>
            <a:ext cx="1632878" cy="642876"/>
          </a:xfrm>
          <a:prstGeom prst="roundRect">
            <a:avLst/>
          </a:prstGeom>
          <a:solidFill>
            <a:srgbClr val="3699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ill Sans MT"/>
                <a:cs typeface="Gill Sans MT"/>
              </a:rPr>
              <a:t>Activity 4</a:t>
            </a:r>
          </a:p>
        </p:txBody>
      </p:sp>
      <p:pic>
        <p:nvPicPr>
          <p:cNvPr id="7" name="Picture 6" descr="Covid-19 germs pink-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560" y="120420"/>
            <a:ext cx="727525" cy="726296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310F7886-D339-46E1-BDC4-5DAA339EE97F}"/>
              </a:ext>
            </a:extLst>
          </p:cNvPr>
          <p:cNvSpPr txBox="1">
            <a:spLocks/>
          </p:cNvSpPr>
          <p:nvPr/>
        </p:nvSpPr>
        <p:spPr bwMode="auto">
          <a:xfrm>
            <a:off x="2146852" y="315549"/>
            <a:ext cx="6626087" cy="124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>
                <a:solidFill>
                  <a:srgbClr val="254061"/>
                </a:solidFill>
                <a:latin typeface="Gill Sans MT" pitchFamily="34" charset="0"/>
                <a:ea typeface="ＭＳ Ｐゴシック"/>
              </a:rPr>
              <a:t>How are you going to deliver your message?</a:t>
            </a:r>
            <a:endParaRPr kumimoji="0" lang="en-GB" sz="4000" b="1" i="0" u="none" strike="noStrike" kern="0" cap="none" spc="0" normalizeH="0" baseline="0" noProof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Gill Sans MT" pitchFamily="34" charset="0"/>
              <a:ea typeface="ＭＳ Ｐゴシック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2ADB91-8CCB-443D-BE8F-FC133F95DB8C}"/>
              </a:ext>
            </a:extLst>
          </p:cNvPr>
          <p:cNvSpPr/>
          <p:nvPr/>
        </p:nvSpPr>
        <p:spPr>
          <a:xfrm>
            <a:off x="533400" y="1775407"/>
            <a:ext cx="6491597" cy="396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5565">
              <a:tabLst>
                <a:tab pos="976630" algn="l"/>
                <a:tab pos="977265" algn="l"/>
                <a:tab pos="1632585" algn="l"/>
                <a:tab pos="2009775" algn="l"/>
                <a:tab pos="3201035" algn="l"/>
                <a:tab pos="3694430" algn="l"/>
                <a:tab pos="4112895" algn="l"/>
                <a:tab pos="4498340" algn="l"/>
                <a:tab pos="5230495" algn="l"/>
              </a:tabLst>
            </a:pPr>
            <a:r>
              <a:rPr lang="en-US" sz="2000" b="1">
                <a:solidFill>
                  <a:srgbClr val="00B05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2. Identify the delivery method best suited to reaching the intended audience and the advantages and disadvantages associated with it</a:t>
            </a:r>
            <a:endParaRPr lang="en-GB" sz="2000" b="1"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R="75565">
              <a:tabLst>
                <a:tab pos="976630" algn="l"/>
                <a:tab pos="977265" algn="l"/>
                <a:tab pos="1632585" algn="l"/>
                <a:tab pos="2009775" algn="l"/>
                <a:tab pos="3201035" algn="l"/>
                <a:tab pos="3694430" algn="l"/>
                <a:tab pos="4112895" algn="l"/>
                <a:tab pos="4498340" algn="l"/>
                <a:tab pos="5230495" algn="l"/>
              </a:tabLst>
            </a:pPr>
            <a:r>
              <a:rPr lang="en-US" b="1"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R="75565">
              <a:tabLst>
                <a:tab pos="976630" algn="l"/>
                <a:tab pos="977265" algn="l"/>
                <a:tab pos="1632585" algn="l"/>
                <a:tab pos="2009775" algn="l"/>
                <a:tab pos="3201035" algn="l"/>
                <a:tab pos="3694430" algn="l"/>
                <a:tab pos="4112895" algn="l"/>
                <a:tab pos="4498340" algn="l"/>
                <a:tab pos="5230495" algn="l"/>
              </a:tabLst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In choosing which method to use, you should think about: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R="75565">
              <a:tabLst>
                <a:tab pos="976630" algn="l"/>
                <a:tab pos="977265" algn="l"/>
                <a:tab pos="1632585" algn="l"/>
                <a:tab pos="2009775" algn="l"/>
                <a:tab pos="3201035" algn="l"/>
                <a:tab pos="3694430" algn="l"/>
                <a:tab pos="4112895" algn="l"/>
                <a:tab pos="4498340" algn="l"/>
                <a:tab pos="5230495" algn="l"/>
              </a:tabLst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342900" lvl="0" indent="-342900" algn="just">
              <a:spcBef>
                <a:spcPts val="3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The suitability of your chosen method in helping you to reach your target audience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457200" algn="just">
              <a:spcBef>
                <a:spcPts val="30"/>
              </a:spcBef>
              <a:spcAft>
                <a:spcPts val="0"/>
              </a:spcAft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342900" lvl="0" indent="-342900" algn="just">
              <a:spcBef>
                <a:spcPts val="3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How easy or difficult it is for people to ask questions or provide feedback when using that method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785495" indent="-260350">
              <a:lnSpc>
                <a:spcPts val="1440"/>
              </a:lnSpc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342900" lvl="0" indent="-342900" algn="just">
              <a:spcBef>
                <a:spcPts val="3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The different ways in which you can present information using that method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90F69-05E0-47CE-8837-4F4FA361A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3447" y="2266950"/>
            <a:ext cx="1181427" cy="383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41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0">
            <a:extLst>
              <a:ext uri="{FF2B5EF4-FFF2-40B4-BE49-F238E27FC236}">
                <a16:creationId xmlns:a16="http://schemas.microsoft.com/office/drawing/2014/main" id="{0DDCE394-5BDE-4137-BB90-D835186352D7}"/>
              </a:ext>
            </a:extLst>
          </p:cNvPr>
          <p:cNvSpPr/>
          <p:nvPr/>
        </p:nvSpPr>
        <p:spPr>
          <a:xfrm>
            <a:off x="270440" y="203840"/>
            <a:ext cx="1632878" cy="642876"/>
          </a:xfrm>
          <a:prstGeom prst="roundRect">
            <a:avLst/>
          </a:prstGeom>
          <a:solidFill>
            <a:srgbClr val="3699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ill Sans MT"/>
                <a:cs typeface="Gill Sans MT"/>
              </a:rPr>
              <a:t>Activity 4</a:t>
            </a:r>
          </a:p>
        </p:txBody>
      </p:sp>
      <p:pic>
        <p:nvPicPr>
          <p:cNvPr id="7" name="Picture 6" descr="Covid-19 germs pink-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378" y="317890"/>
            <a:ext cx="727525" cy="726296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310F7886-D339-46E1-BDC4-5DAA339EE97F}"/>
              </a:ext>
            </a:extLst>
          </p:cNvPr>
          <p:cNvSpPr txBox="1">
            <a:spLocks/>
          </p:cNvSpPr>
          <p:nvPr/>
        </p:nvSpPr>
        <p:spPr bwMode="auto">
          <a:xfrm>
            <a:off x="829883" y="472270"/>
            <a:ext cx="6960093" cy="165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>
                <a:solidFill>
                  <a:srgbClr val="254061"/>
                </a:solidFill>
                <a:latin typeface="Gill Sans MT" pitchFamily="34" charset="0"/>
                <a:ea typeface="ＭＳ Ｐゴシック"/>
              </a:rPr>
              <a:t>   </a:t>
            </a:r>
            <a:r>
              <a:rPr lang="en-GB" sz="4300" b="1" kern="0">
                <a:solidFill>
                  <a:srgbClr val="254061"/>
                </a:solidFill>
                <a:latin typeface="Gill Sans MT" pitchFamily="34" charset="0"/>
                <a:ea typeface="ＭＳ Ｐゴシック"/>
              </a:rPr>
              <a:t>What resources are you         going to use to help you       prepare your COVID-19 message</a:t>
            </a:r>
            <a:r>
              <a:rPr kumimoji="0" lang="en-GB" sz="4300" b="1" i="0" u="none" strike="noStrike" kern="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Gill Sans MT" pitchFamily="34" charset="0"/>
                <a:ea typeface="ＭＳ Ｐゴシック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9C99E-73AD-4DD1-8F94-2DD8097DED7D}"/>
              </a:ext>
            </a:extLst>
          </p:cNvPr>
          <p:cNvSpPr/>
          <p:nvPr/>
        </p:nvSpPr>
        <p:spPr>
          <a:xfrm>
            <a:off x="481395" y="2025128"/>
            <a:ext cx="6701283" cy="3549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"/>
              </a:spcBef>
            </a:pPr>
            <a:r>
              <a:rPr lang="en-US" sz="2000" b="1">
                <a:solidFill>
                  <a:srgbClr val="00B05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3. Obtaining resources relevant to the chosen message around COVID-19 and its audience</a:t>
            </a:r>
            <a:endParaRPr lang="en-GB" sz="2000" b="1"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180340">
              <a:spcBef>
                <a:spcPts val="30"/>
              </a:spcBef>
              <a:spcAft>
                <a:spcPts val="0"/>
              </a:spcAft>
            </a:pPr>
            <a:r>
              <a:rPr lang="en-US" sz="1100" b="1">
                <a:latin typeface="Arial" panose="020B0604020202020204" pitchFamily="34" charset="0"/>
                <a:ea typeface="Tahoma" panose="020B0604030504040204" pitchFamily="34" charset="0"/>
              </a:rPr>
              <a:t> </a:t>
            </a:r>
            <a:endParaRPr lang="en-GB" sz="1100"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algn="just">
              <a:spcBef>
                <a:spcPts val="30"/>
              </a:spcBef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You should consider: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algn="just">
              <a:spcBef>
                <a:spcPts val="30"/>
              </a:spcBef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342900" lvl="0" indent="-342900" algn="just">
              <a:spcBef>
                <a:spcPts val="3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How you can make sure that the resources you use provide reliable and accurate information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457200" algn="just">
              <a:spcBef>
                <a:spcPts val="30"/>
              </a:spcBef>
              <a:spcAft>
                <a:spcPts val="0"/>
              </a:spcAft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342900" lvl="0" indent="-342900" algn="just">
              <a:spcBef>
                <a:spcPts val="3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Ways in which you can check that the resources are regularly updated by their publisher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785495" indent="-260350">
              <a:lnSpc>
                <a:spcPts val="1440"/>
              </a:lnSpc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342900" lvl="0" indent="-342900">
              <a:spcBef>
                <a:spcPts val="3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How you can ensure that the resources contain information      that is relevant to your audience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</p:txBody>
      </p:sp>
      <p:pic>
        <p:nvPicPr>
          <p:cNvPr id="4" name="Picture 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45B9508C-D07C-4B41-9BDE-F2A063615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6" y="3290173"/>
            <a:ext cx="2233230" cy="292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76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0">
            <a:extLst>
              <a:ext uri="{FF2B5EF4-FFF2-40B4-BE49-F238E27FC236}">
                <a16:creationId xmlns:a16="http://schemas.microsoft.com/office/drawing/2014/main" id="{0DDCE394-5BDE-4137-BB90-D835186352D7}"/>
              </a:ext>
            </a:extLst>
          </p:cNvPr>
          <p:cNvSpPr/>
          <p:nvPr/>
        </p:nvSpPr>
        <p:spPr>
          <a:xfrm>
            <a:off x="270440" y="203840"/>
            <a:ext cx="1632878" cy="642876"/>
          </a:xfrm>
          <a:prstGeom prst="roundRect">
            <a:avLst/>
          </a:prstGeom>
          <a:solidFill>
            <a:srgbClr val="3699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ill Sans MT"/>
                <a:cs typeface="Gill Sans MT"/>
              </a:rPr>
              <a:t>Activity 4</a:t>
            </a:r>
          </a:p>
        </p:txBody>
      </p:sp>
      <p:pic>
        <p:nvPicPr>
          <p:cNvPr id="7" name="Picture 6" descr="Covid-19 germs pink-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48" y="246727"/>
            <a:ext cx="727525" cy="72629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D8822A-F52E-46EC-998E-475D50086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309880" indent="0" algn="just">
              <a:lnSpc>
                <a:spcPct val="120000"/>
              </a:lnSpc>
              <a:buNone/>
            </a:pPr>
            <a:r>
              <a:rPr lang="en-US" sz="7200" b="1"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 sz="7200" b="1"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0" indent="0">
              <a:buNone/>
            </a:pPr>
            <a:endParaRPr lang="en-US">
              <a:solidFill>
                <a:srgbClr val="2E67AD"/>
              </a:solidFill>
              <a:latin typeface="Gill Sans MT"/>
              <a:cs typeface="Gill Sans MT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310F7886-D339-46E1-BDC4-5DAA339EE97F}"/>
              </a:ext>
            </a:extLst>
          </p:cNvPr>
          <p:cNvSpPr txBox="1">
            <a:spLocks/>
          </p:cNvSpPr>
          <p:nvPr/>
        </p:nvSpPr>
        <p:spPr bwMode="auto">
          <a:xfrm>
            <a:off x="1669775" y="294870"/>
            <a:ext cx="6692348" cy="144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>
                <a:solidFill>
                  <a:srgbClr val="254061"/>
                </a:solidFill>
                <a:latin typeface="Gill Sans MT" pitchFamily="34" charset="0"/>
                <a:ea typeface="ＭＳ Ｐゴシック"/>
              </a:rPr>
              <a:t>What materials are you making for </a:t>
            </a:r>
            <a:r>
              <a:rPr kumimoji="0" lang="en-GB" sz="4000" b="1" i="0" u="none" strike="noStrike" kern="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Gill Sans MT" pitchFamily="34" charset="0"/>
                <a:ea typeface="ＭＳ Ｐゴシック"/>
              </a:rPr>
              <a:t>your COVID-19 message?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028865-95EC-4155-A25A-0A17248402BF}"/>
              </a:ext>
            </a:extLst>
          </p:cNvPr>
          <p:cNvSpPr/>
          <p:nvPr/>
        </p:nvSpPr>
        <p:spPr>
          <a:xfrm>
            <a:off x="493046" y="2060824"/>
            <a:ext cx="7087197" cy="365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"/>
              </a:spcBef>
            </a:pPr>
            <a:r>
              <a:rPr lang="en-US" sz="2000" b="1">
                <a:solidFill>
                  <a:srgbClr val="00B05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4. Preparing materials suitable for the chosen message around COVID-19</a:t>
            </a:r>
            <a:endParaRPr lang="en-GB" sz="2000" b="1"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180340">
              <a:spcBef>
                <a:spcPts val="30"/>
              </a:spcBef>
              <a:spcAft>
                <a:spcPts val="0"/>
              </a:spcAft>
            </a:pPr>
            <a:r>
              <a:rPr lang="en-US" b="1"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algn="just">
              <a:spcBef>
                <a:spcPts val="30"/>
              </a:spcBef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You should think about: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algn="just">
              <a:spcBef>
                <a:spcPts val="30"/>
              </a:spcBef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342900" lvl="0" indent="-342900" algn="just">
              <a:spcBef>
                <a:spcPts val="3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How you can ensure that the materials you develop are easy for your target audience to understand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457200" algn="just">
              <a:spcBef>
                <a:spcPts val="30"/>
              </a:spcBef>
              <a:spcAft>
                <a:spcPts val="0"/>
              </a:spcAft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342900" lvl="0" indent="-342900" algn="just">
              <a:spcBef>
                <a:spcPts val="3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Whether the information you’ve included is relevant to the interests of your target audience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785495" indent="-260350">
              <a:lnSpc>
                <a:spcPts val="1440"/>
              </a:lnSpc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342900" lvl="0" indent="-342900" algn="just">
              <a:spcBef>
                <a:spcPts val="3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How easily the resources you create can be used and shared through your chosen delivery medium</a:t>
            </a:r>
            <a:endParaRPr lang="en-GB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A1539-D3F7-46CB-8D82-C09D67060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8870" y="2551921"/>
            <a:ext cx="1073145" cy="35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44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0">
            <a:extLst>
              <a:ext uri="{FF2B5EF4-FFF2-40B4-BE49-F238E27FC236}">
                <a16:creationId xmlns:a16="http://schemas.microsoft.com/office/drawing/2014/main" id="{0DDCE394-5BDE-4137-BB90-D835186352D7}"/>
              </a:ext>
            </a:extLst>
          </p:cNvPr>
          <p:cNvSpPr/>
          <p:nvPr/>
        </p:nvSpPr>
        <p:spPr>
          <a:xfrm>
            <a:off x="270440" y="203840"/>
            <a:ext cx="1632878" cy="642876"/>
          </a:xfrm>
          <a:prstGeom prst="roundRect">
            <a:avLst/>
          </a:prstGeom>
          <a:solidFill>
            <a:srgbClr val="3699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ill Sans MT"/>
                <a:cs typeface="Gill Sans MT"/>
              </a:rPr>
              <a:t>Activity 4</a:t>
            </a:r>
          </a:p>
        </p:txBody>
      </p:sp>
      <p:pic>
        <p:nvPicPr>
          <p:cNvPr id="7" name="Picture 6" descr="Covid-19 germs pink-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33" y="25141"/>
            <a:ext cx="727525" cy="72629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D8822A-F52E-46EC-998E-475D50086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309880" indent="0" algn="just">
              <a:lnSpc>
                <a:spcPct val="120000"/>
              </a:lnSpc>
              <a:buNone/>
            </a:pPr>
            <a:r>
              <a:rPr lang="en-US" sz="7200" b="1"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 sz="7200" b="1"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0" indent="0">
              <a:buNone/>
            </a:pPr>
            <a:endParaRPr lang="en-US">
              <a:solidFill>
                <a:srgbClr val="2E67AD"/>
              </a:solidFill>
              <a:latin typeface="Gill Sans MT"/>
              <a:cs typeface="Gill Sans MT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310F7886-D339-46E1-BDC4-5DAA339EE97F}"/>
              </a:ext>
            </a:extLst>
          </p:cNvPr>
          <p:cNvSpPr txBox="1">
            <a:spLocks/>
          </p:cNvSpPr>
          <p:nvPr/>
        </p:nvSpPr>
        <p:spPr bwMode="auto">
          <a:xfrm>
            <a:off x="431367" y="388289"/>
            <a:ext cx="7559694" cy="136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Gill Sans MT" pitchFamily="34" charset="0"/>
                <a:ea typeface="ＭＳ Ｐゴシック"/>
              </a:rPr>
              <a:t>               </a:t>
            </a:r>
            <a:r>
              <a:rPr kumimoji="0" lang="en-GB" sz="4700" b="1" i="0" u="none" strike="noStrike" kern="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Gill Sans MT" pitchFamily="34" charset="0"/>
                <a:ea typeface="ＭＳ Ｐゴシック"/>
              </a:rPr>
              <a:t>Are you prepared f</a:t>
            </a:r>
            <a:r>
              <a:rPr lang="en-GB" sz="4700" b="1" kern="0">
                <a:solidFill>
                  <a:srgbClr val="254061"/>
                </a:solidFill>
                <a:latin typeface="Gill Sans MT" pitchFamily="34" charset="0"/>
                <a:ea typeface="ＭＳ Ｐゴシック"/>
              </a:rPr>
              <a:t>or questions from your audience?</a:t>
            </a:r>
            <a:endParaRPr kumimoji="0" lang="en-GB" sz="4700" b="1" i="0" u="none" strike="noStrike" kern="0" cap="none" spc="0" normalizeH="0" baseline="0" noProof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Gill Sans MT" pitchFamily="34" charset="0"/>
              <a:ea typeface="ＭＳ Ｐゴシック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634FD0-CE16-4ED2-ADDA-4A49609E81FB}"/>
              </a:ext>
            </a:extLst>
          </p:cNvPr>
          <p:cNvSpPr/>
          <p:nvPr/>
        </p:nvSpPr>
        <p:spPr>
          <a:xfrm>
            <a:off x="431367" y="1564572"/>
            <a:ext cx="8150123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9375">
              <a:spcBef>
                <a:spcPts val="25"/>
              </a:spcBef>
              <a:spcAft>
                <a:spcPts val="0"/>
              </a:spcAft>
              <a:tabLst>
                <a:tab pos="990600" algn="l"/>
                <a:tab pos="991235" algn="l"/>
              </a:tabLst>
            </a:pPr>
            <a:r>
              <a:rPr lang="en-US" sz="2000" b="1">
                <a:solidFill>
                  <a:srgbClr val="00B05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5. Prepare for anticipated questions and feedback from the audience</a:t>
            </a:r>
            <a:endParaRPr lang="en-GB" sz="2000" b="1"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r>
              <a:rPr lang="en-US" sz="1600" b="1"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r>
              <a:rPr lang="en-US" sz="170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 sz="1700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lvl="0" algn="just">
              <a:spcBef>
                <a:spcPts val="30"/>
              </a:spcBef>
              <a:spcAft>
                <a:spcPts val="0"/>
              </a:spcAft>
            </a:pPr>
            <a:r>
              <a:rPr lang="en-US" sz="170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You should consider:</a:t>
            </a:r>
          </a:p>
          <a:p>
            <a:pPr marL="342900" lvl="0" indent="-342900" algn="just">
              <a:spcBef>
                <a:spcPts val="3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70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The most common questions or feedback that you think you might receive and how you could respond to them</a:t>
            </a:r>
            <a:endParaRPr lang="en-GB" sz="1700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algn="just">
              <a:spcBef>
                <a:spcPts val="30"/>
              </a:spcBef>
            </a:pPr>
            <a:r>
              <a:rPr lang="en-US" sz="170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 sz="1700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342900" lvl="0" indent="-342900" algn="just">
              <a:spcBef>
                <a:spcPts val="3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70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Any sources of reliable information that you could signpost individuals towards, should you not feel able or comfortable to respond to any questions or feedback</a:t>
            </a:r>
            <a:endParaRPr lang="en-GB" sz="1700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457200" algn="just">
              <a:spcBef>
                <a:spcPts val="30"/>
              </a:spcBef>
              <a:spcAft>
                <a:spcPts val="0"/>
              </a:spcAft>
            </a:pPr>
            <a:r>
              <a:rPr lang="en-US" sz="170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 sz="1700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342900" lvl="0" indent="-342900" algn="just">
              <a:spcBef>
                <a:spcPts val="3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70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How you might respond to any comments or feedback that could be upsetting, or which might raise concerns around the wellbeing of the person making them</a:t>
            </a:r>
          </a:p>
          <a:p>
            <a:pPr marL="342900" lvl="0" indent="-342900" algn="just">
              <a:spcBef>
                <a:spcPts val="3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70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Whether you think that the nature and the frequency of the questions and the feedback you receive might be different if you use social media, rather than other delivery methods</a:t>
            </a:r>
            <a:endParaRPr lang="en-GB" sz="1700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978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DDD6F0-FFEE-48E8-BD9C-7024B19BC021}"/>
              </a:ext>
            </a:extLst>
          </p:cNvPr>
          <p:cNvSpPr/>
          <p:nvPr/>
        </p:nvSpPr>
        <p:spPr>
          <a:xfrm>
            <a:off x="790801" y="1456791"/>
            <a:ext cx="7719536" cy="81560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solidFill>
                  <a:srgbClr val="002060"/>
                </a:solidFill>
                <a:latin typeface="Gill Sans MT"/>
              </a:rPr>
              <a:t>Your teacher will be assessing your performance against these five key areas as you deliver your message, so don't forget to:</a:t>
            </a:r>
            <a:endParaRPr lang="en-US" sz="2000"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algn="just"/>
            <a:endParaRPr lang="en-GB" sz="110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88370C9E-96E2-428B-880F-36389850A44F}"/>
              </a:ext>
            </a:extLst>
          </p:cNvPr>
          <p:cNvSpPr/>
          <p:nvPr/>
        </p:nvSpPr>
        <p:spPr>
          <a:xfrm>
            <a:off x="270440" y="203840"/>
            <a:ext cx="1632878" cy="642876"/>
          </a:xfrm>
          <a:prstGeom prst="roundRect">
            <a:avLst/>
          </a:prstGeom>
          <a:solidFill>
            <a:srgbClr val="3699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ill Sans MT"/>
                <a:cs typeface="Gill Sans MT"/>
              </a:rPr>
              <a:t>Activity 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11FC6E-5994-41D2-A2C1-B9E1AE7762A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77324" y="2757591"/>
            <a:ext cx="4085302" cy="31641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9BA7C31-9D70-4CE0-869D-9948BC8B9DA9}"/>
              </a:ext>
            </a:extLst>
          </p:cNvPr>
          <p:cNvSpPr txBox="1">
            <a:spLocks/>
          </p:cNvSpPr>
          <p:nvPr/>
        </p:nvSpPr>
        <p:spPr bwMode="auto">
          <a:xfrm>
            <a:off x="1903318" y="299367"/>
            <a:ext cx="5029714" cy="12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Gill Sans MT" pitchFamily="34" charset="0"/>
                <a:ea typeface="ＭＳ Ｐゴシック"/>
              </a:rPr>
              <a:t>Delivering your COVID-19 message</a:t>
            </a:r>
            <a:endParaRPr kumimoji="0" lang="en-GB" sz="3600" b="1" i="0" u="none" strike="noStrike" kern="0" cap="none" spc="0" normalizeH="0" baseline="0" noProof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Gill Sans MT" pitchFamily="34" charset="0"/>
              <a:ea typeface="ＭＳ Ｐゴシック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967230-784A-4A5D-ACAD-EBC55E2D0B78}"/>
              </a:ext>
            </a:extLst>
          </p:cNvPr>
          <p:cNvSpPr/>
          <p:nvPr/>
        </p:nvSpPr>
        <p:spPr>
          <a:xfrm>
            <a:off x="844541" y="2272399"/>
            <a:ext cx="657543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>
                <a:solidFill>
                  <a:srgbClr val="00B050"/>
                </a:solidFill>
                <a:latin typeface="Gill Sans MT" panose="020B0502020104020203" pitchFamily="34" charset="0"/>
              </a:rPr>
              <a:t>1.</a:t>
            </a:r>
            <a:r>
              <a:rPr lang="en-US" sz="2000">
                <a:solidFill>
                  <a:srgbClr val="00B050"/>
                </a:solidFill>
                <a:latin typeface="Gill Sans MT" panose="020B0502020104020203" pitchFamily="34" charset="0"/>
              </a:rPr>
              <a:t> Explain </a:t>
            </a:r>
            <a:r>
              <a:rPr lang="en-US" sz="2000" b="1">
                <a:solidFill>
                  <a:srgbClr val="00B050"/>
                </a:solidFill>
                <a:latin typeface="Gill Sans MT" panose="020B0502020104020203" pitchFamily="34" charset="0"/>
              </a:rPr>
              <a:t>your role</a:t>
            </a:r>
            <a:r>
              <a:rPr lang="en-US" sz="2000">
                <a:solidFill>
                  <a:srgbClr val="00B050"/>
                </a:solidFill>
                <a:latin typeface="Gill Sans MT" panose="020B0502020104020203" pitchFamily="34" charset="0"/>
              </a:rPr>
              <a:t> as a COVID-19 Young Health Champion</a:t>
            </a:r>
            <a:r>
              <a:rPr lang="en-GB" sz="2000">
                <a:solidFill>
                  <a:srgbClr val="000000"/>
                </a:solidFill>
                <a:latin typeface="Gill Sans MT" panose="020B0502020104020203" pitchFamily="34" charset="0"/>
              </a:rPr>
              <a:t>​</a:t>
            </a:r>
          </a:p>
          <a:p>
            <a:pPr fontAlgn="base"/>
            <a:r>
              <a:rPr lang="en-GB" sz="2000">
                <a:solidFill>
                  <a:srgbClr val="000000"/>
                </a:solidFill>
                <a:latin typeface="Gill Sans MT" panose="020B0502020104020203" pitchFamily="34" charset="0"/>
              </a:rPr>
              <a:t>​</a:t>
            </a:r>
          </a:p>
          <a:p>
            <a:pPr fontAlgn="base"/>
            <a:r>
              <a:rPr lang="en-US" sz="2000" b="1">
                <a:solidFill>
                  <a:srgbClr val="00B050"/>
                </a:solidFill>
                <a:latin typeface="Gill Sans MT" panose="020B0502020104020203" pitchFamily="34" charset="0"/>
              </a:rPr>
              <a:t>2. </a:t>
            </a:r>
            <a:r>
              <a:rPr lang="en-US" sz="2000">
                <a:solidFill>
                  <a:srgbClr val="00B050"/>
                </a:solidFill>
                <a:latin typeface="Gill Sans MT" panose="020B0502020104020203" pitchFamily="34" charset="0"/>
              </a:rPr>
              <a:t>Use of </a:t>
            </a:r>
            <a:r>
              <a:rPr lang="en-US" sz="2000" b="1">
                <a:solidFill>
                  <a:srgbClr val="00B050"/>
                </a:solidFill>
                <a:latin typeface="Gill Sans MT" panose="020B0502020104020203" pitchFamily="34" charset="0"/>
              </a:rPr>
              <a:t>positive </a:t>
            </a:r>
            <a:r>
              <a:rPr lang="en-US" sz="2000">
                <a:solidFill>
                  <a:srgbClr val="00B050"/>
                </a:solidFill>
                <a:latin typeface="Gill Sans MT" panose="020B0502020104020203" pitchFamily="34" charset="0"/>
              </a:rPr>
              <a:t>and appropriate language</a:t>
            </a:r>
            <a:r>
              <a:rPr lang="en-GB" sz="2000">
                <a:solidFill>
                  <a:srgbClr val="000000"/>
                </a:solidFill>
                <a:latin typeface="Gill Sans MT" panose="020B0502020104020203" pitchFamily="34" charset="0"/>
              </a:rPr>
              <a:t>​</a:t>
            </a:r>
          </a:p>
          <a:p>
            <a:pPr fontAlgn="base"/>
            <a:r>
              <a:rPr lang="en-US" sz="2000">
                <a:solidFill>
                  <a:srgbClr val="000000"/>
                </a:solidFill>
                <a:latin typeface="Gill Sans MT" panose="020B0502020104020203" pitchFamily="34" charset="0"/>
              </a:rPr>
              <a:t>​</a:t>
            </a:r>
          </a:p>
          <a:p>
            <a:pPr fontAlgn="base"/>
            <a:r>
              <a:rPr lang="en-US" sz="2000" b="1">
                <a:solidFill>
                  <a:srgbClr val="00B050"/>
                </a:solidFill>
                <a:latin typeface="Gill Sans MT" panose="020B0502020104020203" pitchFamily="34" charset="0"/>
              </a:rPr>
              <a:t>3. </a:t>
            </a:r>
            <a:r>
              <a:rPr lang="en-US" sz="2000">
                <a:solidFill>
                  <a:srgbClr val="00B050"/>
                </a:solidFill>
                <a:latin typeface="Gill Sans MT" panose="020B0502020104020203" pitchFamily="34" charset="0"/>
              </a:rPr>
              <a:t>Use an </a:t>
            </a:r>
            <a:r>
              <a:rPr lang="en-US" sz="2000" b="1">
                <a:solidFill>
                  <a:srgbClr val="00B050"/>
                </a:solidFill>
                <a:latin typeface="Gill Sans MT" panose="020B0502020104020203" pitchFamily="34" charset="0"/>
              </a:rPr>
              <a:t>appropriate </a:t>
            </a:r>
            <a:r>
              <a:rPr lang="en-US" sz="2000">
                <a:solidFill>
                  <a:srgbClr val="00B050"/>
                </a:solidFill>
                <a:latin typeface="Gill Sans MT" panose="020B0502020104020203" pitchFamily="34" charset="0"/>
              </a:rPr>
              <a:t>style of delivery</a:t>
            </a:r>
            <a:r>
              <a:rPr lang="en-GB" sz="2000">
                <a:solidFill>
                  <a:srgbClr val="000000"/>
                </a:solidFill>
                <a:latin typeface="Gill Sans MT" panose="020B0502020104020203" pitchFamily="34" charset="0"/>
              </a:rPr>
              <a:t>​</a:t>
            </a:r>
          </a:p>
          <a:p>
            <a:pPr fontAlgn="base"/>
            <a:endParaRPr lang="en-GB" sz="200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r>
              <a:rPr lang="en-US" sz="2000" b="1">
                <a:solidFill>
                  <a:srgbClr val="00B050"/>
                </a:solidFill>
                <a:latin typeface="Gill Sans MT" panose="020B0502020104020203" pitchFamily="34" charset="0"/>
                <a:ea typeface="Tahoma"/>
              </a:rPr>
              <a:t>4. </a:t>
            </a:r>
            <a:r>
              <a:rPr lang="en-US" sz="2000">
                <a:solidFill>
                  <a:srgbClr val="00B050"/>
                </a:solidFill>
                <a:latin typeface="Gill Sans MT" panose="020B0502020104020203" pitchFamily="34" charset="0"/>
                <a:ea typeface="Tahoma"/>
              </a:rPr>
              <a:t>Consider </a:t>
            </a:r>
            <a:r>
              <a:rPr lang="en-US" sz="2000" b="1">
                <a:solidFill>
                  <a:srgbClr val="00B050"/>
                </a:solidFill>
                <a:latin typeface="Gill Sans MT" panose="020B0502020104020203" pitchFamily="34" charset="0"/>
                <a:ea typeface="Tahoma"/>
              </a:rPr>
              <a:t>how you will respond</a:t>
            </a:r>
            <a:r>
              <a:rPr lang="en-US" sz="2000">
                <a:solidFill>
                  <a:srgbClr val="00B050"/>
                </a:solidFill>
                <a:latin typeface="Gill Sans MT" panose="020B0502020104020203" pitchFamily="34" charset="0"/>
                <a:ea typeface="Tahoma"/>
              </a:rPr>
              <a:t>  any questions, comments and feedback</a:t>
            </a:r>
            <a:endParaRPr lang="en-GB" sz="2000">
              <a:latin typeface="Gill Sans MT" panose="020B0502020104020203" pitchFamily="34" charset="0"/>
              <a:ea typeface="Tahoma"/>
            </a:endParaRPr>
          </a:p>
          <a:p>
            <a:endParaRPr lang="en-US" sz="2000"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r>
              <a:rPr lang="en-US" sz="2000" b="1">
                <a:solidFill>
                  <a:srgbClr val="00B050"/>
                </a:solidFill>
                <a:latin typeface="Gill Sans MT" panose="020B0502020104020203" pitchFamily="34" charset="0"/>
                <a:ea typeface="Tahoma"/>
              </a:rPr>
              <a:t>5. Signpost </a:t>
            </a:r>
            <a:r>
              <a:rPr lang="en-US" sz="2000">
                <a:solidFill>
                  <a:srgbClr val="00B050"/>
                </a:solidFill>
                <a:latin typeface="Gill Sans MT" panose="020B0502020104020203" pitchFamily="34" charset="0"/>
                <a:ea typeface="Tahoma"/>
              </a:rPr>
              <a:t>to additional sources of reliable information   and support</a:t>
            </a:r>
            <a:endParaRPr lang="en-US" sz="2000"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fontAlgn="base"/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030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0">
            <a:extLst>
              <a:ext uri="{FF2B5EF4-FFF2-40B4-BE49-F238E27FC236}">
                <a16:creationId xmlns:a16="http://schemas.microsoft.com/office/drawing/2014/main" id="{88370C9E-96E2-428B-880F-36389850A44F}"/>
              </a:ext>
            </a:extLst>
          </p:cNvPr>
          <p:cNvSpPr/>
          <p:nvPr/>
        </p:nvSpPr>
        <p:spPr>
          <a:xfrm>
            <a:off x="270440" y="203840"/>
            <a:ext cx="1632878" cy="642876"/>
          </a:xfrm>
          <a:prstGeom prst="roundRect">
            <a:avLst/>
          </a:prstGeom>
          <a:solidFill>
            <a:srgbClr val="3699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ill Sans MT"/>
                <a:cs typeface="Gill Sans MT"/>
              </a:rPr>
              <a:t>Activity 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0E8C28-E64E-481E-8F03-EDB7DCAC0FDB}"/>
              </a:ext>
            </a:extLst>
          </p:cNvPr>
          <p:cNvSpPr/>
          <p:nvPr/>
        </p:nvSpPr>
        <p:spPr>
          <a:xfrm>
            <a:off x="468907" y="1266711"/>
            <a:ext cx="8502803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">
              <a:spcBef>
                <a:spcPts val="5"/>
              </a:spcBef>
            </a:pPr>
            <a:endParaRPr lang="en-GB" b="1"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>
              <a:spcBef>
                <a:spcPts val="1025"/>
              </a:spcBef>
            </a:pPr>
            <a:r>
              <a:rPr lang="en-US" sz="240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There are two essential elements to this; getting feedback and deciding what you want to change.</a:t>
            </a:r>
          </a:p>
          <a:p>
            <a:pPr>
              <a:spcBef>
                <a:spcPts val="935"/>
              </a:spcBef>
            </a:pPr>
            <a:r>
              <a:rPr lang="en-US" sz="240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Collect feedback from at least </a:t>
            </a:r>
            <a:r>
              <a:rPr lang="en-US" sz="2400" b="1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two of the three</a:t>
            </a:r>
            <a:r>
              <a:rPr lang="en-US" sz="240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 different sources listed below:</a:t>
            </a:r>
          </a:p>
          <a:p>
            <a:pPr marL="1200150" lvl="2" indent="-285750">
              <a:spcBef>
                <a:spcPts val="935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A fellow COVID-19 Young</a:t>
            </a:r>
            <a:r>
              <a:rPr lang="en-US" sz="2400" spc="2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 </a:t>
            </a:r>
            <a:r>
              <a:rPr lang="en-US" sz="240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Health</a:t>
            </a:r>
            <a:r>
              <a:rPr lang="en-US" sz="2400" spc="1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 </a:t>
            </a:r>
            <a:r>
              <a:rPr lang="en-US" sz="240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Champion</a:t>
            </a:r>
          </a:p>
          <a:p>
            <a:pPr marL="1200150" lvl="2" indent="-285750">
              <a:spcBef>
                <a:spcPts val="935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A member of the</a:t>
            </a:r>
            <a:r>
              <a:rPr lang="en-US" sz="2400" spc="35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 </a:t>
            </a:r>
            <a:r>
              <a:rPr lang="en-US" sz="240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audience for your message (if possible)</a:t>
            </a:r>
            <a:endParaRPr lang="en-GB" sz="2400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1200150" lvl="2" indent="-285750">
              <a:spcBef>
                <a:spcPts val="935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Your teacher or tutor</a:t>
            </a:r>
            <a:endParaRPr lang="en-GB" sz="2400">
              <a:solidFill>
                <a:srgbClr val="002060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algn="just">
              <a:lnSpc>
                <a:spcPts val="1270"/>
              </a:lnSpc>
              <a:spcBef>
                <a:spcPts val="1025"/>
              </a:spcBef>
            </a:pPr>
            <a:endParaRPr lang="en-GB" sz="110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185AF6-826A-42B7-9D41-C2EDE92B9EA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5812" y="3802510"/>
            <a:ext cx="3347002" cy="27979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90B699C1-5BA5-4E84-8B0A-EF12B1506AFA}"/>
              </a:ext>
            </a:extLst>
          </p:cNvPr>
          <p:cNvSpPr txBox="1">
            <a:spLocks/>
          </p:cNvSpPr>
          <p:nvPr/>
        </p:nvSpPr>
        <p:spPr bwMode="auto">
          <a:xfrm>
            <a:off x="1903318" y="203840"/>
            <a:ext cx="4905995" cy="162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Gill Sans MT" pitchFamily="34" charset="0"/>
                <a:ea typeface="ＭＳ Ｐゴシック"/>
              </a:rPr>
              <a:t>Evaluating your COVID-19 message</a:t>
            </a:r>
            <a:endParaRPr kumimoji="0" lang="en-GB" sz="3600" b="1" i="0" u="none" strike="noStrike" kern="0" cap="none" spc="0" normalizeH="0" baseline="0" noProof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Gill Sans MT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07080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2B0D0-1B1D-4864-99D0-8739B8B27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>
                <a:solidFill>
                  <a:srgbClr val="254061"/>
                </a:solidFill>
                <a:latin typeface="Gill Sans MT"/>
                <a:cs typeface="Gill Sans MT"/>
              </a:rPr>
              <a:t>Objectives </a:t>
            </a:r>
            <a:br>
              <a:rPr lang="en-GB">
                <a:solidFill>
                  <a:srgbClr val="000090"/>
                </a:solidFill>
                <a:latin typeface="Gill Sans MT"/>
                <a:cs typeface="Gill Sans MT"/>
              </a:rPr>
            </a:br>
            <a:endParaRPr lang="en-GB">
              <a:solidFill>
                <a:srgbClr val="000090"/>
              </a:solidFill>
              <a:latin typeface="Gill Sans MT"/>
              <a:cs typeface="Gill Sans MT"/>
            </a:endParaRPr>
          </a:p>
        </p:txBody>
      </p:sp>
      <p:pic>
        <p:nvPicPr>
          <p:cNvPr id="13" name="Content Placeholder 12" descr="Icon&#10;&#10;Description automatically generated">
            <a:extLst>
              <a:ext uri="{FF2B5EF4-FFF2-40B4-BE49-F238E27FC236}">
                <a16:creationId xmlns:a16="http://schemas.microsoft.com/office/drawing/2014/main" id="{D9649205-300C-40B0-A392-94575C461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98783"/>
            <a:ext cx="1749287" cy="1653588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2DF147-52F4-4396-B264-5A9027AC6B9E}"/>
              </a:ext>
            </a:extLst>
          </p:cNvPr>
          <p:cNvSpPr txBox="1">
            <a:spLocks/>
          </p:cNvSpPr>
          <p:nvPr/>
        </p:nvSpPr>
        <p:spPr>
          <a:xfrm>
            <a:off x="507206" y="1852371"/>
            <a:ext cx="7886700" cy="400332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3200">
                <a:solidFill>
                  <a:srgbClr val="254061"/>
                </a:solidFill>
                <a:latin typeface="Gill Sans MT"/>
                <a:ea typeface="ＭＳ Ｐゴシック"/>
              </a:rPr>
              <a:t>At the end of this lesson you should be able to:</a:t>
            </a:r>
            <a:endParaRPr lang="en-GB" sz="3000">
              <a:solidFill>
                <a:srgbClr val="254061"/>
              </a:solidFill>
              <a:latin typeface="Gill Sans MT"/>
              <a:ea typeface="ＭＳ Ｐゴシック"/>
            </a:endParaRPr>
          </a:p>
          <a:p>
            <a:endParaRPr lang="en-GB" sz="1600">
              <a:solidFill>
                <a:srgbClr val="0F243E"/>
              </a:solidFill>
              <a:latin typeface="Gill Sans MT"/>
              <a:ea typeface="ＭＳ Ｐゴシック"/>
            </a:endParaRPr>
          </a:p>
          <a:p>
            <a:pPr marL="914400" lvl="1" indent="-457200">
              <a:lnSpc>
                <a:spcPct val="100000"/>
              </a:lnSpc>
              <a:spcAft>
                <a:spcPts val="600"/>
              </a:spcAft>
              <a:buBlip>
                <a:blip r:embed="rId4"/>
              </a:buBlip>
            </a:pPr>
            <a:r>
              <a:rPr lang="en-GB" sz="2800">
                <a:solidFill>
                  <a:srgbClr val="245795"/>
                </a:solidFill>
                <a:latin typeface="Gill Sans MT"/>
                <a:cs typeface="Gill Sans MT"/>
              </a:rPr>
              <a:t>Understand why peer advice is important for the delivery of messages around COVID-19</a:t>
            </a:r>
          </a:p>
          <a:p>
            <a:pPr marL="914400" lvl="1" indent="-457200">
              <a:lnSpc>
                <a:spcPct val="100000"/>
              </a:lnSpc>
              <a:spcAft>
                <a:spcPts val="600"/>
              </a:spcAft>
              <a:buBlip>
                <a:blip r:embed="rId4"/>
              </a:buBlip>
            </a:pPr>
            <a:r>
              <a:rPr lang="en-GB" sz="2800">
                <a:solidFill>
                  <a:srgbClr val="245795"/>
                </a:solidFill>
                <a:latin typeface="Gill Sans MT"/>
                <a:cs typeface="Gill Sans MT"/>
              </a:rPr>
              <a:t>Carry out preparations for delivering a message around COVID-19</a:t>
            </a:r>
          </a:p>
          <a:p>
            <a:pPr marL="914400" lvl="1" indent="-457200">
              <a:lnSpc>
                <a:spcPct val="100000"/>
              </a:lnSpc>
              <a:spcAft>
                <a:spcPts val="600"/>
              </a:spcAft>
              <a:buBlip>
                <a:blip r:embed="rId4"/>
              </a:buBlip>
            </a:pPr>
            <a:r>
              <a:rPr lang="en-GB" sz="2800">
                <a:solidFill>
                  <a:srgbClr val="245795"/>
                </a:solidFill>
                <a:latin typeface="Gill Sans MT"/>
                <a:cs typeface="Gill Sans MT"/>
              </a:rPr>
              <a:t>Deliver a message around COVID-19</a:t>
            </a:r>
          </a:p>
          <a:p>
            <a:pPr marL="914400" lvl="1" indent="-457200">
              <a:lnSpc>
                <a:spcPct val="100000"/>
              </a:lnSpc>
              <a:spcAft>
                <a:spcPts val="600"/>
              </a:spcAft>
              <a:buBlip>
                <a:blip r:embed="rId4"/>
              </a:buBlip>
            </a:pPr>
            <a:r>
              <a:rPr lang="en-GB" sz="2800">
                <a:solidFill>
                  <a:srgbClr val="245795"/>
                </a:solidFill>
                <a:latin typeface="Gill Sans MT"/>
                <a:cs typeface="Gill Sans MT"/>
              </a:rPr>
              <a:t>Evaluate the delivery of your COVID-19 message</a:t>
            </a:r>
          </a:p>
          <a:p>
            <a:pPr marL="0" indent="0">
              <a:buFont typeface="Arial" pitchFamily="34" charset="0"/>
              <a:buNone/>
            </a:pPr>
            <a:endParaRPr lang="en-GB">
              <a:solidFill>
                <a:srgbClr val="000090"/>
              </a:solidFill>
              <a:latin typeface="Gill Sans MT"/>
              <a:cs typeface="Gill Sans MT"/>
            </a:endParaRPr>
          </a:p>
          <a:p>
            <a:pPr marL="0" indent="0">
              <a:buFont typeface="Arial" pitchFamily="34" charset="0"/>
              <a:buNone/>
            </a:pPr>
            <a:endParaRPr lang="en-GB">
              <a:solidFill>
                <a:srgbClr val="000090"/>
              </a:solidFill>
              <a:latin typeface="Gill Sans MT"/>
              <a:cs typeface="Gill Sans MT"/>
            </a:endParaRPr>
          </a:p>
        </p:txBody>
      </p:sp>
      <p:pic>
        <p:nvPicPr>
          <p:cNvPr id="6" name="Picture 5" descr="Covid-19 germs pink-02.png">
            <a:extLst>
              <a:ext uri="{FF2B5EF4-FFF2-40B4-BE49-F238E27FC236}">
                <a16:creationId xmlns:a16="http://schemas.microsoft.com/office/drawing/2014/main" id="{A37C58D1-5495-4FE8-A237-F9DBF32605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983" y="2629830"/>
            <a:ext cx="845034" cy="84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8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802" y="371420"/>
            <a:ext cx="3960440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Gill Sans MT"/>
                <a:ea typeface="ＭＳ Ｐゴシック"/>
                <a:cs typeface="Gill Sans MT"/>
              </a:rPr>
              <a:t>Reflection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539FCB-7B7B-4A69-A578-F99EAF5F4FEC}"/>
              </a:ext>
            </a:extLst>
          </p:cNvPr>
          <p:cNvSpPr txBox="1">
            <a:spLocks/>
          </p:cNvSpPr>
          <p:nvPr/>
        </p:nvSpPr>
        <p:spPr>
          <a:xfrm>
            <a:off x="742115" y="1538451"/>
            <a:ext cx="8065294" cy="4736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What have you learnt new today?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How well did you understand today’s material?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What skills have you used today?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What will you make sure you remember from today?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BE5A5-4488-4172-84A7-662A2711E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518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49811-EE11-479F-ABF3-1706505C8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645" y="697861"/>
            <a:ext cx="7226710" cy="2889198"/>
          </a:xfrm>
        </p:spPr>
        <p:txBody>
          <a:bodyPr>
            <a:normAutofit/>
          </a:bodyPr>
          <a:lstStyle/>
          <a:p>
            <a:r>
              <a:rPr lang="en-GB" b="1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006AB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#BePartOfTheSolution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9939860-567B-42EA-9A80-33E2DDA071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12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2B0D0-1B1D-4864-99D0-8739B8B27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431" y="67056"/>
            <a:ext cx="3118351" cy="1881014"/>
          </a:xfrm>
        </p:spPr>
        <p:txBody>
          <a:bodyPr>
            <a:noAutofit/>
          </a:bodyPr>
          <a:lstStyle/>
          <a:p>
            <a:r>
              <a:rPr lang="en-GB" sz="4400" b="1">
                <a:solidFill>
                  <a:srgbClr val="254061"/>
                </a:solidFill>
                <a:latin typeface="Gill Sans MT"/>
                <a:cs typeface="Gill Sans MT"/>
              </a:rPr>
              <a:t>Objectives</a:t>
            </a:r>
            <a:br>
              <a:rPr lang="en-GB" sz="4400">
                <a:solidFill>
                  <a:srgbClr val="000090"/>
                </a:solidFill>
                <a:latin typeface="Gill Sans MT"/>
                <a:cs typeface="Gill Sans MT"/>
              </a:rPr>
            </a:br>
            <a:endParaRPr lang="en-GB" sz="4400">
              <a:solidFill>
                <a:srgbClr val="000090"/>
              </a:solidFill>
              <a:latin typeface="Gill Sans MT"/>
              <a:cs typeface="Gill Sans M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2DF147-52F4-4396-B264-5A9027AC6B9E}"/>
              </a:ext>
            </a:extLst>
          </p:cNvPr>
          <p:cNvSpPr txBox="1">
            <a:spLocks/>
          </p:cNvSpPr>
          <p:nvPr/>
        </p:nvSpPr>
        <p:spPr>
          <a:xfrm>
            <a:off x="539354" y="2454656"/>
            <a:ext cx="7204472" cy="36015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274320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800">
                <a:solidFill>
                  <a:srgbClr val="254061"/>
                </a:solidFill>
                <a:latin typeface="Gill Sans MT"/>
                <a:ea typeface="ＭＳ Ｐゴシック"/>
              </a:rPr>
              <a:t>At the end of this lesson you should be able to:</a:t>
            </a:r>
          </a:p>
          <a:p>
            <a:pPr marL="914400" lvl="1" indent="-457200">
              <a:lnSpc>
                <a:spcPct val="10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GB">
                <a:solidFill>
                  <a:srgbClr val="245795"/>
                </a:solidFill>
                <a:latin typeface="Gill Sans MT"/>
                <a:cs typeface="Gill Sans MT"/>
              </a:rPr>
              <a:t>Understand why peer advice is important for the delivery of messages around COVID-19</a:t>
            </a:r>
          </a:p>
          <a:p>
            <a:pPr marL="914400" lvl="1" indent="-457200">
              <a:lnSpc>
                <a:spcPct val="10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GB">
                <a:solidFill>
                  <a:srgbClr val="245795"/>
                </a:solidFill>
                <a:latin typeface="Gill Sans MT"/>
                <a:cs typeface="Gill Sans MT"/>
              </a:rPr>
              <a:t>Carry out preparations for delivering a message around COVID-19</a:t>
            </a:r>
          </a:p>
          <a:p>
            <a:pPr marL="914400" lvl="1" indent="-457200">
              <a:lnSpc>
                <a:spcPct val="10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GB">
                <a:solidFill>
                  <a:srgbClr val="245795"/>
                </a:solidFill>
                <a:latin typeface="Gill Sans MT"/>
                <a:cs typeface="Gill Sans MT"/>
              </a:rPr>
              <a:t>Deliver a message around COVID-19</a:t>
            </a:r>
          </a:p>
          <a:p>
            <a:pPr marL="914400" lvl="1" indent="-457200">
              <a:lnSpc>
                <a:spcPct val="100000"/>
              </a:lnSpc>
              <a:spcAft>
                <a:spcPts val="600"/>
              </a:spcAft>
              <a:buBlip>
                <a:blip r:embed="rId3"/>
              </a:buBlip>
            </a:pPr>
            <a:r>
              <a:rPr lang="en-GB">
                <a:solidFill>
                  <a:srgbClr val="245795"/>
                </a:solidFill>
                <a:latin typeface="Gill Sans MT"/>
                <a:cs typeface="Gill Sans MT"/>
              </a:rPr>
              <a:t>Evaluate the delivery of your COVID-19 message</a:t>
            </a:r>
          </a:p>
          <a:p>
            <a:pPr marL="0" indent="0">
              <a:buFont typeface="Arial" pitchFamily="34" charset="0"/>
              <a:buNone/>
            </a:pPr>
            <a:endParaRPr lang="en-GB">
              <a:solidFill>
                <a:srgbClr val="000090"/>
              </a:solidFill>
              <a:latin typeface="Gill Sans MT"/>
              <a:cs typeface="Gill Sans MT"/>
            </a:endParaRPr>
          </a:p>
          <a:p>
            <a:pPr marL="0" indent="0">
              <a:buFont typeface="Arial" pitchFamily="34" charset="0"/>
              <a:buNone/>
            </a:pPr>
            <a:endParaRPr lang="en-GB">
              <a:solidFill>
                <a:srgbClr val="000090"/>
              </a:solidFill>
              <a:latin typeface="Gill Sans MT"/>
              <a:cs typeface="Gill Sans MT"/>
            </a:endParaRPr>
          </a:p>
        </p:txBody>
      </p:sp>
      <p:pic>
        <p:nvPicPr>
          <p:cNvPr id="6" name="Picture 5" descr="Covid-19 germs pink-02.png">
            <a:extLst>
              <a:ext uri="{FF2B5EF4-FFF2-40B4-BE49-F238E27FC236}">
                <a16:creationId xmlns:a16="http://schemas.microsoft.com/office/drawing/2014/main" id="{A37C58D1-5495-4FE8-A237-F9DBF3260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87" y="5306770"/>
            <a:ext cx="845034" cy="843606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2FCC247-AB11-4327-91FE-FACE5EEEB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163" y="67056"/>
            <a:ext cx="2146057" cy="214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09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1152939" y="2310368"/>
            <a:ext cx="4026441" cy="2725458"/>
          </a:xfrm>
          <a:prstGeom prst="cloudCallout">
            <a:avLst>
              <a:gd name="adj1" fmla="val 71492"/>
              <a:gd name="adj2" fmla="val -25947"/>
            </a:avLst>
          </a:prstGeom>
          <a:solidFill>
            <a:srgbClr val="3699E0"/>
          </a:solidFill>
          <a:ln>
            <a:solidFill>
              <a:srgbClr val="25406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/>
              <a:cs typeface="Gill Sans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2893" y="2565795"/>
            <a:ext cx="27465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latin typeface="Gill Sans MT"/>
                <a:cs typeface="Gill Sans MT"/>
              </a:rPr>
              <a:t>Sort the statements into </a:t>
            </a:r>
            <a:r>
              <a:rPr lang="en-GB" sz="2800" b="1">
                <a:solidFill>
                  <a:schemeClr val="bg1"/>
                </a:solidFill>
                <a:latin typeface="Gill Sans MT"/>
                <a:cs typeface="Gill Sans MT"/>
              </a:rPr>
              <a:t>true</a:t>
            </a:r>
            <a:r>
              <a:rPr lang="en-GB" sz="2800">
                <a:solidFill>
                  <a:schemeClr val="bg1"/>
                </a:solidFill>
                <a:latin typeface="Gill Sans MT"/>
                <a:cs typeface="Gill Sans MT"/>
              </a:rPr>
              <a:t> or </a:t>
            </a:r>
            <a:r>
              <a:rPr lang="en-GB" sz="2800" b="1">
                <a:solidFill>
                  <a:schemeClr val="bg1"/>
                </a:solidFill>
                <a:latin typeface="Gill Sans MT"/>
                <a:cs typeface="Gill Sans MT"/>
              </a:rPr>
              <a:t>false</a:t>
            </a:r>
          </a:p>
          <a:p>
            <a:pPr algn="ctr"/>
            <a:r>
              <a:rPr lang="en-GB" sz="2800">
                <a:solidFill>
                  <a:schemeClr val="bg1"/>
                </a:solidFill>
                <a:latin typeface="Gill Sans MT"/>
                <a:cs typeface="Gill Sans MT"/>
              </a:rPr>
              <a:t>and give your reason </a:t>
            </a:r>
          </a:p>
        </p:txBody>
      </p:sp>
      <p:sp>
        <p:nvSpPr>
          <p:cNvPr id="7" name="Rounded Rectangle 30">
            <a:extLst>
              <a:ext uri="{FF2B5EF4-FFF2-40B4-BE49-F238E27FC236}">
                <a16:creationId xmlns:a16="http://schemas.microsoft.com/office/drawing/2014/main" id="{BDB8FA41-373B-4931-99A4-DD867FD7B24A}"/>
              </a:ext>
            </a:extLst>
          </p:cNvPr>
          <p:cNvSpPr/>
          <p:nvPr/>
        </p:nvSpPr>
        <p:spPr>
          <a:xfrm>
            <a:off x="270440" y="203840"/>
            <a:ext cx="1632878" cy="642876"/>
          </a:xfrm>
          <a:prstGeom prst="roundRect">
            <a:avLst/>
          </a:prstGeom>
          <a:solidFill>
            <a:srgbClr val="3699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ill Sans MT"/>
                <a:cs typeface="Gill Sans MT"/>
              </a:rPr>
              <a:t>Activity 1</a:t>
            </a:r>
          </a:p>
        </p:txBody>
      </p:sp>
      <p:pic>
        <p:nvPicPr>
          <p:cNvPr id="3" name="Picture 2" descr="A picture containing text, vector graphics, doll&#10;&#10;Description automatically generated">
            <a:extLst>
              <a:ext uri="{FF2B5EF4-FFF2-40B4-BE49-F238E27FC236}">
                <a16:creationId xmlns:a16="http://schemas.microsoft.com/office/drawing/2014/main" id="{BB18D8B2-7159-4249-9BF2-1683024CE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306" y="2368964"/>
            <a:ext cx="2969601" cy="350190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1762C68-05A7-40DE-9283-B379C0DBAA54}"/>
              </a:ext>
            </a:extLst>
          </p:cNvPr>
          <p:cNvSpPr txBox="1">
            <a:spLocks/>
          </p:cNvSpPr>
          <p:nvPr/>
        </p:nvSpPr>
        <p:spPr bwMode="auto">
          <a:xfrm>
            <a:off x="1903318" y="291812"/>
            <a:ext cx="471737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pPr algn="ctr" defTabSz="914400"/>
            <a:r>
              <a:rPr lang="en-GB" sz="3700" b="1" kern="0">
                <a:solidFill>
                  <a:srgbClr val="254061"/>
                </a:solidFill>
                <a:latin typeface="Gill Sans MT" pitchFamily="34" charset="0"/>
                <a:ea typeface="ＭＳ Ｐゴシック"/>
              </a:rPr>
              <a:t>What Role can Young People Play?</a:t>
            </a:r>
          </a:p>
        </p:txBody>
      </p:sp>
    </p:spTree>
    <p:extLst>
      <p:ext uri="{BB962C8B-B14F-4D97-AF65-F5344CB8AC3E}">
        <p14:creationId xmlns:p14="http://schemas.microsoft.com/office/powerpoint/2010/main" val="1289772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EF905367-F286-4BE9-A21E-5D8D37FE6649}"/>
              </a:ext>
            </a:extLst>
          </p:cNvPr>
          <p:cNvSpPr/>
          <p:nvPr/>
        </p:nvSpPr>
        <p:spPr>
          <a:xfrm>
            <a:off x="416560" y="238760"/>
            <a:ext cx="2245360" cy="1219200"/>
          </a:xfrm>
          <a:prstGeom prst="wedgeEllipseCallout">
            <a:avLst/>
          </a:prstGeom>
          <a:solidFill>
            <a:srgbClr val="FFC67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rgbClr val="002060"/>
                </a:solidFill>
                <a:latin typeface="Gill Sans MT" panose="020B0502020104020203" pitchFamily="34" charset="0"/>
              </a:rPr>
              <a:t>1.Young people can’t catch COVID-19 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CC506FC-BDC3-47C4-8004-5AD14F22022D}"/>
              </a:ext>
            </a:extLst>
          </p:cNvPr>
          <p:cNvSpPr/>
          <p:nvPr/>
        </p:nvSpPr>
        <p:spPr>
          <a:xfrm>
            <a:off x="5593076" y="2352040"/>
            <a:ext cx="2245360" cy="1219200"/>
          </a:xfrm>
          <a:prstGeom prst="wedgeEllipseCallout">
            <a:avLst/>
          </a:prstGeom>
          <a:solidFill>
            <a:srgbClr val="FF9BCD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rgbClr val="002060"/>
                </a:solidFill>
                <a:latin typeface="Gill Sans MT" panose="020B0502020104020203" pitchFamily="34" charset="0"/>
              </a:rPr>
              <a:t>6. It’s only people in their 80’s and 90’s who die from COVID-19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99E705-0815-47A2-9D11-40B405739340}"/>
              </a:ext>
            </a:extLst>
          </p:cNvPr>
          <p:cNvSpPr/>
          <p:nvPr/>
        </p:nvSpPr>
        <p:spPr>
          <a:xfrm>
            <a:off x="1305565" y="2352040"/>
            <a:ext cx="2245360" cy="1219200"/>
          </a:xfrm>
          <a:prstGeom prst="wedgeEllipse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rgbClr val="002060"/>
                </a:solidFill>
                <a:latin typeface="Gill Sans MT" panose="020B0502020104020203" pitchFamily="34" charset="0"/>
              </a:rPr>
              <a:t>4. Young people are less likely to be admitted to hospital as a result of COVID-19 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BDDEDF54-7184-41EC-BA51-8541EE47875E}"/>
              </a:ext>
            </a:extLst>
          </p:cNvPr>
          <p:cNvSpPr/>
          <p:nvPr/>
        </p:nvSpPr>
        <p:spPr>
          <a:xfrm>
            <a:off x="3449320" y="848360"/>
            <a:ext cx="2245360" cy="1219200"/>
          </a:xfrm>
          <a:prstGeom prst="wedgeEllipseCallout">
            <a:avLst/>
          </a:prstGeom>
          <a:solidFill>
            <a:srgbClr val="FFFFAF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rgbClr val="002060"/>
                </a:solidFill>
                <a:latin typeface="Gill Sans MT" panose="020B0502020104020203" pitchFamily="34" charset="0"/>
              </a:rPr>
              <a:t>2.Young people are less likely to die as a result of COVID-19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2845288-7B86-44D0-9BBE-0E0B130F03F7}"/>
              </a:ext>
            </a:extLst>
          </p:cNvPr>
          <p:cNvSpPr/>
          <p:nvPr/>
        </p:nvSpPr>
        <p:spPr>
          <a:xfrm>
            <a:off x="6065522" y="4465320"/>
            <a:ext cx="2387600" cy="1219200"/>
          </a:xfrm>
          <a:prstGeom prst="wedgeEllipseCallout">
            <a:avLst/>
          </a:prstGeom>
          <a:solidFill>
            <a:srgbClr val="3BFF9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rgbClr val="002060"/>
                </a:solidFill>
                <a:latin typeface="Gill Sans MT" panose="020B0502020104020203" pitchFamily="34" charset="0"/>
              </a:rPr>
              <a:t>8. If you have an underlying health condition you could become really ill from COVID-19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490AEF8-2FC8-4B6C-B394-16C92917DCE5}"/>
              </a:ext>
            </a:extLst>
          </p:cNvPr>
          <p:cNvSpPr/>
          <p:nvPr/>
        </p:nvSpPr>
        <p:spPr>
          <a:xfrm>
            <a:off x="416560" y="4373881"/>
            <a:ext cx="2245360" cy="1219200"/>
          </a:xfrm>
          <a:prstGeom prst="wedgeEllipseCallout">
            <a:avLst/>
          </a:prstGeom>
          <a:solidFill>
            <a:srgbClr val="BF95D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rgbClr val="002060"/>
                </a:solidFill>
                <a:latin typeface="Gill Sans MT" panose="020B0502020104020203" pitchFamily="34" charset="0"/>
              </a:rPr>
              <a:t>7. Young people appear to be less likely to catch COVID-19 than adults 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DA157614-82EB-4A4E-A1D6-58B5B361F993}"/>
              </a:ext>
            </a:extLst>
          </p:cNvPr>
          <p:cNvSpPr/>
          <p:nvPr/>
        </p:nvSpPr>
        <p:spPr>
          <a:xfrm>
            <a:off x="3332480" y="3764281"/>
            <a:ext cx="2245360" cy="1219200"/>
          </a:xfrm>
          <a:prstGeom prst="wedgeEllipseCallout">
            <a:avLst/>
          </a:prstGeom>
          <a:solidFill>
            <a:srgbClr val="5DD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rgbClr val="002060"/>
                </a:solidFill>
                <a:latin typeface="Gill Sans MT" panose="020B0502020104020203" pitchFamily="34" charset="0"/>
              </a:rPr>
              <a:t>5. Children &amp; young people with COVID-19 are more likely to be asymptomatic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48D156A3-047F-4EDC-8085-C022686BACA7}"/>
              </a:ext>
            </a:extLst>
          </p:cNvPr>
          <p:cNvSpPr/>
          <p:nvPr/>
        </p:nvSpPr>
        <p:spPr>
          <a:xfrm>
            <a:off x="6207762" y="238760"/>
            <a:ext cx="2245360" cy="1219200"/>
          </a:xfrm>
          <a:prstGeom prst="wedgeEllipseCallout">
            <a:avLst/>
          </a:prstGeom>
          <a:solidFill>
            <a:srgbClr val="C5FFC5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rgbClr val="002060"/>
                </a:solidFill>
                <a:latin typeface="Gill Sans MT" panose="020B0502020104020203" pitchFamily="34" charset="0"/>
              </a:rPr>
              <a:t>3. Young people can catch COVID-19 but they can’t pass it on to others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CBDE6C-A879-492E-B3A5-EB8A613E2768}"/>
              </a:ext>
            </a:extLst>
          </p:cNvPr>
          <p:cNvSpPr txBox="1"/>
          <p:nvPr/>
        </p:nvSpPr>
        <p:spPr>
          <a:xfrm>
            <a:off x="3261360" y="132099"/>
            <a:ext cx="2672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2060"/>
                </a:solidFill>
                <a:latin typeface="Gill Sans MT" panose="020B0502020104020203" pitchFamily="34" charset="0"/>
              </a:rPr>
              <a:t>True or False?</a:t>
            </a:r>
          </a:p>
        </p:txBody>
      </p:sp>
    </p:spTree>
    <p:extLst>
      <p:ext uri="{BB962C8B-B14F-4D97-AF65-F5344CB8AC3E}">
        <p14:creationId xmlns:p14="http://schemas.microsoft.com/office/powerpoint/2010/main" val="3153594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D17657E-47AA-436D-9882-F6662697CF9C}"/>
              </a:ext>
            </a:extLst>
          </p:cNvPr>
          <p:cNvSpPr txBox="1">
            <a:spLocks/>
          </p:cNvSpPr>
          <p:nvPr/>
        </p:nvSpPr>
        <p:spPr bwMode="auto">
          <a:xfrm>
            <a:off x="2124516" y="308895"/>
            <a:ext cx="477986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pPr algn="ctr" defTabSz="914400"/>
            <a:r>
              <a:rPr lang="en-GB" sz="4000" b="1" kern="0">
                <a:solidFill>
                  <a:srgbClr val="254061"/>
                </a:solidFill>
                <a:latin typeface="Gill Sans MT" pitchFamily="34" charset="0"/>
                <a:ea typeface="ＭＳ Ｐゴシック"/>
              </a:rPr>
              <a:t>Whose advice would you listen to?</a:t>
            </a:r>
          </a:p>
          <a:p>
            <a:pPr defTabSz="914400"/>
            <a:endParaRPr lang="en-GB" sz="4000" b="1" kern="0">
              <a:solidFill>
                <a:srgbClr val="0F243E"/>
              </a:solidFill>
              <a:latin typeface="Gill Sans MT" pitchFamily="34" charset="0"/>
              <a:ea typeface="ＭＳ Ｐゴシック"/>
            </a:endParaRPr>
          </a:p>
          <a:p>
            <a:pPr defTabSz="914400"/>
            <a:endParaRPr lang="en-GB" sz="4000" b="1" kern="0">
              <a:solidFill>
                <a:srgbClr val="0F243E"/>
              </a:solidFill>
              <a:latin typeface="Gill Sans MT" pitchFamily="34" charset="0"/>
              <a:ea typeface="ＭＳ Ｐゴシック"/>
            </a:endParaRPr>
          </a:p>
          <a:p>
            <a:pPr defTabSz="914400"/>
            <a:endParaRPr lang="en-GB" sz="4000" b="1" kern="0">
              <a:solidFill>
                <a:srgbClr val="0F243E"/>
              </a:solidFill>
              <a:latin typeface="Gill Sans MT" pitchFamily="34" charset="0"/>
              <a:ea typeface="ＭＳ Ｐゴシック"/>
            </a:endParaRPr>
          </a:p>
        </p:txBody>
      </p:sp>
      <p:sp>
        <p:nvSpPr>
          <p:cNvPr id="6" name="Rounded Rectangle 30">
            <a:extLst>
              <a:ext uri="{FF2B5EF4-FFF2-40B4-BE49-F238E27FC236}">
                <a16:creationId xmlns:a16="http://schemas.microsoft.com/office/drawing/2014/main" id="{3B8FE9E7-E3C2-4D98-A6EB-C018ECAD3116}"/>
              </a:ext>
            </a:extLst>
          </p:cNvPr>
          <p:cNvSpPr/>
          <p:nvPr/>
        </p:nvSpPr>
        <p:spPr>
          <a:xfrm>
            <a:off x="331956" y="124327"/>
            <a:ext cx="1632878" cy="642876"/>
          </a:xfrm>
          <a:prstGeom prst="roundRect">
            <a:avLst/>
          </a:prstGeom>
          <a:solidFill>
            <a:srgbClr val="3699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ill Sans MT"/>
                <a:cs typeface="Gill Sans MT"/>
              </a:rPr>
              <a:t>Activity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B09066-0A72-4FC2-A077-5E32A8696B52}"/>
              </a:ext>
            </a:extLst>
          </p:cNvPr>
          <p:cNvSpPr txBox="1"/>
          <p:nvPr/>
        </p:nvSpPr>
        <p:spPr>
          <a:xfrm>
            <a:off x="1903319" y="2538519"/>
            <a:ext cx="1205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2E67AD"/>
                </a:solidFill>
                <a:latin typeface="Gill Sans MT" panose="020B0502020104020203" pitchFamily="34" charset="0"/>
              </a:rPr>
              <a:t>Peers</a:t>
            </a:r>
            <a:endParaRPr lang="en-GB" sz="2000">
              <a:solidFill>
                <a:srgbClr val="2E67AD"/>
              </a:solidFill>
              <a:latin typeface="Gill Sans MT" panose="020B05020201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23F78B-B093-40C3-8988-601933CCE9AA}"/>
              </a:ext>
            </a:extLst>
          </p:cNvPr>
          <p:cNvSpPr txBox="1"/>
          <p:nvPr/>
        </p:nvSpPr>
        <p:spPr>
          <a:xfrm>
            <a:off x="450092" y="3995219"/>
            <a:ext cx="304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2E67AD"/>
                </a:solidFill>
                <a:latin typeface="Gill Sans MT" panose="020B0502020104020203" pitchFamily="34" charset="0"/>
              </a:rPr>
              <a:t>Authority figures</a:t>
            </a:r>
            <a:endParaRPr lang="en-GB" sz="2000">
              <a:solidFill>
                <a:srgbClr val="2E67AD"/>
              </a:solidFill>
              <a:latin typeface="Gill Sans MT" panose="020B0502020104020203" pitchFamily="34" charset="0"/>
            </a:endParaRPr>
          </a:p>
        </p:txBody>
      </p:sp>
      <p:pic>
        <p:nvPicPr>
          <p:cNvPr id="12" name="Content Placeholder 11" descr="Icon&#10;&#10;Description automatically generated">
            <a:extLst>
              <a:ext uri="{FF2B5EF4-FFF2-40B4-BE49-F238E27FC236}">
                <a16:creationId xmlns:a16="http://schemas.microsoft.com/office/drawing/2014/main" id="{8B42BD48-C637-4CBB-A2AE-48033CB85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56" y="2040145"/>
            <a:ext cx="1571362" cy="1571362"/>
          </a:xfrm>
        </p:spPr>
      </p:pic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9D6B73F5-5839-44B8-B69C-2732CA9A9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896" y="3494766"/>
            <a:ext cx="1594319" cy="21009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0D25DC-0E04-4E7B-9B5F-3D4952E07E2F}"/>
              </a:ext>
            </a:extLst>
          </p:cNvPr>
          <p:cNvSpPr/>
          <p:nvPr/>
        </p:nvSpPr>
        <p:spPr>
          <a:xfrm>
            <a:off x="2966054" y="2656579"/>
            <a:ext cx="5730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2E67AD"/>
                </a:solidFill>
                <a:latin typeface="Gill Sans MT" panose="020B0502020104020203" pitchFamily="34" charset="0"/>
              </a:rPr>
              <a:t>= people of a similar age or status to us, such as friends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C47A95-0E7B-4333-8F73-AB39CB3BFA38}"/>
              </a:ext>
            </a:extLst>
          </p:cNvPr>
          <p:cNvSpPr/>
          <p:nvPr/>
        </p:nvSpPr>
        <p:spPr>
          <a:xfrm>
            <a:off x="548640" y="4134378"/>
            <a:ext cx="6106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2E67AD"/>
                </a:solidFill>
                <a:latin typeface="Gill Sans MT" panose="020B0502020104020203" pitchFamily="34" charset="0"/>
              </a:rPr>
              <a:t>                                             = people who are in a position or job roles that give them a specialist insight into the subject they are talking about </a:t>
            </a:r>
            <a:r>
              <a:rPr lang="en-GB" err="1">
                <a:solidFill>
                  <a:srgbClr val="2E67AD"/>
                </a:solidFill>
                <a:latin typeface="Gill Sans MT" panose="020B0502020104020203" pitchFamily="34" charset="0"/>
              </a:rPr>
              <a:t>eg</a:t>
            </a:r>
            <a:r>
              <a:rPr lang="en-GB">
                <a:solidFill>
                  <a:srgbClr val="2E67AD"/>
                </a:solidFill>
                <a:latin typeface="Gill Sans MT" panose="020B0502020104020203" pitchFamily="34" charset="0"/>
              </a:rPr>
              <a:t> teacher, parent, doctor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80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Callout 9">
            <a:extLst>
              <a:ext uri="{FF2B5EF4-FFF2-40B4-BE49-F238E27FC236}">
                <a16:creationId xmlns:a16="http://schemas.microsoft.com/office/drawing/2014/main" id="{E5A0623F-FD15-45F3-948C-2BB3FCF83AE0}"/>
              </a:ext>
            </a:extLst>
          </p:cNvPr>
          <p:cNvSpPr/>
          <p:nvPr/>
        </p:nvSpPr>
        <p:spPr>
          <a:xfrm>
            <a:off x="2422685" y="1663044"/>
            <a:ext cx="4799751" cy="3225452"/>
          </a:xfrm>
          <a:prstGeom prst="cloudCallout">
            <a:avLst>
              <a:gd name="adj1" fmla="val 61305"/>
              <a:gd name="adj2" fmla="val 7104"/>
            </a:avLst>
          </a:prstGeom>
          <a:solidFill>
            <a:srgbClr val="CC99FF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 MT"/>
              <a:cs typeface="Gill Sans M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17657E-47AA-436D-9882-F6662697CF9C}"/>
              </a:ext>
            </a:extLst>
          </p:cNvPr>
          <p:cNvSpPr txBox="1">
            <a:spLocks/>
          </p:cNvSpPr>
          <p:nvPr/>
        </p:nvSpPr>
        <p:spPr bwMode="auto">
          <a:xfrm>
            <a:off x="1941443" y="285370"/>
            <a:ext cx="5055705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 fontScale="82500"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pPr algn="ctr" defTabSz="914400"/>
            <a:r>
              <a:rPr lang="en-GB" sz="4000" b="1" kern="0">
                <a:solidFill>
                  <a:srgbClr val="254061"/>
                </a:solidFill>
                <a:latin typeface="Gill Sans MT" pitchFamily="34" charset="0"/>
                <a:ea typeface="ＭＳ Ｐゴシック"/>
              </a:rPr>
              <a:t> </a:t>
            </a:r>
            <a:r>
              <a:rPr lang="en-GB" sz="4900" b="1" kern="0">
                <a:solidFill>
                  <a:srgbClr val="254061"/>
                </a:solidFill>
                <a:latin typeface="Gill Sans MT" pitchFamily="34" charset="0"/>
                <a:ea typeface="ＭＳ Ｐゴシック"/>
              </a:rPr>
              <a:t>Whose advice would you listen to?</a:t>
            </a:r>
          </a:p>
        </p:txBody>
      </p:sp>
      <p:sp>
        <p:nvSpPr>
          <p:cNvPr id="6" name="Rounded Rectangle 30">
            <a:extLst>
              <a:ext uri="{FF2B5EF4-FFF2-40B4-BE49-F238E27FC236}">
                <a16:creationId xmlns:a16="http://schemas.microsoft.com/office/drawing/2014/main" id="{3B8FE9E7-E3C2-4D98-A6EB-C018ECAD3116}"/>
              </a:ext>
            </a:extLst>
          </p:cNvPr>
          <p:cNvSpPr/>
          <p:nvPr/>
        </p:nvSpPr>
        <p:spPr>
          <a:xfrm>
            <a:off x="270440" y="203840"/>
            <a:ext cx="1632878" cy="642876"/>
          </a:xfrm>
          <a:prstGeom prst="roundRect">
            <a:avLst/>
          </a:prstGeom>
          <a:solidFill>
            <a:srgbClr val="3699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ill Sans MT"/>
                <a:cs typeface="Gill Sans MT"/>
              </a:rPr>
              <a:t>Activity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CB1FB5-F61A-4A24-B686-953D21110255}"/>
              </a:ext>
            </a:extLst>
          </p:cNvPr>
          <p:cNvSpPr txBox="1"/>
          <p:nvPr/>
        </p:nvSpPr>
        <p:spPr>
          <a:xfrm>
            <a:off x="1551357" y="4276923"/>
            <a:ext cx="1550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7030A0"/>
                </a:solidFill>
                <a:latin typeface="Gill Sans MT" panose="020B0502020104020203" pitchFamily="34" charset="0"/>
              </a:rPr>
              <a:t>Available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DEDDFF-16A4-427F-A52E-9C7D16F307E0}"/>
              </a:ext>
            </a:extLst>
          </p:cNvPr>
          <p:cNvSpPr txBox="1"/>
          <p:nvPr/>
        </p:nvSpPr>
        <p:spPr>
          <a:xfrm>
            <a:off x="2422685" y="5485967"/>
            <a:ext cx="1550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C00000"/>
                </a:solidFill>
                <a:latin typeface="Gill Sans MT" panose="020B0502020104020203" pitchFamily="34" charset="0"/>
              </a:rPr>
              <a:t>Expertise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F9D820-2966-4616-95F3-1F6B2272AE70}"/>
              </a:ext>
            </a:extLst>
          </p:cNvPr>
          <p:cNvSpPr txBox="1"/>
          <p:nvPr/>
        </p:nvSpPr>
        <p:spPr>
          <a:xfrm>
            <a:off x="348270" y="3293458"/>
            <a:ext cx="1550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FFA000"/>
                </a:solidFill>
                <a:latin typeface="Gill Sans MT" panose="020B0502020104020203" pitchFamily="34" charset="0"/>
              </a:rPr>
              <a:t>Relatable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FCE825-4471-4520-92DB-96C5C7857F11}"/>
              </a:ext>
            </a:extLst>
          </p:cNvPr>
          <p:cNvSpPr txBox="1"/>
          <p:nvPr/>
        </p:nvSpPr>
        <p:spPr>
          <a:xfrm>
            <a:off x="680029" y="2035057"/>
            <a:ext cx="1742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rgbClr val="00B050"/>
                </a:solidFill>
                <a:latin typeface="Gill Sans MT" panose="020B0502020104020203" pitchFamily="34" charset="0"/>
              </a:rPr>
              <a:t>Easy to talk 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E3FE1C-B51D-49D9-8815-7100B2E6045F}"/>
              </a:ext>
            </a:extLst>
          </p:cNvPr>
          <p:cNvSpPr txBox="1"/>
          <p:nvPr/>
        </p:nvSpPr>
        <p:spPr>
          <a:xfrm>
            <a:off x="872180" y="5161052"/>
            <a:ext cx="1550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latin typeface="Gill Sans MT" panose="020B0502020104020203" pitchFamily="34" charset="0"/>
              </a:rPr>
              <a:t>Impartial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6850FB-22F2-45FF-B08C-5A41125C896B}"/>
              </a:ext>
            </a:extLst>
          </p:cNvPr>
          <p:cNvSpPr txBox="1"/>
          <p:nvPr/>
        </p:nvSpPr>
        <p:spPr>
          <a:xfrm>
            <a:off x="3805457" y="4967104"/>
            <a:ext cx="1550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FF3399"/>
                </a:solidFill>
                <a:latin typeface="Gill Sans MT" panose="020B0502020104020203" pitchFamily="34" charset="0"/>
              </a:rPr>
              <a:t>Reassuring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D5251-1569-458A-B9BF-A14128392158}"/>
              </a:ext>
            </a:extLst>
          </p:cNvPr>
          <p:cNvSpPr txBox="1"/>
          <p:nvPr/>
        </p:nvSpPr>
        <p:spPr>
          <a:xfrm>
            <a:off x="2974738" y="2331475"/>
            <a:ext cx="3695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>
                <a:solidFill>
                  <a:srgbClr val="2E67AD"/>
                </a:solidFill>
                <a:latin typeface="Gill Sans MT" panose="020B0502020104020203" pitchFamily="34" charset="0"/>
              </a:rPr>
              <a:t>What do you think would be the different </a:t>
            </a:r>
            <a:r>
              <a:rPr lang="en-GB" sz="2000" b="1">
                <a:solidFill>
                  <a:srgbClr val="2E67AD"/>
                </a:solidFill>
                <a:latin typeface="Gill Sans MT" panose="020B0502020104020203" pitchFamily="34" charset="0"/>
              </a:rPr>
              <a:t>advantages</a:t>
            </a:r>
            <a:r>
              <a:rPr lang="en-GB" sz="2000">
                <a:solidFill>
                  <a:srgbClr val="2E67AD"/>
                </a:solidFill>
                <a:latin typeface="Gill Sans MT" panose="020B0502020104020203" pitchFamily="34" charset="0"/>
              </a:rPr>
              <a:t> and </a:t>
            </a:r>
            <a:r>
              <a:rPr lang="en-GB" sz="2000" b="1">
                <a:solidFill>
                  <a:srgbClr val="2E67AD"/>
                </a:solidFill>
                <a:latin typeface="Gill Sans MT" panose="020B0502020104020203" pitchFamily="34" charset="0"/>
              </a:rPr>
              <a:t>disadvantages</a:t>
            </a:r>
            <a:r>
              <a:rPr lang="en-GB" sz="2000">
                <a:solidFill>
                  <a:srgbClr val="2E67AD"/>
                </a:solidFill>
                <a:latin typeface="Gill Sans MT" panose="020B0502020104020203" pitchFamily="34" charset="0"/>
              </a:rPr>
              <a:t> of receiving the same piece of health advice from a </a:t>
            </a:r>
            <a:r>
              <a:rPr lang="en-GB" sz="2000" b="1">
                <a:solidFill>
                  <a:srgbClr val="2E67AD"/>
                </a:solidFill>
                <a:latin typeface="Gill Sans MT" panose="020B0502020104020203" pitchFamily="34" charset="0"/>
              </a:rPr>
              <a:t>peer</a:t>
            </a:r>
            <a:r>
              <a:rPr lang="en-GB" sz="2000">
                <a:solidFill>
                  <a:srgbClr val="2E67AD"/>
                </a:solidFill>
                <a:latin typeface="Gill Sans MT" panose="020B0502020104020203" pitchFamily="34" charset="0"/>
              </a:rPr>
              <a:t> and from an </a:t>
            </a:r>
            <a:r>
              <a:rPr lang="en-GB" sz="2000" b="1">
                <a:solidFill>
                  <a:srgbClr val="2E67AD"/>
                </a:solidFill>
                <a:latin typeface="Gill Sans MT" panose="020B0502020104020203" pitchFamily="34" charset="0"/>
              </a:rPr>
              <a:t>authority figure</a:t>
            </a:r>
            <a:r>
              <a:rPr lang="en-GB" sz="2000">
                <a:solidFill>
                  <a:srgbClr val="2E67AD"/>
                </a:solidFill>
                <a:latin typeface="Gill Sans MT" panose="020B0502020104020203" pitchFamily="34" charset="0"/>
              </a:rPr>
              <a:t>?</a:t>
            </a:r>
          </a:p>
        </p:txBody>
      </p:sp>
      <p:pic>
        <p:nvPicPr>
          <p:cNvPr id="16" name="Picture 15" descr="Mask_Olivia.png">
            <a:extLst>
              <a:ext uri="{FF2B5EF4-FFF2-40B4-BE49-F238E27FC236}">
                <a16:creationId xmlns:a16="http://schemas.microsoft.com/office/drawing/2014/main" id="{5B5751B5-C062-4CFA-BCE4-EE8D6189E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982" y="2502108"/>
            <a:ext cx="1144748" cy="356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6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9">
            <a:extLst>
              <a:ext uri="{FF2B5EF4-FFF2-40B4-BE49-F238E27FC236}">
                <a16:creationId xmlns:a16="http://schemas.microsoft.com/office/drawing/2014/main" id="{101A0932-670C-47FE-BD1B-4D4061F1424C}"/>
              </a:ext>
            </a:extLst>
          </p:cNvPr>
          <p:cNvSpPr/>
          <p:nvPr/>
        </p:nvSpPr>
        <p:spPr>
          <a:xfrm>
            <a:off x="5450235" y="2695102"/>
            <a:ext cx="2959409" cy="2149001"/>
          </a:xfrm>
          <a:prstGeom prst="cloudCallout">
            <a:avLst>
              <a:gd name="adj1" fmla="val -113627"/>
              <a:gd name="adj2" fmla="val -38790"/>
            </a:avLst>
          </a:prstGeom>
          <a:solidFill>
            <a:srgbClr val="C5FFC5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245795"/>
                </a:solidFill>
                <a:latin typeface="Gill Sans MT"/>
                <a:cs typeface="Gill Sans MT"/>
              </a:rPr>
              <a:t>What you </a:t>
            </a:r>
            <a:r>
              <a:rPr lang="en-US" b="1">
                <a:solidFill>
                  <a:srgbClr val="245795"/>
                </a:solidFill>
                <a:latin typeface="Gill Sans MT"/>
                <a:cs typeface="Gill Sans MT"/>
              </a:rPr>
              <a:t>cannot</a:t>
            </a:r>
            <a:r>
              <a:rPr lang="en-US">
                <a:solidFill>
                  <a:srgbClr val="245795"/>
                </a:solidFill>
                <a:latin typeface="Gill Sans MT"/>
                <a:cs typeface="Gill Sans MT"/>
              </a:rPr>
              <a:t> do as part of your role?</a:t>
            </a:r>
          </a:p>
        </p:txBody>
      </p:sp>
      <p:pic>
        <p:nvPicPr>
          <p:cNvPr id="6" name="Picture 5" descr="Covid-19 germs pink-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36" y="1041254"/>
            <a:ext cx="982598" cy="98093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418D4DE-1138-4490-A461-5EE9E6FD5830}"/>
              </a:ext>
            </a:extLst>
          </p:cNvPr>
          <p:cNvSpPr txBox="1">
            <a:spLocks/>
          </p:cNvSpPr>
          <p:nvPr/>
        </p:nvSpPr>
        <p:spPr bwMode="auto">
          <a:xfrm>
            <a:off x="270440" y="203841"/>
            <a:ext cx="8290578" cy="194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900" b="1" kern="0">
                <a:solidFill>
                  <a:srgbClr val="254061"/>
                </a:solidFill>
                <a:latin typeface="Gill Sans MT" pitchFamily="34" charset="0"/>
                <a:ea typeface="ＭＳ Ｐゴシック"/>
              </a:rPr>
              <a:t>             </a:t>
            </a:r>
            <a:r>
              <a:rPr lang="en-GB" sz="4000" b="1" kern="0">
                <a:solidFill>
                  <a:srgbClr val="254061"/>
                </a:solidFill>
                <a:latin typeface="Gill Sans MT" pitchFamily="34" charset="0"/>
                <a:ea typeface="ＭＳ Ｐゴシック"/>
              </a:rPr>
              <a:t>What is the role of a COVID-19 Young Health </a:t>
            </a:r>
            <a:r>
              <a:rPr lang="en-GB" sz="3900" b="1" kern="0">
                <a:solidFill>
                  <a:srgbClr val="254061"/>
                </a:solidFill>
                <a:latin typeface="Gill Sans MT" pitchFamily="34" charset="0"/>
                <a:ea typeface="ＭＳ Ｐゴシック"/>
              </a:rPr>
              <a:t>Champion?</a:t>
            </a:r>
            <a:endParaRPr kumimoji="0" lang="en-GB" sz="3900" b="1" i="0" u="none" strike="noStrike" kern="0" cap="none" spc="0" normalizeH="0" baseline="0" noProof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Gill Sans MT" pitchFamily="34" charset="0"/>
              <a:ea typeface="ＭＳ Ｐゴシック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8604B-DAA6-4216-A977-E7C6B27B0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3" y="2105129"/>
            <a:ext cx="2292212" cy="4075043"/>
          </a:xfrm>
          <a:prstGeom prst="rect">
            <a:avLst/>
          </a:prstGeom>
        </p:spPr>
      </p:pic>
      <p:sp>
        <p:nvSpPr>
          <p:cNvPr id="10" name="Rounded Rectangle 30">
            <a:extLst>
              <a:ext uri="{FF2B5EF4-FFF2-40B4-BE49-F238E27FC236}">
                <a16:creationId xmlns:a16="http://schemas.microsoft.com/office/drawing/2014/main" id="{03C6BFEF-99BA-48CB-A620-7E317CC301A2}"/>
              </a:ext>
            </a:extLst>
          </p:cNvPr>
          <p:cNvSpPr/>
          <p:nvPr/>
        </p:nvSpPr>
        <p:spPr>
          <a:xfrm>
            <a:off x="270440" y="203840"/>
            <a:ext cx="1632878" cy="642876"/>
          </a:xfrm>
          <a:prstGeom prst="roundRect">
            <a:avLst/>
          </a:prstGeom>
          <a:solidFill>
            <a:srgbClr val="3699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ill Sans MT"/>
                <a:cs typeface="Gill Sans MT"/>
              </a:rPr>
              <a:t>Activity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8FEDA0-8CBC-4041-84C5-53EA86072F7E}"/>
              </a:ext>
            </a:extLst>
          </p:cNvPr>
          <p:cNvSpPr txBox="1"/>
          <p:nvPr/>
        </p:nvSpPr>
        <p:spPr>
          <a:xfrm>
            <a:off x="1903318" y="4988537"/>
            <a:ext cx="6481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">
              <a:spcBef>
                <a:spcPts val="890"/>
              </a:spcBef>
              <a:spcAft>
                <a:spcPts val="0"/>
              </a:spcAft>
            </a:pPr>
            <a:r>
              <a:rPr lang="en-US" sz="2000">
                <a:solidFill>
                  <a:srgbClr val="6600CC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Look at the statements in your booklet and decide which ones you believe are activities that are covered by your roles and responsibilities as a COVID-19 Young Health Champion.</a:t>
            </a:r>
            <a:endParaRPr lang="en-GB" sz="2000" b="1">
              <a:solidFill>
                <a:srgbClr val="6600CC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</p:txBody>
      </p:sp>
      <p:sp>
        <p:nvSpPr>
          <p:cNvPr id="16" name="Cloud Callout 9">
            <a:extLst>
              <a:ext uri="{FF2B5EF4-FFF2-40B4-BE49-F238E27FC236}">
                <a16:creationId xmlns:a16="http://schemas.microsoft.com/office/drawing/2014/main" id="{8476BC60-E277-4926-8C9E-243D3BACD26E}"/>
              </a:ext>
            </a:extLst>
          </p:cNvPr>
          <p:cNvSpPr/>
          <p:nvPr/>
        </p:nvSpPr>
        <p:spPr>
          <a:xfrm>
            <a:off x="2410252" y="2146851"/>
            <a:ext cx="3463217" cy="2149001"/>
          </a:xfrm>
          <a:prstGeom prst="cloudCallout">
            <a:avLst>
              <a:gd name="adj1" fmla="val -72063"/>
              <a:gd name="adj2" fmla="val -27768"/>
            </a:avLst>
          </a:prstGeom>
          <a:solidFill>
            <a:srgbClr val="C5FFC5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245795"/>
                </a:solidFill>
                <a:latin typeface="Gill Sans MT"/>
                <a:cs typeface="Gill Sans MT"/>
              </a:rPr>
              <a:t>What </a:t>
            </a:r>
            <a:r>
              <a:rPr lang="en-US" b="1">
                <a:solidFill>
                  <a:srgbClr val="245795"/>
                </a:solidFill>
                <a:latin typeface="Gill Sans MT"/>
                <a:cs typeface="Gill Sans MT"/>
              </a:rPr>
              <a:t>can</a:t>
            </a:r>
            <a:r>
              <a:rPr lang="en-US">
                <a:solidFill>
                  <a:srgbClr val="245795"/>
                </a:solidFill>
                <a:latin typeface="Gill Sans MT"/>
                <a:cs typeface="Gill Sans MT"/>
              </a:rPr>
              <a:t> you do as part of your role of a COVID-19 Young Health Champion? </a:t>
            </a:r>
          </a:p>
        </p:txBody>
      </p:sp>
    </p:spTree>
    <p:extLst>
      <p:ext uri="{BB962C8B-B14F-4D97-AF65-F5344CB8AC3E}">
        <p14:creationId xmlns:p14="http://schemas.microsoft.com/office/powerpoint/2010/main" val="1894726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4EBC78-E55B-4823-98E9-274DEAB7847B}"/>
              </a:ext>
            </a:extLst>
          </p:cNvPr>
          <p:cNvSpPr/>
          <p:nvPr/>
        </p:nvSpPr>
        <p:spPr>
          <a:xfrm>
            <a:off x="218661" y="189660"/>
            <a:ext cx="675198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3600" b="1">
                <a:solidFill>
                  <a:srgbClr val="254061"/>
                </a:solidFill>
                <a:latin typeface="Gill Sans MT"/>
              </a:rPr>
              <a:t>What makes a good message?</a:t>
            </a:r>
          </a:p>
          <a:p>
            <a:pPr lvl="0" defTabSz="914400">
              <a:defRPr/>
            </a:pPr>
            <a:endParaRPr lang="en-GB" sz="1000" b="1">
              <a:solidFill>
                <a:srgbClr val="0F243E"/>
              </a:solidFill>
              <a:latin typeface="Gill Sans MT"/>
            </a:endParaRPr>
          </a:p>
          <a:p>
            <a:pPr lvl="0" defTabSz="914400">
              <a:defRPr/>
            </a:pPr>
            <a:endParaRPr lang="en-GB" sz="800" b="1">
              <a:solidFill>
                <a:srgbClr val="245795"/>
              </a:solidFill>
              <a:latin typeface="Gill Sans MT" panose="020B0502020104020203" pitchFamily="34" charset="0"/>
            </a:endParaRPr>
          </a:p>
          <a:p>
            <a:pPr lvl="0" defTabSz="914400">
              <a:defRPr/>
            </a:pPr>
            <a:r>
              <a:rPr lang="en-GB" sz="2200">
                <a:solidFill>
                  <a:srgbClr val="245795"/>
                </a:solidFill>
                <a:latin typeface="Gill Sans MT"/>
              </a:rPr>
              <a:t>Have a look at some of the messages that have been used during the COVID-19 pandemic 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B8A0E39-E121-43EE-9409-159FDC4E9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19" y="3964837"/>
            <a:ext cx="2904681" cy="21753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D4BB1F-74D6-420A-8058-3B8D85505C71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hlinkClick r:id="rId3"/>
            </a:endParaRPr>
          </a:p>
          <a:p>
            <a:endParaRPr lang="en-GB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339C65-020D-46A6-B514-04F8E4221E08}"/>
              </a:ext>
            </a:extLst>
          </p:cNvPr>
          <p:cNvSpPr txBox="1"/>
          <p:nvPr/>
        </p:nvSpPr>
        <p:spPr>
          <a:xfrm>
            <a:off x="3175015" y="1949000"/>
            <a:ext cx="51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UK Government look into my eyes video campaign  </a:t>
            </a:r>
            <a:r>
              <a:rPr lang="en-GB" u="sng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https://www.youtube.com/watch?v=ThkLdlwFdZA</a:t>
            </a:r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528D81-37CD-4964-80D6-A0D9B974B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579" y="1880361"/>
            <a:ext cx="2077023" cy="1352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6B8B34-5B02-4AA6-AA0C-190C89A2B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559" y="2792321"/>
            <a:ext cx="3240243" cy="1919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73B618-596D-4CE2-975A-AC24FA13A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439" y="3341155"/>
            <a:ext cx="2904681" cy="1617001"/>
          </a:xfrm>
          <a:prstGeom prst="rect">
            <a:avLst/>
          </a:prstGeom>
        </p:spPr>
      </p:pic>
      <p:pic>
        <p:nvPicPr>
          <p:cNvPr id="1026" name="BB9DF690-B060-4625-9EAA-9D7CF3B4EB12">
            <a:extLst>
              <a:ext uri="{FF2B5EF4-FFF2-40B4-BE49-F238E27FC236}">
                <a16:creationId xmlns:a16="http://schemas.microsoft.com/office/drawing/2014/main" id="{6F95EEA6-12C8-4515-8AF9-8E0137B14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372" y="5066470"/>
            <a:ext cx="4261635" cy="119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848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70441" y="2977304"/>
            <a:ext cx="4149832" cy="3042749"/>
          </a:xfrm>
          <a:prstGeom prst="roundRect">
            <a:avLst/>
          </a:prstGeom>
          <a:solidFill>
            <a:srgbClr val="C5FFC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rgbClr val="245795"/>
                </a:solidFill>
                <a:latin typeface="Gill Sans MT" panose="020B0502020104020203" pitchFamily="34" charset="0"/>
                <a:cs typeface="Gill Sans MT"/>
              </a:rPr>
              <a:t> Example 1</a:t>
            </a:r>
          </a:p>
          <a:p>
            <a:pPr marR="309880"/>
            <a:r>
              <a:rPr lang="en-US">
                <a:solidFill>
                  <a:srgbClr val="245795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You could focus your message on encouraging young people to not attend parties or other social gatherings that break COVID-19 guidelines. </a:t>
            </a:r>
            <a:endParaRPr lang="en-GB">
              <a:solidFill>
                <a:srgbClr val="245795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pPr marL="457200" marR="309880">
              <a:spcAft>
                <a:spcPts val="0"/>
              </a:spcAft>
            </a:pPr>
            <a:r>
              <a:rPr lang="en-US">
                <a:solidFill>
                  <a:srgbClr val="245795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>
              <a:solidFill>
                <a:srgbClr val="245795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r>
              <a:rPr lang="en-US">
                <a:solidFill>
                  <a:srgbClr val="245795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This could be accompanied by suggestions for ways in which people could stay in touch online and activities they could do together to have fun.</a:t>
            </a:r>
            <a:r>
              <a:rPr lang="en-US">
                <a:solidFill>
                  <a:srgbClr val="245795"/>
                </a:solidFill>
                <a:latin typeface="Gill Sans MT" panose="020B0502020104020203" pitchFamily="34" charset="0"/>
                <a:cs typeface="Gill Sans MT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23791" y="1524817"/>
            <a:ext cx="4121462" cy="3042749"/>
          </a:xfrm>
          <a:prstGeom prst="roundRect">
            <a:avLst/>
          </a:prstGeom>
          <a:solidFill>
            <a:srgbClr val="FFCC66"/>
          </a:solidFill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rgbClr val="245795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Example 2</a:t>
            </a:r>
            <a:endParaRPr lang="en-US">
              <a:solidFill>
                <a:srgbClr val="245795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r>
              <a:rPr lang="en-US">
                <a:solidFill>
                  <a:srgbClr val="245795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You could base your message on the importance of making sure that peers self-isolate for the required length of time, should they be asked to do so. </a:t>
            </a:r>
            <a:endParaRPr lang="en-GB">
              <a:solidFill>
                <a:srgbClr val="245795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r>
              <a:rPr lang="en-US">
                <a:solidFill>
                  <a:srgbClr val="245795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 </a:t>
            </a:r>
            <a:endParaRPr lang="en-GB">
              <a:solidFill>
                <a:srgbClr val="245795"/>
              </a:solidFill>
              <a:latin typeface="Gill Sans MT" panose="020B0502020104020203" pitchFamily="34" charset="0"/>
              <a:ea typeface="Tahoma" panose="020B0604030504040204" pitchFamily="34" charset="0"/>
            </a:endParaRPr>
          </a:p>
          <a:p>
            <a:r>
              <a:rPr lang="en-US">
                <a:solidFill>
                  <a:srgbClr val="245795"/>
                </a:solidFill>
                <a:latin typeface="Gill Sans MT" panose="020B0502020104020203" pitchFamily="34" charset="0"/>
                <a:ea typeface="Tahoma" panose="020B0604030504040204" pitchFamily="34" charset="0"/>
              </a:rPr>
              <a:t>You could accompany this with a     self-care guide for looking after their physical and mental health during their time in self-isolation. </a:t>
            </a:r>
          </a:p>
        </p:txBody>
      </p:sp>
      <p:pic>
        <p:nvPicPr>
          <p:cNvPr id="7" name="Picture 6" descr="Covid-19 germs pink-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322" y="546266"/>
            <a:ext cx="727525" cy="726296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310F7886-D339-46E1-BDC4-5DAA339EE97F}"/>
              </a:ext>
            </a:extLst>
          </p:cNvPr>
          <p:cNvSpPr txBox="1">
            <a:spLocks/>
          </p:cNvSpPr>
          <p:nvPr/>
        </p:nvSpPr>
        <p:spPr bwMode="auto">
          <a:xfrm>
            <a:off x="405907" y="249760"/>
            <a:ext cx="6754557" cy="136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Georgia" pitchFamily="16" charset="0"/>
                <a:ea typeface="ＭＳ Ｐゴシック" pitchFamily="16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itchFamily="34" charset="0"/>
                <a:ea typeface="ＭＳ Ｐゴシック"/>
              </a:rPr>
              <a:t>          </a:t>
            </a:r>
            <a:r>
              <a:rPr kumimoji="0" lang="en-GB" sz="4000" b="1" i="0" u="none" strike="noStrike" kern="0" cap="none" spc="0" normalizeH="0" baseline="0" noProof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Gill Sans MT" pitchFamily="34" charset="0"/>
                <a:ea typeface="ＭＳ Ｐゴシック"/>
              </a:rPr>
              <a:t>   Choosing your COVID-19 message</a:t>
            </a:r>
            <a:endParaRPr kumimoji="0" lang="en-GB" sz="3600" b="1" i="0" u="none" strike="noStrike" kern="0" cap="none" spc="0" normalizeH="0" baseline="0" noProof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Gill Sans MT" pitchFamily="34" charset="0"/>
              <a:ea typeface="ＭＳ Ｐゴシック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43987B-9F00-4300-BC8A-670DE9119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562" y="4131364"/>
            <a:ext cx="2278725" cy="198432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ECAC165-A55C-40B0-BF12-177D348CD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90" y="1638726"/>
            <a:ext cx="1358557" cy="1316366"/>
          </a:xfrm>
          <a:prstGeom prst="rect">
            <a:avLst/>
          </a:prstGeom>
        </p:spPr>
      </p:pic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AE989FAA-F703-4E8B-AF32-8E54BB90F2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43" y="1638726"/>
            <a:ext cx="1358557" cy="1790274"/>
          </a:xfrm>
          <a:prstGeom prst="rect">
            <a:avLst/>
          </a:prstGeom>
        </p:spPr>
      </p:pic>
      <p:sp>
        <p:nvSpPr>
          <p:cNvPr id="11" name="Rounded Rectangle 30">
            <a:extLst>
              <a:ext uri="{FF2B5EF4-FFF2-40B4-BE49-F238E27FC236}">
                <a16:creationId xmlns:a16="http://schemas.microsoft.com/office/drawing/2014/main" id="{2FDEAC72-EF83-435A-B1C7-2ED32CADBC97}"/>
              </a:ext>
            </a:extLst>
          </p:cNvPr>
          <p:cNvSpPr/>
          <p:nvPr/>
        </p:nvSpPr>
        <p:spPr>
          <a:xfrm>
            <a:off x="270440" y="203840"/>
            <a:ext cx="1632878" cy="642876"/>
          </a:xfrm>
          <a:prstGeom prst="roundRect">
            <a:avLst/>
          </a:prstGeom>
          <a:solidFill>
            <a:srgbClr val="3699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Gill Sans MT"/>
                <a:cs typeface="Gill Sans MT"/>
              </a:rPr>
              <a:t>Activity 4</a:t>
            </a:r>
          </a:p>
        </p:txBody>
      </p:sp>
    </p:spTree>
    <p:extLst>
      <p:ext uri="{BB962C8B-B14F-4D97-AF65-F5344CB8AC3E}">
        <p14:creationId xmlns:p14="http://schemas.microsoft.com/office/powerpoint/2010/main" val="187808239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eas for new LL template (004).potx  -  Read-Only" id="{3A0539C4-2109-4331-AD1C-6A31F14BFE66}" vid="{09655038-C74B-4E2F-A038-D84F7E94654A}"/>
    </a:ext>
  </a:extLst>
</a:theme>
</file>

<file path=ppt/theme/theme2.xml><?xml version="1.0" encoding="utf-8"?>
<a:theme xmlns:a="http://schemas.openxmlformats.org/drawingml/2006/main" name="LifeLab2">
  <a:themeElements>
    <a:clrScheme name="New LL">
      <a:dk1>
        <a:srgbClr val="0F243E"/>
      </a:dk1>
      <a:lt1>
        <a:srgbClr val="C6D9F0"/>
      </a:lt1>
      <a:dk2>
        <a:srgbClr val="C5FFC5"/>
      </a:dk2>
      <a:lt2>
        <a:srgbClr val="FF9966"/>
      </a:lt2>
      <a:accent1>
        <a:srgbClr val="CC99FF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Gill Sans MT"/>
        <a:ea typeface="ＭＳ Ｐゴシック"/>
        <a:cs typeface=""/>
      </a:majorFont>
      <a:minorFont>
        <a:latin typeface="Lucida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_ppt__template_v7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New LL">
      <a:dk1>
        <a:srgbClr val="0F243E"/>
      </a:dk1>
      <a:lt1>
        <a:srgbClr val="C6D9F0"/>
      </a:lt1>
      <a:dk2>
        <a:srgbClr val="99FF99"/>
      </a:dk2>
      <a:lt2>
        <a:srgbClr val="FF9966"/>
      </a:lt2>
      <a:accent1>
        <a:srgbClr val="CC99FF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iva testing lessons.potx" id="{E9698D02-6B4F-46FB-BD88-664A52109576}" vid="{3EBB29F2-96B2-4EB1-8C62-D4DDE90B9EA5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18bb72c-f808-4789-b960-2e9e3d60d59d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A61087FCCED942A24A4DAB5BD75292" ma:contentTypeVersion="13" ma:contentTypeDescription="Create a new document." ma:contentTypeScope="" ma:versionID="fbbc7b258796adef26752a44ba10e77d">
  <xsd:schema xmlns:xsd="http://www.w3.org/2001/XMLSchema" xmlns:xs="http://www.w3.org/2001/XMLSchema" xmlns:p="http://schemas.microsoft.com/office/2006/metadata/properties" xmlns:ns2="b93c365d-0385-4382-9509-99218ab90b25" xmlns:ns3="218bb72c-f808-4789-b960-2e9e3d60d59d" targetNamespace="http://schemas.microsoft.com/office/2006/metadata/properties" ma:root="true" ma:fieldsID="fa3d60428f6e18a27dc2119e88d4b229" ns2:_="" ns3:_="">
    <xsd:import namespace="b93c365d-0385-4382-9509-99218ab90b25"/>
    <xsd:import namespace="218bb72c-f808-4789-b960-2e9e3d60d5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3c365d-0385-4382-9509-99218ab90b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8bb72c-f808-4789-b960-2e9e3d60d59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C68F7E-97A0-4A6A-A192-64F4E0117D36}">
  <ds:schemaRefs>
    <ds:schemaRef ds:uri="218bb72c-f808-4789-b960-2e9e3d60d59d"/>
    <ds:schemaRef ds:uri="b93c365d-0385-4382-9509-99218ab90b2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5D2C58B-8C19-4698-801A-EC8FA05A2B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425239-9490-4DF0-A1D5-985F9DAFB681}">
  <ds:schemaRefs>
    <ds:schemaRef ds:uri="218bb72c-f808-4789-b960-2e9e3d60d59d"/>
    <ds:schemaRef ds:uri="b93c365d-0385-4382-9509-99218ab90b2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ideas for new LL template (004).potx</Template>
  <Application>Microsoft Office PowerPoint</Application>
  <PresentationFormat>On-screen Show (4:3)</PresentationFormat>
  <Slides>19</Slides>
  <Notes>11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Custom Design</vt:lpstr>
      <vt:lpstr>LifeLab2</vt:lpstr>
      <vt:lpstr>1_Custom Design</vt:lpstr>
      <vt:lpstr>2_Custom Design</vt:lpstr>
      <vt:lpstr>3_Custom Design</vt:lpstr>
      <vt:lpstr>PowerPoint Presentation</vt:lpstr>
      <vt:lpstr>Objectives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  </vt:lpstr>
      <vt:lpstr>PowerPoint Presentation</vt:lpstr>
      <vt:lpstr>#BePartOfTheSolution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 Woods-Townsend</dc:creator>
  <cp:revision>1</cp:revision>
  <cp:lastPrinted>2021-05-05T09:54:33Z</cp:lastPrinted>
  <dcterms:created xsi:type="dcterms:W3CDTF">2020-12-03T21:58:11Z</dcterms:created>
  <dcterms:modified xsi:type="dcterms:W3CDTF">2021-07-23T10:32:39Z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0x010100ABA61087FCCED942A24A4DAB5BD75292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xd_Signature">
    <vt:bool>false</vt:bool>
  </property>
</Properties>
</file>