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2"/>
  </p:notesMasterIdLst>
  <p:sldIdLst>
    <p:sldId id="256" r:id="rId13"/>
    <p:sldId id="257" r:id="rId14"/>
    <p:sldId id="304" r:id="rId15"/>
    <p:sldId id="305" r:id="rId16"/>
    <p:sldId id="298" r:id="rId17"/>
    <p:sldId id="261" r:id="rId18"/>
    <p:sldId id="306"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17AD6-6B62-45F2-3EEE-AA6EB76CE8EA}" v="30" dt="2022-01-05T19:03:41.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57" autoAdjust="0"/>
    <p:restoredTop sz="94660"/>
  </p:normalViewPr>
  <p:slideViewPr>
    <p:cSldViewPr snapToGrid="0">
      <p:cViewPr varScale="1">
        <p:scale>
          <a:sx n="99" d="100"/>
          <a:sy n="99" d="100"/>
        </p:scale>
        <p:origin x="72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Green" userId="S::ng1v20@soton.ac.uk::95db0ffa-da5b-477d-ae38-1990569217b1" providerId="AD" clId="Web-{22A17AD6-6B62-45F2-3EEE-AA6EB76CE8EA}"/>
    <pc:docChg chg="modSld">
      <pc:chgData name="Natasha Green" userId="S::ng1v20@soton.ac.uk::95db0ffa-da5b-477d-ae38-1990569217b1" providerId="AD" clId="Web-{22A17AD6-6B62-45F2-3EEE-AA6EB76CE8EA}" dt="2022-01-05T19:03:41.804" v="18"/>
      <pc:docMkLst>
        <pc:docMk/>
      </pc:docMkLst>
      <pc:sldChg chg="modSp">
        <pc:chgData name="Natasha Green" userId="S::ng1v20@soton.ac.uk::95db0ffa-da5b-477d-ae38-1990569217b1" providerId="AD" clId="Web-{22A17AD6-6B62-45F2-3EEE-AA6EB76CE8EA}" dt="2022-01-05T19:03:10.960" v="14" actId="20577"/>
        <pc:sldMkLst>
          <pc:docMk/>
          <pc:sldMk cId="1262970893" sldId="256"/>
        </pc:sldMkLst>
        <pc:spChg chg="mod">
          <ac:chgData name="Natasha Green" userId="S::ng1v20@soton.ac.uk::95db0ffa-da5b-477d-ae38-1990569217b1" providerId="AD" clId="Web-{22A17AD6-6B62-45F2-3EEE-AA6EB76CE8EA}" dt="2022-01-05T19:03:10.960" v="14" actId="20577"/>
          <ac:spMkLst>
            <pc:docMk/>
            <pc:sldMk cId="1262970893" sldId="256"/>
            <ac:spMk id="233" creationId="{00000000-0000-0000-0000-000000000000}"/>
          </ac:spMkLst>
        </pc:spChg>
      </pc:sldChg>
      <pc:sldChg chg="modSp">
        <pc:chgData name="Natasha Green" userId="S::ng1v20@soton.ac.uk::95db0ffa-da5b-477d-ae38-1990569217b1" providerId="AD" clId="Web-{22A17AD6-6B62-45F2-3EEE-AA6EB76CE8EA}" dt="2022-01-05T19:03:03.506" v="13" actId="20577"/>
        <pc:sldMkLst>
          <pc:docMk/>
          <pc:sldMk cId="2304625675" sldId="257"/>
        </pc:sldMkLst>
        <pc:spChg chg="mod">
          <ac:chgData name="Natasha Green" userId="S::ng1v20@soton.ac.uk::95db0ffa-da5b-477d-ae38-1990569217b1" providerId="AD" clId="Web-{22A17AD6-6B62-45F2-3EEE-AA6EB76CE8EA}" dt="2022-01-05T19:03:03.506" v="13" actId="20577"/>
          <ac:spMkLst>
            <pc:docMk/>
            <pc:sldMk cId="2304625675" sldId="257"/>
            <ac:spMk id="241" creationId="{00000000-0000-0000-0000-000000000000}"/>
          </ac:spMkLst>
        </pc:spChg>
      </pc:sldChg>
      <pc:sldChg chg="delSp">
        <pc:chgData name="Natasha Green" userId="S::ng1v20@soton.ac.uk::95db0ffa-da5b-477d-ae38-1990569217b1" providerId="AD" clId="Web-{22A17AD6-6B62-45F2-3EEE-AA6EB76CE8EA}" dt="2022-01-05T19:03:41.804" v="18"/>
        <pc:sldMkLst>
          <pc:docMk/>
          <pc:sldMk cId="1974776008" sldId="293"/>
        </pc:sldMkLst>
        <pc:spChg chg="del">
          <ac:chgData name="Natasha Green" userId="S::ng1v20@soton.ac.uk::95db0ffa-da5b-477d-ae38-1990569217b1" providerId="AD" clId="Web-{22A17AD6-6B62-45F2-3EEE-AA6EB76CE8EA}" dt="2022-01-05T19:03:39.710" v="17"/>
          <ac:spMkLst>
            <pc:docMk/>
            <pc:sldMk cId="1974776008" sldId="293"/>
            <ac:spMk id="2" creationId="{0B95BAB1-CB1B-4122-BEDE-092EACC2C66E}"/>
          </ac:spMkLst>
        </pc:spChg>
        <pc:spChg chg="del">
          <ac:chgData name="Natasha Green" userId="S::ng1v20@soton.ac.uk::95db0ffa-da5b-477d-ae38-1990569217b1" providerId="AD" clId="Web-{22A17AD6-6B62-45F2-3EEE-AA6EB76CE8EA}" dt="2022-01-05T19:03:41.804" v="18"/>
          <ac:spMkLst>
            <pc:docMk/>
            <pc:sldMk cId="1974776008" sldId="293"/>
            <ac:spMk id="3" creationId="{F40B4FC7-E86E-47E7-BF52-DB2858D5689D}"/>
          </ac:spMkLst>
        </pc:spChg>
      </pc:sldChg>
      <pc:sldChg chg="modSp">
        <pc:chgData name="Natasha Green" userId="S::ng1v20@soton.ac.uk::95db0ffa-da5b-477d-ae38-1990569217b1" providerId="AD" clId="Web-{22A17AD6-6B62-45F2-3EEE-AA6EB76CE8EA}" dt="2022-01-05T19:03:31.960" v="16" actId="20577"/>
        <pc:sldMkLst>
          <pc:docMk/>
          <pc:sldMk cId="2685825496" sldId="306"/>
        </pc:sldMkLst>
        <pc:spChg chg="mod">
          <ac:chgData name="Natasha Green" userId="S::ng1v20@soton.ac.uk::95db0ffa-da5b-477d-ae38-1990569217b1" providerId="AD" clId="Web-{22A17AD6-6B62-45F2-3EEE-AA6EB76CE8EA}" dt="2022-01-05T19:03:31.960" v="16" actId="20577"/>
          <ac:spMkLst>
            <pc:docMk/>
            <pc:sldMk cId="2685825496" sldId="306"/>
            <ac:spMk id="28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3A736-E2FA-614E-A1F4-A8A45E61AD0F}"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60A8A-B1E9-174A-960D-450B501DC250}" type="slidenum">
              <a:rPr lang="en-US" smtClean="0"/>
              <a:t>‹#›</a:t>
            </a:fld>
            <a:endParaRPr lang="en-US"/>
          </a:p>
        </p:txBody>
      </p:sp>
    </p:spTree>
    <p:extLst>
      <p:ext uri="{BB962C8B-B14F-4D97-AF65-F5344CB8AC3E}">
        <p14:creationId xmlns:p14="http://schemas.microsoft.com/office/powerpoint/2010/main" val="13999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45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998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355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c76d8ace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bc76d8ace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166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833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247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611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83071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2245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05/01/2022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05/01/2022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403659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05/01/2022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05/01/2022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5.png"/><Relationship Id="rId2" Type="http://schemas.openxmlformats.org/officeDocument/2006/relationships/slideLayout" Target="../slideLayouts/slideLayout60.xml"/><Relationship Id="rId16"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5.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05/01/2022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05/01/2022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05/01/2022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05/01/2022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05/01/2022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05/01/2022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05/01/2022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05/01/2022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05/01/2022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532200" y="267714"/>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Worries</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901521" y="1662358"/>
            <a:ext cx="7521261" cy="4747359"/>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275"/>
              <a:buNone/>
            </a:pPr>
            <a:r>
              <a:rPr lang="en-GB" sz="11200" dirty="0">
                <a:solidFill>
                  <a:schemeClr val="accent5">
                    <a:lumMod val="50000"/>
                  </a:schemeClr>
                </a:solidFill>
                <a:highlight>
                  <a:srgbClr val="FFFFFF"/>
                </a:highlight>
                <a:latin typeface="Gill Sans"/>
                <a:ea typeface="Gill Sans"/>
                <a:cs typeface="Gill Sans"/>
                <a:sym typeface="Gill Sans"/>
              </a:rPr>
              <a:t>Objectives:</a:t>
            </a:r>
            <a:r>
              <a:rPr lang="en-GB" sz="11200" dirty="0">
                <a:solidFill>
                  <a:schemeClr val="accent5">
                    <a:lumMod val="50000"/>
                  </a:schemeClr>
                </a:solidFill>
                <a:highlight>
                  <a:srgbClr val="FFFFFF"/>
                </a:highlight>
                <a:latin typeface="Comfortaa"/>
                <a:ea typeface="Comfortaa"/>
                <a:cs typeface="Comfortaa"/>
                <a:sym typeface="Comfortaa"/>
              </a:rPr>
              <a:t> </a:t>
            </a:r>
            <a:endParaRPr sz="112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275"/>
              <a:buNone/>
            </a:pPr>
            <a:endParaRPr sz="9600" dirty="0">
              <a:solidFill>
                <a:srgbClr val="073763"/>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that everyday things affect our feelings.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ct val="80000"/>
              <a:buNone/>
            </a:pPr>
            <a:r>
              <a:rPr lang="en-GB" sz="9600" dirty="0">
                <a:solidFill>
                  <a:schemeClr val="accent5">
                    <a:lumMod val="50000"/>
                  </a:schemeClr>
                </a:solidFill>
                <a:latin typeface="Gill Sans"/>
                <a:ea typeface="Gill Sans"/>
                <a:cs typeface="Gill Sans"/>
                <a:sym typeface="Gill Sans"/>
              </a:rPr>
              <a:t>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that everyone has worries.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understand the importance of expressing our feelings &amp; supporting others who express their feelings.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identify strategies that can help themselves feel better.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ct val="47826"/>
              <a:buNone/>
            </a:pPr>
            <a:endParaRPr sz="23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ct val="47826"/>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ct val="100000"/>
              <a:buNone/>
            </a:pPr>
            <a:endParaRPr dirty="0"/>
          </a:p>
        </p:txBody>
      </p:sp>
    </p:spTree>
    <p:extLst>
      <p:ext uri="{BB962C8B-B14F-4D97-AF65-F5344CB8AC3E}">
        <p14:creationId xmlns:p14="http://schemas.microsoft.com/office/powerpoint/2010/main" val="126297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816925"/>
            <a:ext cx="2256151" cy="2221851"/>
          </a:xfrm>
          <a:prstGeom prst="rect">
            <a:avLst/>
          </a:prstGeom>
          <a:noFill/>
          <a:ln>
            <a:noFill/>
          </a:ln>
        </p:spPr>
      </p:pic>
      <p:sp>
        <p:nvSpPr>
          <p:cNvPr id="241" name="Google Shape;241;gb65152134c_2_18"/>
          <p:cNvSpPr txBox="1"/>
          <p:nvPr/>
        </p:nvSpPr>
        <p:spPr>
          <a:xfrm>
            <a:off x="1235200" y="2308525"/>
            <a:ext cx="6495600" cy="1169521"/>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5">
                    <a:lumMod val="50000"/>
                  </a:schemeClr>
                </a:solidFill>
                <a:latin typeface="Gill Sans"/>
                <a:ea typeface="Gill Sans"/>
                <a:cs typeface="Gill Sans"/>
                <a:sym typeface="Gill Sans"/>
              </a:rPr>
              <a:t>Watch COVID-19 Warriors</a:t>
            </a:r>
            <a:endParaRPr lang="en-US" sz="2500" dirty="0">
              <a:solidFill>
                <a:schemeClr val="accent5">
                  <a:lumMod val="50000"/>
                </a:schemeClr>
              </a:solidFill>
              <a:latin typeface="Gill Sans"/>
              <a:ea typeface="Gill Sans"/>
              <a:cs typeface="Gill Sans"/>
              <a:sym typeface="Gill Sans"/>
            </a:endParaRPr>
          </a:p>
          <a:p>
            <a:pPr algn="ctr">
              <a:buSzPts val="2500"/>
            </a:pPr>
            <a:r>
              <a:rPr lang="en-GB" sz="2500" dirty="0">
                <a:solidFill>
                  <a:schemeClr val="accent5">
                    <a:lumMod val="50000"/>
                  </a:schemeClr>
                </a:solidFill>
                <a:latin typeface="Gill Sans"/>
                <a:ea typeface="Gill Sans"/>
                <a:cs typeface="Gill Sans"/>
                <a:sym typeface="Gill Sans"/>
              </a:rPr>
              <a:t> Video Introduction</a:t>
            </a:r>
            <a:endParaRPr lang="en-US" sz="2500" b="0" i="0" u="none" strike="noStrike" cap="none">
              <a:solidFill>
                <a:schemeClr val="accent5">
                  <a:lumMod val="50000"/>
                </a:schemeClr>
              </a:solidFill>
              <a:latin typeface="Gill Sans"/>
              <a:ea typeface="Gill Sans"/>
              <a:cs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a:blip r:embed="rId4">
            <a:alphaModFix/>
          </a:blip>
          <a:stretch>
            <a:fillRect/>
          </a:stretch>
        </p:blipFill>
        <p:spPr>
          <a:xfrm>
            <a:off x="6999175" y="3893125"/>
            <a:ext cx="2069450" cy="2069450"/>
          </a:xfrm>
          <a:prstGeom prst="rect">
            <a:avLst/>
          </a:prstGeom>
          <a:noFill/>
          <a:ln>
            <a:noFill/>
          </a:ln>
        </p:spPr>
      </p:pic>
    </p:spTree>
    <p:extLst>
      <p:ext uri="{BB962C8B-B14F-4D97-AF65-F5344CB8AC3E}">
        <p14:creationId xmlns:p14="http://schemas.microsoft.com/office/powerpoint/2010/main" val="230462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1068350" y="1541151"/>
            <a:ext cx="5583850" cy="996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5">
                    <a:lumMod val="50000"/>
                  </a:schemeClr>
                </a:solidFill>
                <a:latin typeface="Gill Sans"/>
                <a:ea typeface="Gill Sans"/>
                <a:cs typeface="Gill Sans"/>
                <a:sym typeface="Gill Sans"/>
              </a:rPr>
              <a:t>Read the book “Ruby’s Worry”</a:t>
            </a:r>
            <a:endParaRPr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p:txBody>
      </p:sp>
      <p:pic>
        <p:nvPicPr>
          <p:cNvPr id="250" name="Google Shape;250;gb525822f29_0_5"/>
          <p:cNvPicPr preferRelativeResize="0"/>
          <p:nvPr/>
        </p:nvPicPr>
        <p:blipFill>
          <a:blip r:embed="rId3">
            <a:alphaModFix/>
          </a:blip>
          <a:stretch>
            <a:fillRect/>
          </a:stretch>
        </p:blipFill>
        <p:spPr>
          <a:xfrm rot="616335">
            <a:off x="5655345" y="1494425"/>
            <a:ext cx="2049550" cy="2594350"/>
          </a:xfrm>
          <a:prstGeom prst="rect">
            <a:avLst/>
          </a:prstGeom>
          <a:noFill/>
          <a:ln>
            <a:noFill/>
          </a:ln>
        </p:spPr>
      </p:pic>
      <p:sp>
        <p:nvSpPr>
          <p:cNvPr id="251" name="Google Shape;251;gb525822f29_0_5"/>
          <p:cNvSpPr txBox="1"/>
          <p:nvPr/>
        </p:nvSpPr>
        <p:spPr>
          <a:xfrm>
            <a:off x="1068350" y="4357450"/>
            <a:ext cx="72201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dirty="0">
              <a:latin typeface="Gill Sans"/>
              <a:ea typeface="Gill Sans"/>
              <a:cs typeface="Gill Sans"/>
              <a:sym typeface="Gill Sans"/>
            </a:endParaRPr>
          </a:p>
          <a:p>
            <a:pPr marL="342900" lvl="0" indent="-342900" algn="l" rtl="0">
              <a:spcBef>
                <a:spcPts val="0"/>
              </a:spcBef>
              <a:spcAft>
                <a:spcPts val="0"/>
              </a:spcAft>
              <a:buFont typeface="Courier New" panose="02070309020205020404" pitchFamily="49" charset="0"/>
              <a:buChar char="o"/>
            </a:pPr>
            <a:r>
              <a:rPr lang="en-GB" sz="2400" dirty="0">
                <a:solidFill>
                  <a:schemeClr val="accent5">
                    <a:lumMod val="50000"/>
                  </a:schemeClr>
                </a:solidFill>
                <a:latin typeface="Gill Sans"/>
                <a:ea typeface="Gill Sans"/>
                <a:cs typeface="Gill Sans"/>
                <a:sym typeface="Gill Sans"/>
              </a:rPr>
              <a:t>How does worry manifest itself in our bodies? </a:t>
            </a:r>
          </a:p>
          <a:p>
            <a:pPr marL="0" lvl="0" indent="0" algn="l" rtl="0">
              <a:spcBef>
                <a:spcPts val="0"/>
              </a:spcBef>
              <a:spcAft>
                <a:spcPts val="0"/>
              </a:spcAft>
              <a:buNone/>
            </a:pPr>
            <a:endParaRPr lang="en-GB" sz="2400" dirty="0">
              <a:solidFill>
                <a:schemeClr val="accent5">
                  <a:lumMod val="50000"/>
                </a:schemeClr>
              </a:solidFill>
              <a:latin typeface="Gill Sans"/>
              <a:ea typeface="Gill Sans"/>
              <a:cs typeface="Gill Sans"/>
              <a:sym typeface="Gill Sans"/>
            </a:endParaRPr>
          </a:p>
          <a:p>
            <a:pPr marL="342900" lvl="0" indent="-342900" algn="l" rtl="0">
              <a:spcBef>
                <a:spcPts val="0"/>
              </a:spcBef>
              <a:spcAft>
                <a:spcPts val="0"/>
              </a:spcAft>
              <a:buFont typeface="Courier New" panose="02070309020205020404" pitchFamily="49" charset="0"/>
              <a:buChar char="o"/>
            </a:pPr>
            <a:r>
              <a:rPr lang="en-GB" sz="2400" dirty="0">
                <a:solidFill>
                  <a:schemeClr val="accent5">
                    <a:lumMod val="50000"/>
                  </a:schemeClr>
                </a:solidFill>
                <a:latin typeface="Gill Sans"/>
                <a:ea typeface="Gill Sans"/>
                <a:cs typeface="Gill Sans"/>
                <a:sym typeface="Gill Sans"/>
              </a:rPr>
              <a:t>Think about how you might feel physically and   emotionally...</a:t>
            </a:r>
            <a:endParaRPr sz="2400" dirty="0">
              <a:solidFill>
                <a:schemeClr val="accent5">
                  <a:lumMod val="50000"/>
                </a:schemeClr>
              </a:solidFill>
              <a:latin typeface="Gill Sans"/>
              <a:ea typeface="Gill Sans"/>
              <a:cs typeface="Gill Sans"/>
              <a:sym typeface="Gill Sans"/>
            </a:endParaRPr>
          </a:p>
        </p:txBody>
      </p:sp>
      <p:sp>
        <p:nvSpPr>
          <p:cNvPr id="252" name="Google Shape;252;gb525822f29_0_5"/>
          <p:cNvSpPr txBox="1"/>
          <p:nvPr/>
        </p:nvSpPr>
        <p:spPr>
          <a:xfrm>
            <a:off x="2217600" y="5319300"/>
            <a:ext cx="7195200" cy="83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3" name="Google Shape;253;gb525822f29_0_5"/>
          <p:cNvSpPr txBox="1"/>
          <p:nvPr/>
        </p:nvSpPr>
        <p:spPr>
          <a:xfrm>
            <a:off x="1815921" y="2658377"/>
            <a:ext cx="3074825"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7E83"/>
                </a:solidFill>
                <a:latin typeface="Gill Sans"/>
                <a:ea typeface="Gill Sans"/>
                <a:cs typeface="Gill Sans"/>
                <a:sym typeface="Gill Sans"/>
              </a:rPr>
              <a:t>Everyone has worries sometimes...</a:t>
            </a:r>
            <a:endParaRPr sz="2400" dirty="0">
              <a:solidFill>
                <a:srgbClr val="157E83"/>
              </a:solidFill>
              <a:latin typeface="Gill Sans"/>
              <a:ea typeface="Gill Sans"/>
              <a:cs typeface="Gill Sans"/>
              <a:sym typeface="Gill Sans"/>
            </a:endParaRPr>
          </a:p>
        </p:txBody>
      </p:sp>
      <p:sp>
        <p:nvSpPr>
          <p:cNvPr id="2" name="Cloud Callout 1">
            <a:extLst>
              <a:ext uri="{FF2B5EF4-FFF2-40B4-BE49-F238E27FC236}">
                <a16:creationId xmlns:a16="http://schemas.microsoft.com/office/drawing/2014/main" id="{69601171-8021-C646-BED9-A990AC156B83}"/>
              </a:ext>
            </a:extLst>
          </p:cNvPr>
          <p:cNvSpPr/>
          <p:nvPr/>
        </p:nvSpPr>
        <p:spPr>
          <a:xfrm>
            <a:off x="1224210" y="2163651"/>
            <a:ext cx="3837904" cy="1874225"/>
          </a:xfrm>
          <a:prstGeom prst="cloudCallout">
            <a:avLst>
              <a:gd name="adj1" fmla="val 58026"/>
              <a:gd name="adj2" fmla="val 591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653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c76d8ace5_0_3"/>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9" name="Google Shape;259;gbc76d8ace5_0_3"/>
          <p:cNvSpPr txBox="1">
            <a:spLocks noGrp="1"/>
          </p:cNvSpPr>
          <p:nvPr>
            <p:ph type="subTitle" idx="1"/>
          </p:nvPr>
        </p:nvSpPr>
        <p:spPr>
          <a:xfrm>
            <a:off x="1081825" y="1256437"/>
            <a:ext cx="7199290" cy="52255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00"/>
              </a:spcBef>
              <a:spcAft>
                <a:spcPts val="0"/>
              </a:spcAft>
              <a:buSzPts val="2400"/>
              <a:buNone/>
            </a:pPr>
            <a:r>
              <a:rPr lang="en-GB" sz="2400" dirty="0">
                <a:solidFill>
                  <a:schemeClr val="accent5">
                    <a:lumMod val="50000"/>
                  </a:schemeClr>
                </a:solidFill>
                <a:latin typeface="Gill Sans"/>
                <a:ea typeface="Gill Sans"/>
                <a:cs typeface="Gill Sans"/>
                <a:sym typeface="Gill Sans"/>
              </a:rPr>
              <a:t>Coronavirus made many people worried… </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1300"/>
              </a:spcBef>
              <a:spcAft>
                <a:spcPts val="0"/>
              </a:spcAft>
              <a:buSzPts val="2400"/>
              <a:buNone/>
            </a:pPr>
            <a:r>
              <a:rPr lang="en-GB" sz="2400" dirty="0">
                <a:solidFill>
                  <a:schemeClr val="accent5">
                    <a:lumMod val="50000"/>
                  </a:schemeClr>
                </a:solidFill>
                <a:latin typeface="Gill Sans"/>
                <a:ea typeface="Gill Sans"/>
                <a:cs typeface="Gill Sans"/>
                <a:sym typeface="Gill Sans"/>
              </a:rPr>
              <a:t>Have you got worries about Coronavirus? </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sz="2400" dirty="0"/>
          </a:p>
          <a:p>
            <a:pPr lvl="0" algn="l" rtl="0">
              <a:lnSpc>
                <a:spcPct val="85000"/>
              </a:lnSpc>
              <a:spcBef>
                <a:spcPts val="1300"/>
              </a:spcBef>
              <a:spcAft>
                <a:spcPts val="0"/>
              </a:spcAft>
              <a:buClr>
                <a:srgbClr val="0F6AB1"/>
              </a:buClr>
              <a:buSzPct val="8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What can you do when you are feeling worried?</a:t>
            </a:r>
            <a:endParaRPr sz="2400" dirty="0">
              <a:solidFill>
                <a:schemeClr val="accent5">
                  <a:lumMod val="50000"/>
                </a:schemeClr>
              </a:solidFill>
              <a:latin typeface="Gill Sans"/>
              <a:ea typeface="Gill Sans"/>
              <a:cs typeface="Gill Sans"/>
              <a:sym typeface="Gill Sans"/>
            </a:endParaRPr>
          </a:p>
          <a:p>
            <a:pPr>
              <a:buClr>
                <a:srgbClr val="0F6AB1"/>
              </a:buClr>
              <a:buSzPct val="8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List all the things you can do to help you when you are feeling worried.  You can include some pictures too!</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p:txBody>
      </p:sp>
      <p:pic>
        <p:nvPicPr>
          <p:cNvPr id="260" name="Google Shape;260;gbc76d8ace5_0_3"/>
          <p:cNvPicPr preferRelativeResize="0"/>
          <p:nvPr/>
        </p:nvPicPr>
        <p:blipFill>
          <a:blip r:embed="rId3">
            <a:alphaModFix/>
          </a:blip>
          <a:stretch>
            <a:fillRect/>
          </a:stretch>
        </p:blipFill>
        <p:spPr>
          <a:xfrm>
            <a:off x="2749482" y="2797125"/>
            <a:ext cx="3216274" cy="2144199"/>
          </a:xfrm>
          <a:prstGeom prst="rect">
            <a:avLst/>
          </a:prstGeom>
          <a:noFill/>
          <a:ln>
            <a:noFill/>
          </a:ln>
        </p:spPr>
      </p:pic>
    </p:spTree>
    <p:extLst>
      <p:ext uri="{BB962C8B-B14F-4D97-AF65-F5344CB8AC3E}">
        <p14:creationId xmlns:p14="http://schemas.microsoft.com/office/powerpoint/2010/main" val="253802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endParaRPr sz="48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7" name="Google Shape;267;gb65152134c_1_0"/>
          <p:cNvSpPr txBox="1"/>
          <p:nvPr/>
        </p:nvSpPr>
        <p:spPr>
          <a:xfrm>
            <a:off x="1136843" y="1649516"/>
            <a:ext cx="6870313" cy="4708951"/>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How do you know if someone might be feeling anxious or worried?</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lang="en-GB"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Share some of your ideas for dealing with worries.</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68" name="Google Shape;268;gb65152134c_1_0"/>
          <p:cNvPicPr preferRelativeResize="0"/>
          <p:nvPr/>
        </p:nvPicPr>
        <p:blipFill rotWithShape="1">
          <a:blip r:embed="rId3">
            <a:alphaModFix/>
          </a:blip>
          <a:srcRect l="10353" r="-4648"/>
          <a:stretch/>
        </p:blipFill>
        <p:spPr>
          <a:xfrm>
            <a:off x="3616031" y="2794008"/>
            <a:ext cx="1827538" cy="1658099"/>
          </a:xfrm>
          <a:prstGeom prst="rect">
            <a:avLst/>
          </a:prstGeom>
          <a:noFill/>
          <a:ln>
            <a:noFill/>
          </a:ln>
        </p:spPr>
      </p:pic>
    </p:spTree>
    <p:extLst>
      <p:ext uri="{BB962C8B-B14F-4D97-AF65-F5344CB8AC3E}">
        <p14:creationId xmlns:p14="http://schemas.microsoft.com/office/powerpoint/2010/main" val="237650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gabefc0c955_0_11"/>
          <p:cNvPicPr preferRelativeResize="0"/>
          <p:nvPr/>
        </p:nvPicPr>
        <p:blipFill>
          <a:blip r:embed="rId3">
            <a:alphaModFix/>
          </a:blip>
          <a:stretch>
            <a:fillRect/>
          </a:stretch>
        </p:blipFill>
        <p:spPr>
          <a:xfrm>
            <a:off x="945250" y="2795925"/>
            <a:ext cx="2023676" cy="2023676"/>
          </a:xfrm>
          <a:prstGeom prst="rect">
            <a:avLst/>
          </a:prstGeom>
          <a:noFill/>
          <a:ln>
            <a:noFill/>
          </a:ln>
        </p:spPr>
      </p:pic>
      <p:sp>
        <p:nvSpPr>
          <p:cNvPr id="276" name="Google Shape;276;gabefc0c955_0_11"/>
          <p:cNvSpPr/>
          <p:nvPr/>
        </p:nvSpPr>
        <p:spPr>
          <a:xfrm>
            <a:off x="2968926" y="330300"/>
            <a:ext cx="4720200" cy="3098700"/>
          </a:xfrm>
          <a:prstGeom prst="wedgeEllipseCallout">
            <a:avLst>
              <a:gd name="adj1" fmla="val -54117"/>
              <a:gd name="adj2" fmla="val 39433"/>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277" name="Google Shape;277;gabefc0c955_0_11"/>
          <p:cNvSpPr txBox="1"/>
          <p:nvPr/>
        </p:nvSpPr>
        <p:spPr>
          <a:xfrm>
            <a:off x="3233976" y="915775"/>
            <a:ext cx="4190100" cy="23390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solidFill>
                  <a:srgbClr val="0F6AB1"/>
                </a:solidFill>
                <a:latin typeface="Gill Sans"/>
                <a:ea typeface="Gill Sans"/>
                <a:cs typeface="Gill Sans"/>
                <a:sym typeface="Gill Sans"/>
              </a:rPr>
              <a:t>Don’t forget - it’s good to chat to someone if you are feeling worried,  so don’t keep your worries to yourself! </a:t>
            </a:r>
            <a:endParaRPr sz="2800" dirty="0">
              <a:solidFill>
                <a:srgbClr val="0F6AB1"/>
              </a:solidFill>
              <a:latin typeface="Gill Sans"/>
              <a:ea typeface="Gill Sans"/>
              <a:cs typeface="Gill Sans"/>
              <a:sym typeface="Gill Sans"/>
            </a:endParaRPr>
          </a:p>
        </p:txBody>
      </p:sp>
    </p:spTree>
    <p:extLst>
      <p:ext uri="{BB962C8B-B14F-4D97-AF65-F5344CB8AC3E}">
        <p14:creationId xmlns:p14="http://schemas.microsoft.com/office/powerpoint/2010/main" val="20322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checkerboard(across)">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6" name="Google Shape;286;gaf9cfb55a7_0_0"/>
          <p:cNvPicPr preferRelativeResize="0"/>
          <p:nvPr/>
        </p:nvPicPr>
        <p:blipFill>
          <a:blip r:embed="rId3">
            <a:alphaModFix/>
          </a:blip>
          <a:stretch>
            <a:fillRect/>
          </a:stretch>
        </p:blipFill>
        <p:spPr>
          <a:xfrm>
            <a:off x="6461799" y="3117841"/>
            <a:ext cx="1477109" cy="1377404"/>
          </a:xfrm>
          <a:prstGeom prst="rect">
            <a:avLst/>
          </a:prstGeom>
          <a:noFill/>
          <a:ln>
            <a:noFill/>
          </a:ln>
        </p:spPr>
      </p:pic>
      <p:sp>
        <p:nvSpPr>
          <p:cNvPr id="282" name="Google Shape;282;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3" name="Google Shape;283;gaf9cfb55a7_0_0"/>
          <p:cNvSpPr txBox="1">
            <a:spLocks noGrp="1"/>
          </p:cNvSpPr>
          <p:nvPr>
            <p:ph type="subTitle" idx="1"/>
          </p:nvPr>
        </p:nvSpPr>
        <p:spPr>
          <a:xfrm>
            <a:off x="875125" y="1510899"/>
            <a:ext cx="7315200" cy="4918015"/>
          </a:xfrm>
          <a:prstGeom prst="rect">
            <a:avLst/>
          </a:prstGeom>
          <a:noFill/>
          <a:ln>
            <a:noFill/>
          </a:ln>
        </p:spPr>
        <p:txBody>
          <a:bodyPr spcFirstLastPara="1" wrap="square" lIns="91425" tIns="45700" rIns="91425" bIns="45700" anchor="t" anchorCtr="0">
            <a:noAutofit/>
          </a:bodyPr>
          <a:lstStyle/>
          <a:p>
            <a:pPr marL="419100" lvl="0" indent="-3429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Create a Class Worry box from an empty shoe box or tissue box.</a:t>
            </a:r>
            <a:endParaRPr sz="2400" dirty="0">
              <a:solidFill>
                <a:schemeClr val="accent5">
                  <a:lumMod val="50000"/>
                </a:schemeClr>
              </a:solidFill>
              <a:latin typeface="Gill Sans"/>
              <a:ea typeface="Gill Sans"/>
              <a:cs typeface="Gill Sans"/>
              <a:sym typeface="Gill Sans"/>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lang="en-GB" dirty="0">
              <a:solidFill>
                <a:schemeClr val="accent5">
                  <a:lumMod val="50000"/>
                </a:schemeClr>
              </a:solidFill>
            </a:endParaRPr>
          </a:p>
          <a:p>
            <a:pPr lvl="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endParaRPr>
          </a:p>
          <a:p>
            <a:pPr marL="419100" lvl="0" indent="-3429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sz="2400" dirty="0">
                <a:solidFill>
                  <a:schemeClr val="accent5">
                    <a:lumMod val="50000"/>
                  </a:schemeClr>
                </a:solidFill>
              </a:rPr>
              <a:t>C</a:t>
            </a:r>
            <a:r>
              <a:rPr lang="en-GB" sz="2400" dirty="0">
                <a:solidFill>
                  <a:schemeClr val="accent5">
                    <a:lumMod val="50000"/>
                  </a:schemeClr>
                </a:solidFill>
                <a:latin typeface="Gill Sans"/>
                <a:ea typeface="Gill Sans"/>
                <a:cs typeface="Gill Sans"/>
                <a:sym typeface="Gill Sans"/>
              </a:rPr>
              <a:t>reate a Self Soothe Box - collect some items that help you relax and take your mind off your worries in a small box and decorate the box.</a:t>
            </a:r>
          </a:p>
          <a:p>
            <a:pPr marL="76200" lvl="0" indent="0" algn="l" rtl="0">
              <a:lnSpc>
                <a:spcPct val="85000"/>
              </a:lnSpc>
              <a:spcBef>
                <a:spcPts val="1300"/>
              </a:spcBef>
              <a:spcAft>
                <a:spcPts val="0"/>
              </a:spcAft>
              <a:buClr>
                <a:schemeClr val="accent5">
                  <a:lumMod val="50000"/>
                </a:schemeClr>
              </a:buClr>
              <a:buSzPct val="100000"/>
              <a:buNone/>
            </a:pPr>
            <a:endParaRPr lang="en-US" sz="2400" dirty="0">
              <a:latin typeface="Gill Sans" panose="020B0502020104020203" pitchFamily="34" charset="-79"/>
              <a:cs typeface="Gill Sans" panose="020B0502020104020203" pitchFamily="34" charset="-79"/>
            </a:endParaRPr>
          </a:p>
          <a:p>
            <a:pPr fontAlgn="base"/>
            <a:r>
              <a:rPr lang="en-US" dirty="0"/>
              <a:t>​</a:t>
            </a:r>
          </a:p>
          <a:p>
            <a:pPr marL="76200" lvl="0" indent="0" algn="l" rtl="0">
              <a:lnSpc>
                <a:spcPct val="85000"/>
              </a:lnSpc>
              <a:spcBef>
                <a:spcPts val="1300"/>
              </a:spcBef>
              <a:spcAft>
                <a:spcPts val="0"/>
              </a:spcAft>
              <a:buClr>
                <a:schemeClr val="accent5">
                  <a:lumMod val="50000"/>
                </a:schemeClr>
              </a:buClr>
              <a:buSzPct val="80000"/>
              <a:buNone/>
            </a:pPr>
            <a:endParaRPr sz="2400" dirty="0">
              <a:solidFill>
                <a:schemeClr val="accent5">
                  <a:lumMod val="50000"/>
                </a:schemeClr>
              </a:solidFill>
              <a:latin typeface="Gill Sans"/>
              <a:ea typeface="Gill Sans"/>
              <a:cs typeface="Gill Sans"/>
              <a:sym typeface="Gill Sans"/>
            </a:endParaRPr>
          </a:p>
        </p:txBody>
      </p:sp>
      <p:grpSp>
        <p:nvGrpSpPr>
          <p:cNvPr id="2" name="Group 1">
            <a:extLst>
              <a:ext uri="{FF2B5EF4-FFF2-40B4-BE49-F238E27FC236}">
                <a16:creationId xmlns:a16="http://schemas.microsoft.com/office/drawing/2014/main" id="{D8E08CF8-EEE3-144C-B9F4-E14B9BAC0AFF}"/>
              </a:ext>
            </a:extLst>
          </p:cNvPr>
          <p:cNvGrpSpPr/>
          <p:nvPr/>
        </p:nvGrpSpPr>
        <p:grpSpPr>
          <a:xfrm>
            <a:off x="2650282" y="2475969"/>
            <a:ext cx="3560100" cy="1493938"/>
            <a:chOff x="2648598" y="2408876"/>
            <a:chExt cx="3560100" cy="1493938"/>
          </a:xfrm>
        </p:grpSpPr>
        <p:sp>
          <p:nvSpPr>
            <p:cNvPr id="284" name="Google Shape;284;gaf9cfb55a7_0_0"/>
            <p:cNvSpPr/>
            <p:nvPr/>
          </p:nvSpPr>
          <p:spPr>
            <a:xfrm>
              <a:off x="2648598" y="2433714"/>
              <a:ext cx="3560100" cy="1469100"/>
            </a:xfrm>
            <a:prstGeom prst="rect">
              <a:avLst/>
            </a:prstGeom>
            <a:solidFill>
              <a:srgbClr val="65DF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af9cfb55a7_0_0"/>
            <p:cNvSpPr txBox="1"/>
            <p:nvPr/>
          </p:nvSpPr>
          <p:spPr>
            <a:xfrm rot="-474">
              <a:off x="3341900" y="2408876"/>
              <a:ext cx="21735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b="1" dirty="0">
                  <a:latin typeface="Georgia"/>
                  <a:ea typeface="Georgia"/>
                  <a:cs typeface="Georgia"/>
                  <a:sym typeface="Georgia"/>
                </a:rPr>
                <a:t>WORRY BOX</a:t>
              </a:r>
              <a:endParaRPr sz="2100" b="1" dirty="0">
                <a:latin typeface="Georgia"/>
                <a:ea typeface="Georgia"/>
                <a:cs typeface="Georgia"/>
                <a:sym typeface="Georgia"/>
              </a:endParaRPr>
            </a:p>
          </p:txBody>
        </p:sp>
        <p:pic>
          <p:nvPicPr>
            <p:cNvPr id="287" name="Google Shape;287;gaf9cfb55a7_0_0"/>
            <p:cNvPicPr preferRelativeResize="0"/>
            <p:nvPr/>
          </p:nvPicPr>
          <p:blipFill>
            <a:blip r:embed="rId4">
              <a:alphaModFix/>
            </a:blip>
            <a:stretch>
              <a:fillRect/>
            </a:stretch>
          </p:blipFill>
          <p:spPr>
            <a:xfrm>
              <a:off x="3661274" y="2916926"/>
              <a:ext cx="1534749" cy="822524"/>
            </a:xfrm>
            <a:prstGeom prst="rect">
              <a:avLst/>
            </a:prstGeom>
            <a:noFill/>
            <a:ln>
              <a:noFill/>
            </a:ln>
          </p:spPr>
        </p:pic>
      </p:grpSp>
    </p:spTree>
    <p:extLst>
      <p:ext uri="{BB962C8B-B14F-4D97-AF65-F5344CB8AC3E}">
        <p14:creationId xmlns:p14="http://schemas.microsoft.com/office/powerpoint/2010/main" val="268582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867309" y="215782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1457237"/>
            <a:ext cx="3610665" cy="3424851"/>
          </a:xfrm>
          <a:prstGeom prst="wedgeEllipseCallout">
            <a:avLst>
              <a:gd name="adj1" fmla="val -64858"/>
              <a:gd name="adj2" fmla="val -3678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797464" y="1145987"/>
            <a:ext cx="2023676" cy="2023676"/>
          </a:xfrm>
          <a:prstGeom prst="rect">
            <a:avLst/>
          </a:prstGeom>
          <a:noFill/>
          <a:ln>
            <a:noFill/>
          </a:ln>
        </p:spPr>
      </p:pic>
    </p:spTree>
    <p:extLst>
      <p:ext uri="{BB962C8B-B14F-4D97-AF65-F5344CB8AC3E}">
        <p14:creationId xmlns:p14="http://schemas.microsoft.com/office/powerpoint/2010/main" val="33710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83105-C073-4B46-83A9-995FAFD2EB9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D27BA9-395B-4EF7-B206-2FC02CEC4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5EA52-A198-4DF9-A0CE-26F8C18FD6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TotalTime>
  <Words>267</Words>
  <Application>Microsoft Office PowerPoint</Application>
  <PresentationFormat>On-screen Show (4:3)</PresentationFormat>
  <Paragraphs>57</Paragraphs>
  <Slides>9</Slides>
  <Notes>7</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Worries</vt:lpstr>
      <vt:lpstr>PowerPoint Presentation</vt:lpstr>
      <vt:lpstr>Main Activity</vt:lpstr>
      <vt:lpstr>Main Activity</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Natasha Green</cp:lastModifiedBy>
  <cp:revision>17</cp:revision>
  <dcterms:created xsi:type="dcterms:W3CDTF">2021-03-17T09:42:00Z</dcterms:created>
  <dcterms:modified xsi:type="dcterms:W3CDTF">2022-01-05T19:03:42Z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