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sldIdLst>
    <p:sldId id="260" r:id="rId5"/>
    <p:sldId id="321" r:id="rId6"/>
    <p:sldId id="331" r:id="rId7"/>
    <p:sldId id="261" r:id="rId8"/>
    <p:sldId id="325" r:id="rId9"/>
    <p:sldId id="324" r:id="rId10"/>
    <p:sldId id="326" r:id="rId11"/>
    <p:sldId id="327" r:id="rId12"/>
    <p:sldId id="328" r:id="rId13"/>
    <p:sldId id="329" r:id="rId14"/>
    <p:sldId id="330" r:id="rId15"/>
    <p:sldId id="323" r:id="rId16"/>
    <p:sldId id="275" r:id="rId17"/>
    <p:sldId id="279" r:id="rId18"/>
    <p:sldId id="291" r:id="rId19"/>
    <p:sldId id="280" r:id="rId20"/>
    <p:sldId id="282" r:id="rId21"/>
    <p:sldId id="319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F33"/>
    <a:srgbClr val="1B68B3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18A86-D900-468E-9D03-13421475062B}" v="2" dt="2025-03-19T11:07:41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4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90B70-E790-4835-8883-46822A43AFFA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2C800-7B45-4801-B464-0AE270F482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77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2C800-7B45-4801-B464-0AE270F482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14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7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4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7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5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1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4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2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1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30E7-EA45-5643-835A-49EE44728AA5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694C1-5AAB-5743-9D97-532B359E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5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eat-well/the-eatwell-guid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eat-well/the-eatwell-guid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bit.ly/EarlyLifeLabHealthWarriorsPromis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EarlyLifeLabHealthWarriorsMeetTheWarrior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bit.ly%2FEarlyLifeLabMissionDigestion&amp;data=05%7C02%7CNatasha.Green%40soton.ac.uk%7Ced84870373464862db6108dd6617f490%7C4a5378f929f44d3ebe89669d03ada9d8%7C0%7C0%7C638778975271105443%7CUnknown%7CTWFpbGZsb3d8eyJFbXB0eU1hcGkiOnRydWUsIlYiOiIwLjAuMDAwMCIsIlAiOiJXaW4zMiIsIkFOIjoiTWFpbCIsIldUIjoyfQ%3D%3D%7C0%7C%7C%7C&amp;sdata=NJdxUOxXy81HKCnwamphOvVcEmhN8WBbXkpMT8OmZpQ%3D&amp;reserved=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articles/zk7rkm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0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Gill Sans MT" panose="020B0502020104020203" pitchFamily="34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solidFill>
                <a:srgbClr val="FEDF33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Gill Sans MT" panose="020B0502020104020203" pitchFamily="34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 (Year 4)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solidFill>
              <a:srgbClr val="FEDF33"/>
            </a:solidFill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Gill Sans MT" panose="020B0502020104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A4F35-0F2E-1F4F-9517-AF5A7A8C5767}"/>
              </a:ext>
            </a:extLst>
          </p:cNvPr>
          <p:cNvSpPr txBox="1"/>
          <p:nvPr/>
        </p:nvSpPr>
        <p:spPr>
          <a:xfrm>
            <a:off x="414794" y="1145977"/>
            <a:ext cx="88536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" panose="020B0502020104020203" pitchFamily="34" charset="77"/>
                <a:ea typeface="Gill Sans MT" charset="0"/>
                <a:cs typeface="Gill Sans MT" charset="0"/>
              </a:rPr>
              <a:t>Health Detectives  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" panose="020B0502020104020203" pitchFamily="34" charset="77"/>
                <a:ea typeface="Gill Sans MT" charset="0"/>
                <a:cs typeface="Gill Sans MT" charset="0"/>
              </a:rPr>
              <a:t>‘Mission Digestion’</a:t>
            </a:r>
          </a:p>
        </p:txBody>
      </p: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DA887A-EB8C-7EC5-C26A-79B386B95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8811" y="2971391"/>
            <a:ext cx="4835334" cy="4749348"/>
          </a:xfrm>
          <a:prstGeom prst="rect">
            <a:avLst/>
          </a:prstGeom>
        </p:spPr>
      </p:pic>
      <p:pic>
        <p:nvPicPr>
          <p:cNvPr id="3" name="Picture 2" descr="A black and blue text&#10;&#10;Description automatically generated">
            <a:extLst>
              <a:ext uri="{FF2B5EF4-FFF2-40B4-BE49-F238E27FC236}">
                <a16:creationId xmlns:a16="http://schemas.microsoft.com/office/drawing/2014/main" id="{22312933-6599-795C-8200-C9C445E3A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345629"/>
            <a:ext cx="4572000" cy="11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541538" y="808941"/>
            <a:ext cx="80609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 digestive </a:t>
            </a:r>
            <a:r>
              <a:rPr lang="en-US" sz="2800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system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– organs and their functions</a:t>
            </a:r>
          </a:p>
        </p:txBody>
      </p:sp>
      <p:pic>
        <p:nvPicPr>
          <p:cNvPr id="3" name="Picture 2" descr="A cartoon of a child with organs&#10;&#10;Description automatically generated">
            <a:extLst>
              <a:ext uri="{FF2B5EF4-FFF2-40B4-BE49-F238E27FC236}">
                <a16:creationId xmlns:a16="http://schemas.microsoft.com/office/drawing/2014/main" id="{523E886A-7DB3-552A-2D35-044C24032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" t="14297" r="18873" b="3424"/>
          <a:stretch/>
        </p:blipFill>
        <p:spPr>
          <a:xfrm>
            <a:off x="1247312" y="1390201"/>
            <a:ext cx="2961276" cy="4658858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B55CD5-DA27-FAC3-EE51-A96EF326C126}"/>
              </a:ext>
            </a:extLst>
          </p:cNvPr>
          <p:cNvSpPr txBox="1"/>
          <p:nvPr/>
        </p:nvSpPr>
        <p:spPr>
          <a:xfrm>
            <a:off x="4208588" y="1660210"/>
            <a:ext cx="423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Click to reveal the</a:t>
            </a:r>
          </a:p>
          <a:p>
            <a:pPr algn="ctr"/>
            <a:r>
              <a:rPr lang="en-GB" sz="2000" dirty="0"/>
              <a:t> name and function of the organ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B19063-F457-D94E-6146-1B5AC284E439}"/>
              </a:ext>
            </a:extLst>
          </p:cNvPr>
          <p:cNvSpPr/>
          <p:nvPr/>
        </p:nvSpPr>
        <p:spPr>
          <a:xfrm>
            <a:off x="141399" y="4609150"/>
            <a:ext cx="1708666" cy="722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small intestine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AFE20-DDB3-3643-662D-0136385E71CD}"/>
              </a:ext>
            </a:extLst>
          </p:cNvPr>
          <p:cNvSpPr/>
          <p:nvPr/>
        </p:nvSpPr>
        <p:spPr>
          <a:xfrm>
            <a:off x="4465674" y="3478376"/>
            <a:ext cx="4237207" cy="2277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i="0" dirty="0">
                <a:solidFill>
                  <a:srgbClr val="000000"/>
                </a:solidFill>
                <a:effectLst/>
                <a:latin typeface="YAEtfsBG_F4 0"/>
              </a:rPr>
              <a:t>Small intestine </a:t>
            </a:r>
          </a:p>
          <a:p>
            <a:pPr algn="ctr"/>
            <a:endParaRPr lang="en-GB" sz="2400" b="0" i="0" dirty="0">
              <a:solidFill>
                <a:srgbClr val="000000"/>
              </a:solidFill>
              <a:effectLst/>
              <a:latin typeface="YAEtfsBG_F4 0"/>
            </a:endParaRPr>
          </a:p>
          <a:p>
            <a:r>
              <a:rPr lang="en-GB" sz="2400" dirty="0"/>
              <a:t>Food is broken down and nutrients are absorbed into the blood.</a:t>
            </a:r>
          </a:p>
        </p:txBody>
      </p:sp>
    </p:spTree>
    <p:extLst>
      <p:ext uri="{BB962C8B-B14F-4D97-AF65-F5344CB8AC3E}">
        <p14:creationId xmlns:p14="http://schemas.microsoft.com/office/powerpoint/2010/main" val="26804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541538" y="808941"/>
            <a:ext cx="80609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 digestive </a:t>
            </a:r>
            <a:r>
              <a:rPr lang="en-US" sz="2800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system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– organs and their functions</a:t>
            </a:r>
          </a:p>
        </p:txBody>
      </p:sp>
      <p:pic>
        <p:nvPicPr>
          <p:cNvPr id="3" name="Picture 2" descr="A cartoon of a child with organs&#10;&#10;Description automatically generated">
            <a:extLst>
              <a:ext uri="{FF2B5EF4-FFF2-40B4-BE49-F238E27FC236}">
                <a16:creationId xmlns:a16="http://schemas.microsoft.com/office/drawing/2014/main" id="{523E886A-7DB3-552A-2D35-044C24032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" t="14297" r="18873" b="3424"/>
          <a:stretch/>
        </p:blipFill>
        <p:spPr>
          <a:xfrm>
            <a:off x="1247312" y="1390201"/>
            <a:ext cx="2961276" cy="4658858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B19063-F457-D94E-6146-1B5AC284E439}"/>
              </a:ext>
            </a:extLst>
          </p:cNvPr>
          <p:cNvSpPr/>
          <p:nvPr/>
        </p:nvSpPr>
        <p:spPr>
          <a:xfrm>
            <a:off x="3717667" y="4857112"/>
            <a:ext cx="1708666" cy="722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large intestine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AFE20-DDB3-3643-662D-0136385E71CD}"/>
              </a:ext>
            </a:extLst>
          </p:cNvPr>
          <p:cNvSpPr/>
          <p:nvPr/>
        </p:nvSpPr>
        <p:spPr>
          <a:xfrm>
            <a:off x="4572000" y="2374295"/>
            <a:ext cx="4237207" cy="2277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0000"/>
                </a:solidFill>
                <a:latin typeface="YAEtfsBG_F4 0"/>
              </a:rPr>
              <a:t>Large </a:t>
            </a:r>
            <a:r>
              <a:rPr lang="en-GB" sz="2800" b="1" i="0" dirty="0">
                <a:solidFill>
                  <a:srgbClr val="000000"/>
                </a:solidFill>
                <a:effectLst/>
                <a:latin typeface="YAEtfsBG_F4 0"/>
              </a:rPr>
              <a:t>intestine </a:t>
            </a:r>
          </a:p>
          <a:p>
            <a:pPr algn="ctr"/>
            <a:endParaRPr lang="en-GB" sz="2400" b="0" i="0" dirty="0">
              <a:solidFill>
                <a:srgbClr val="000000"/>
              </a:solidFill>
              <a:effectLst/>
              <a:latin typeface="YAEtfsBG_F4 0"/>
            </a:endParaRPr>
          </a:p>
          <a:p>
            <a:r>
              <a:rPr lang="en-GB" sz="2400" dirty="0"/>
              <a:t>Water from food and drink is absorbed into the blood.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A029A-1D1A-5DEE-DEE3-BE99F678FCAB}"/>
              </a:ext>
            </a:extLst>
          </p:cNvPr>
          <p:cNvSpPr txBox="1"/>
          <p:nvPr/>
        </p:nvSpPr>
        <p:spPr>
          <a:xfrm>
            <a:off x="4208588" y="1434755"/>
            <a:ext cx="423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Click to reveal the</a:t>
            </a:r>
          </a:p>
          <a:p>
            <a:pPr algn="ctr"/>
            <a:r>
              <a:rPr lang="en-GB" sz="2000" dirty="0"/>
              <a:t> name and function of the organ</a:t>
            </a:r>
          </a:p>
        </p:txBody>
      </p:sp>
    </p:spTree>
    <p:extLst>
      <p:ext uri="{BB962C8B-B14F-4D97-AF65-F5344CB8AC3E}">
        <p14:creationId xmlns:p14="http://schemas.microsoft.com/office/powerpoint/2010/main" val="41173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541538" y="754380"/>
            <a:ext cx="80609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 digestive </a:t>
            </a:r>
            <a:r>
              <a:rPr lang="en-US" sz="2800" kern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system</a:t>
            </a:r>
            <a:r>
              <a:rPr kumimoji="0" lang="en-US" sz="28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– organs and their functions</a:t>
            </a:r>
          </a:p>
        </p:txBody>
      </p:sp>
      <p:pic>
        <p:nvPicPr>
          <p:cNvPr id="3" name="Picture 2" descr="A cartoon of a child with its internal organs&#10;&#10;Description automatically generated">
            <a:extLst>
              <a:ext uri="{FF2B5EF4-FFF2-40B4-BE49-F238E27FC236}">
                <a16:creationId xmlns:a16="http://schemas.microsoft.com/office/drawing/2014/main" id="{618A3176-E1C6-6B34-F39F-737FE8F04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10" b="2654"/>
          <a:stretch/>
        </p:blipFill>
        <p:spPr>
          <a:xfrm>
            <a:off x="2076676" y="1225382"/>
            <a:ext cx="4412901" cy="515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81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-1" y="808941"/>
            <a:ext cx="891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Recap…visit the NHS website to revise the Eatwell Guide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91BD2681-9D9D-8E42-87B3-B50956345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36" y="1256497"/>
            <a:ext cx="7226367" cy="50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6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2 : The Power of Veg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B963B-6499-AB43-A023-AC6C8A257A04}"/>
              </a:ext>
            </a:extLst>
          </p:cNvPr>
          <p:cNvSpPr txBox="1"/>
          <p:nvPr/>
        </p:nvSpPr>
        <p:spPr>
          <a:xfrm>
            <a:off x="65991" y="1754654"/>
            <a:ext cx="88536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Session 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 Power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of Veg</a:t>
            </a:r>
          </a:p>
        </p:txBody>
      </p:sp>
    </p:spTree>
    <p:extLst>
      <p:ext uri="{BB962C8B-B14F-4D97-AF65-F5344CB8AC3E}">
        <p14:creationId xmlns:p14="http://schemas.microsoft.com/office/powerpoint/2010/main" val="25933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2 : The power of veg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-1" y="808941"/>
            <a:ext cx="891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Which food groups </a:t>
            </a:r>
            <a:r>
              <a:rPr lang="en-US" sz="2800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provide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sources of fibre?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91BD2681-9D9D-8E42-87B3-B50956345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49" y="1375292"/>
            <a:ext cx="6968702" cy="488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3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owls of vegetables&#10;&#10;Description automatically generated">
            <a:extLst>
              <a:ext uri="{FF2B5EF4-FFF2-40B4-BE49-F238E27FC236}">
                <a16:creationId xmlns:a16="http://schemas.microsoft.com/office/drawing/2014/main" id="{17AAC337-59A0-72A6-5D9C-DFCD3ECA6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6" t="17790" r="7821" b="10081"/>
          <a:stretch/>
        </p:blipFill>
        <p:spPr>
          <a:xfrm>
            <a:off x="331137" y="3745805"/>
            <a:ext cx="3702867" cy="2229557"/>
          </a:xfrm>
          <a:prstGeom prst="rect">
            <a:avLst/>
          </a:prstGeom>
        </p:spPr>
      </p:pic>
      <p:pic>
        <p:nvPicPr>
          <p:cNvPr id="5" name="Picture 4" descr="A plate of vegetables on a white surface&#10;&#10;Description automatically generated">
            <a:extLst>
              <a:ext uri="{FF2B5EF4-FFF2-40B4-BE49-F238E27FC236}">
                <a16:creationId xmlns:a16="http://schemas.microsoft.com/office/drawing/2014/main" id="{062DFA82-9E93-D0C7-74BA-9BCFC848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54" t="9677" r="14455" b="10081"/>
          <a:stretch/>
        </p:blipFill>
        <p:spPr>
          <a:xfrm>
            <a:off x="5820778" y="1167556"/>
            <a:ext cx="2983874" cy="23895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2 : The Power of Veg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F4D776C-DEDA-7144-8B18-93FE77441832}"/>
              </a:ext>
            </a:extLst>
          </p:cNvPr>
          <p:cNvSpPr/>
          <p:nvPr/>
        </p:nvSpPr>
        <p:spPr>
          <a:xfrm>
            <a:off x="2851785" y="2479894"/>
            <a:ext cx="3440430" cy="2183130"/>
          </a:xfrm>
          <a:prstGeom prst="cloud">
            <a:avLst/>
          </a:prstGeom>
          <a:solidFill>
            <a:srgbClr val="FED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5AC10-46D5-364F-8E7E-BC330DE076B9}"/>
              </a:ext>
            </a:extLst>
          </p:cNvPr>
          <p:cNvSpPr txBox="1"/>
          <p:nvPr/>
        </p:nvSpPr>
        <p:spPr>
          <a:xfrm>
            <a:off x="3158028" y="2953895"/>
            <a:ext cx="256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How do you like your veg?</a:t>
            </a:r>
          </a:p>
        </p:txBody>
      </p:sp>
    </p:spTree>
    <p:extLst>
      <p:ext uri="{BB962C8B-B14F-4D97-AF65-F5344CB8AC3E}">
        <p14:creationId xmlns:p14="http://schemas.microsoft.com/office/powerpoint/2010/main" val="2156332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2 : The Power of Veg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C1A7D-DF05-4E40-A5DA-AC50B982C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0" y="1485253"/>
            <a:ext cx="4336934" cy="3004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4FC23-D8EC-6045-BA96-2FD538C0B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08" y="1730947"/>
            <a:ext cx="3023308" cy="4371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FF4D776C-DEDA-7144-8B18-93FE77441832}"/>
              </a:ext>
            </a:extLst>
          </p:cNvPr>
          <p:cNvSpPr/>
          <p:nvPr/>
        </p:nvSpPr>
        <p:spPr>
          <a:xfrm>
            <a:off x="6946940" y="832881"/>
            <a:ext cx="2131695" cy="1280576"/>
          </a:xfrm>
          <a:prstGeom prst="cloud">
            <a:avLst/>
          </a:prstGeom>
          <a:solidFill>
            <a:srgbClr val="FED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5AC10-46D5-364F-8E7E-BC330DE076B9}"/>
              </a:ext>
            </a:extLst>
          </p:cNvPr>
          <p:cNvSpPr txBox="1"/>
          <p:nvPr/>
        </p:nvSpPr>
        <p:spPr>
          <a:xfrm>
            <a:off x="7219598" y="1146078"/>
            <a:ext cx="158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ill Sans MT" panose="020B0502020104020203" pitchFamily="34" charset="77"/>
              </a:rPr>
              <a:t>How do you like your veg?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C0B98B-4DFD-4043-B0B5-99E531AB509D}"/>
              </a:ext>
            </a:extLst>
          </p:cNvPr>
          <p:cNvSpPr txBox="1"/>
          <p:nvPr/>
        </p:nvSpPr>
        <p:spPr>
          <a:xfrm>
            <a:off x="169050" y="4648669"/>
            <a:ext cx="3717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Gill Sans MT Regular"/>
              </a:rPr>
              <a:t>Collect data on each person’s </a:t>
            </a:r>
            <a:r>
              <a:rPr lang="en-US" sz="2400" err="1">
                <a:latin typeface="Gill Sans MT Regular"/>
              </a:rPr>
              <a:t>favourite</a:t>
            </a:r>
            <a:r>
              <a:rPr lang="en-US" sz="2400">
                <a:latin typeface="Gill Sans MT Regular"/>
              </a:rPr>
              <a:t> vegetable snack and present as a bar chart.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743DC5-53E1-C34A-86C1-CD5CDAE07C9C}"/>
              </a:ext>
            </a:extLst>
          </p:cNvPr>
          <p:cNvSpPr txBox="1"/>
          <p:nvPr/>
        </p:nvSpPr>
        <p:spPr>
          <a:xfrm>
            <a:off x="-1" y="808941"/>
            <a:ext cx="891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Health Detectives Challenge</a:t>
            </a:r>
          </a:p>
        </p:txBody>
      </p:sp>
    </p:spTree>
    <p:extLst>
      <p:ext uri="{BB962C8B-B14F-4D97-AF65-F5344CB8AC3E}">
        <p14:creationId xmlns:p14="http://schemas.microsoft.com/office/powerpoint/2010/main" val="2062368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latin typeface="Gill Sans MT"/>
                  <a:ea typeface="Gill Sans MT" charset="0"/>
                  <a:cs typeface="Gill Sans MT" charset="0"/>
                </a:rPr>
                <a:t>Module 3A: </a:t>
              </a:r>
              <a:r>
                <a:rPr lang="en-US" sz="1400" b="1" kern="0" dirty="0">
                  <a:latin typeface="Gill Sans MT"/>
                  <a:ea typeface="Gill Sans MT" charset="0"/>
                  <a:cs typeface="Gill Sans MT" charset="0"/>
                </a:rPr>
                <a:t>Health Detectives – Mission Digestion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3 : Health Warrior Promise</a:t>
              </a:r>
              <a:endParaRPr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B963B-6499-AB43-A023-AC6C8A257A04}"/>
              </a:ext>
            </a:extLst>
          </p:cNvPr>
          <p:cNvSpPr txBox="1"/>
          <p:nvPr/>
        </p:nvSpPr>
        <p:spPr>
          <a:xfrm>
            <a:off x="-353520" y="977848"/>
            <a:ext cx="9851040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60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Watch</a:t>
            </a:r>
            <a:endParaRPr lang="en-US" sz="6000" dirty="0">
              <a:solidFill>
                <a:schemeClr val="bg1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en-US" sz="96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Health Warrior Promise </a:t>
            </a:r>
            <a:endParaRPr lang="en-US" sz="9600" dirty="0">
              <a:solidFill>
                <a:schemeClr val="bg1">
                  <a:lumMod val="2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defRPr/>
            </a:pPr>
            <a:r>
              <a:rPr lang="en-US" sz="60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video.</a:t>
            </a:r>
            <a:endParaRPr lang="en-US" sz="6000" dirty="0">
              <a:solidFill>
                <a:schemeClr val="bg1">
                  <a:lumMod val="25000"/>
                </a:schemeClr>
              </a:solidFill>
              <a:cs typeface="Calibri"/>
            </a:endParaRPr>
          </a:p>
        </p:txBody>
      </p:sp>
      <p:pic>
        <p:nvPicPr>
          <p:cNvPr id="3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E74A4C4-A3C2-63F9-E44F-8618160EA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666" y="4166874"/>
            <a:ext cx="2743200" cy="2743200"/>
          </a:xfrm>
          <a:prstGeom prst="rect">
            <a:avLst/>
          </a:prstGeom>
        </p:spPr>
      </p:pic>
      <p:pic>
        <p:nvPicPr>
          <p:cNvPr id="5" name="Picture 7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46524DC9-118A-3CC3-4984-FCC3B74BB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0" y="4658797"/>
            <a:ext cx="1533525" cy="151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55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28938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3 : Health Warrior Promise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296331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D9228-2AAD-6D43-8B08-AC33DF0C6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7" t="8953" r="19440" b="9397"/>
          <a:stretch/>
        </p:blipFill>
        <p:spPr>
          <a:xfrm>
            <a:off x="5315139" y="1743607"/>
            <a:ext cx="1729648" cy="1749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8B72A7-8583-AB43-AB89-11C824119D4C}"/>
              </a:ext>
            </a:extLst>
          </p:cNvPr>
          <p:cNvSpPr txBox="1"/>
          <p:nvPr/>
        </p:nvSpPr>
        <p:spPr>
          <a:xfrm>
            <a:off x="5500022" y="1827418"/>
            <a:ext cx="144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halkduster" panose="03050602040202020205" pitchFamily="66" charset="77"/>
              </a:rPr>
              <a:t>I will eat a piece of fruit at playtime twice a week.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BA5273A-2CEF-A542-8EB5-336DDDF5A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7" t="8953" r="19440" b="9397"/>
          <a:stretch/>
        </p:blipFill>
        <p:spPr>
          <a:xfrm rot="21323194">
            <a:off x="2394584" y="1710083"/>
            <a:ext cx="1661008" cy="168010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2DBA9AA-54AF-784A-B9E1-1A67DA4A410B}"/>
              </a:ext>
            </a:extLst>
          </p:cNvPr>
          <p:cNvSpPr txBox="1"/>
          <p:nvPr/>
        </p:nvSpPr>
        <p:spPr>
          <a:xfrm rot="21408093">
            <a:off x="2437985" y="1862096"/>
            <a:ext cx="1577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I will try a new vegetable every week.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D7719E2-A988-8445-8A87-11E32FC45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7" t="8953" r="19440" b="9397"/>
          <a:stretch/>
        </p:blipFill>
        <p:spPr>
          <a:xfrm rot="300765">
            <a:off x="3812673" y="3420060"/>
            <a:ext cx="1768659" cy="178898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1114345-C9E2-A247-B5C7-94061ADC6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7" t="8953" r="19440" b="9397"/>
          <a:stretch/>
        </p:blipFill>
        <p:spPr>
          <a:xfrm>
            <a:off x="6727915" y="3384799"/>
            <a:ext cx="1692637" cy="171209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7A66FAC-82D7-844F-9EA5-CD1CD941A8CD}"/>
              </a:ext>
            </a:extLst>
          </p:cNvPr>
          <p:cNvSpPr txBox="1"/>
          <p:nvPr/>
        </p:nvSpPr>
        <p:spPr>
          <a:xfrm rot="397606">
            <a:off x="3908332" y="3771496"/>
            <a:ext cx="15773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ucida Handwriting" panose="03010101010101010101" pitchFamily="66" charset="77"/>
              </a:rPr>
              <a:t>I will swap a sweet treat for a piece of fruit once  per week.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463844A-45AD-DF47-BC5A-58F2A82647D7}"/>
              </a:ext>
            </a:extLst>
          </p:cNvPr>
          <p:cNvSpPr txBox="1"/>
          <p:nvPr/>
        </p:nvSpPr>
        <p:spPr>
          <a:xfrm rot="189212">
            <a:off x="6846955" y="3626687"/>
            <a:ext cx="1577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Noteworthy Light" panose="02000400000000000000" pitchFamily="2" charset="77"/>
                <a:ea typeface="Noteworthy Light" panose="02000400000000000000" pitchFamily="2" charset="77"/>
              </a:rPr>
              <a:t>I will swap a sugary cereal for porridge with fruit twice per week.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E3EF42-2BD8-F948-B556-7632BC30D827}"/>
              </a:ext>
            </a:extLst>
          </p:cNvPr>
          <p:cNvSpPr txBox="1"/>
          <p:nvPr/>
        </p:nvSpPr>
        <p:spPr>
          <a:xfrm>
            <a:off x="269957" y="990259"/>
            <a:ext cx="728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What small change could you make?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B809553-E1C2-A64B-97A4-550EA5498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7" t="8953" r="19440" b="9397"/>
          <a:stretch/>
        </p:blipFill>
        <p:spPr>
          <a:xfrm rot="20962807">
            <a:off x="878799" y="3118653"/>
            <a:ext cx="1661008" cy="168010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16DD5547-78B7-264A-836D-9965FBDDA3F9}"/>
              </a:ext>
            </a:extLst>
          </p:cNvPr>
          <p:cNvSpPr txBox="1"/>
          <p:nvPr/>
        </p:nvSpPr>
        <p:spPr>
          <a:xfrm rot="20964716">
            <a:off x="1037748" y="3332145"/>
            <a:ext cx="15773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Script" panose="020B0804020000000003" pitchFamily="34" charset="0"/>
              </a:rPr>
              <a:t>I will swap my can of coke for sugar free squash once a week.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778961-A0AB-A14C-815C-43A5143C1CFA}"/>
              </a:ext>
            </a:extLst>
          </p:cNvPr>
          <p:cNvSpPr txBox="1"/>
          <p:nvPr/>
        </p:nvSpPr>
        <p:spPr>
          <a:xfrm>
            <a:off x="212772" y="5601335"/>
            <a:ext cx="855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These are some examples, but think carefully about what is important to you.</a:t>
            </a:r>
          </a:p>
        </p:txBody>
      </p:sp>
    </p:spTree>
    <p:extLst>
      <p:ext uri="{BB962C8B-B14F-4D97-AF65-F5344CB8AC3E}">
        <p14:creationId xmlns:p14="http://schemas.microsoft.com/office/powerpoint/2010/main" val="3676423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latin typeface="Gill Sans MT"/>
                  <a:ea typeface="Gill Sans MT" charset="0"/>
                  <a:cs typeface="Gill Sans MT" charset="0"/>
                </a:rPr>
                <a:t>Module 3A: </a:t>
              </a:r>
              <a:r>
                <a:rPr lang="en-US" sz="1400" b="1" kern="0" dirty="0">
                  <a:latin typeface="Gill Sans MT"/>
                  <a:ea typeface="Gill Sans MT" charset="0"/>
                  <a:cs typeface="Gill Sans MT" charset="0"/>
                </a:rPr>
                <a:t>Health Detectives – Mission Digestion</a:t>
              </a:r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B963B-6499-AB43-A023-AC6C8A257A04}"/>
              </a:ext>
            </a:extLst>
          </p:cNvPr>
          <p:cNvSpPr txBox="1"/>
          <p:nvPr/>
        </p:nvSpPr>
        <p:spPr>
          <a:xfrm>
            <a:off x="0" y="1125795"/>
            <a:ext cx="900568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*If you are new the Health Warriors programme and haven’t met </a:t>
            </a:r>
          </a:p>
          <a:p>
            <a:pPr algn="ctr">
              <a:defRPr/>
            </a:pPr>
            <a:r>
              <a:rPr lang="en-US" sz="24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the Warriors yet - watch this short</a:t>
            </a:r>
          </a:p>
          <a:p>
            <a:pPr algn="ctr">
              <a:defRPr/>
            </a:pPr>
            <a:endParaRPr lang="en-US" sz="2400" dirty="0">
              <a:solidFill>
                <a:schemeClr val="bg1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en-US" sz="60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Meet the Warriors </a:t>
            </a:r>
          </a:p>
          <a:p>
            <a:pPr algn="ctr">
              <a:defRPr/>
            </a:pPr>
            <a:r>
              <a:rPr lang="en-US" sz="60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video.</a:t>
            </a:r>
            <a:endParaRPr lang="en-US" sz="60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Picture 7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7EEA641-DC2C-9CA1-71D0-A9489C06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425" y="3429000"/>
            <a:ext cx="1533525" cy="1512332"/>
          </a:xfrm>
          <a:prstGeom prst="rect">
            <a:avLst/>
          </a:prstGeom>
        </p:spPr>
      </p:pic>
      <p:pic>
        <p:nvPicPr>
          <p:cNvPr id="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E6419-EA8E-FCB8-BBE0-F72BDB337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3986" y="3054339"/>
            <a:ext cx="4782736" cy="469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7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56B-37E5-41AB-FA5D-35C9E7887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414792-4D9B-F817-3D94-BC5B40D14770}"/>
              </a:ext>
            </a:extLst>
          </p:cNvPr>
          <p:cNvGrpSpPr/>
          <p:nvPr/>
        </p:nvGrpSpPr>
        <p:grpSpPr>
          <a:xfrm>
            <a:off x="0" y="-6614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E96E41-B032-0C25-99E1-7761336ED8B1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25A446-B558-8614-9B49-D0E63E3BA872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D94649-1377-CAA7-EF05-669B416FA441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latin typeface="Gill Sans MT"/>
                  <a:ea typeface="Gill Sans MT" charset="0"/>
                  <a:cs typeface="Gill Sans MT" charset="0"/>
                </a:rPr>
                <a:t>Module 3A: </a:t>
              </a:r>
              <a:r>
                <a:rPr lang="en-US" sz="1400" b="1" kern="0" dirty="0">
                  <a:latin typeface="Gill Sans MT"/>
                  <a:ea typeface="Gill Sans MT" charset="0"/>
                  <a:cs typeface="Gill Sans MT" charset="0"/>
                </a:rPr>
                <a:t>Health Detectives – Mission Digestion</a:t>
              </a:r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B6B2C8-0315-4B7F-D315-8AE3F2FB4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28462CB-C0EB-A2B4-84D3-79917A958D66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10C9A-4447-E3F5-9E62-5CB960A9F4AB}"/>
              </a:ext>
            </a:extLst>
          </p:cNvPr>
          <p:cNvSpPr txBox="1"/>
          <p:nvPr/>
        </p:nvSpPr>
        <p:spPr>
          <a:xfrm>
            <a:off x="0" y="1125795"/>
            <a:ext cx="900568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48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Watch Ace introduce </a:t>
            </a:r>
          </a:p>
          <a:p>
            <a:pPr algn="ctr">
              <a:defRPr/>
            </a:pPr>
            <a:r>
              <a:rPr lang="en-US" sz="48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“Mission Digestion”</a:t>
            </a:r>
            <a:endParaRPr lang="en-US" sz="60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Picture 7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529FEAC-2570-D9D7-F22B-0D3ABE001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353" y="3429000"/>
            <a:ext cx="1533525" cy="1512332"/>
          </a:xfrm>
          <a:prstGeom prst="rect">
            <a:avLst/>
          </a:prstGeom>
        </p:spPr>
      </p:pic>
      <p:pic>
        <p:nvPicPr>
          <p:cNvPr id="3" name="Picture 2" descr="A cartoon of a person holding a cell phone&#10;&#10;Description automatically generated">
            <a:extLst>
              <a:ext uri="{FF2B5EF4-FFF2-40B4-BE49-F238E27FC236}">
                <a16:creationId xmlns:a16="http://schemas.microsoft.com/office/drawing/2014/main" id="{A5F0ADF4-16AA-BFD8-FCA8-8BE6DB09B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917" y="2483815"/>
            <a:ext cx="3357461" cy="33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0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5562C-D339-4CAD-CAA8-03B5D305F0E9}"/>
              </a:ext>
            </a:extLst>
          </p:cNvPr>
          <p:cNvSpPr txBox="1"/>
          <p:nvPr/>
        </p:nvSpPr>
        <p:spPr>
          <a:xfrm>
            <a:off x="168676" y="935546"/>
            <a:ext cx="84160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What do you think about these </a:t>
            </a:r>
            <a:r>
              <a:rPr lang="en-US" sz="3000" kern="0" dirty="0" err="1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br</a:t>
            </a:r>
            <a:r>
              <a:rPr kumimoji="0" lang="en-US" sz="30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eakfast</a:t>
            </a:r>
            <a:r>
              <a:rPr kumimoji="0" lang="en-US" sz="30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choices?</a:t>
            </a:r>
          </a:p>
        </p:txBody>
      </p:sp>
      <p:pic>
        <p:nvPicPr>
          <p:cNvPr id="4" name="Picture 3" descr="A collage of food">
            <a:extLst>
              <a:ext uri="{FF2B5EF4-FFF2-40B4-BE49-F238E27FC236}">
                <a16:creationId xmlns:a16="http://schemas.microsoft.com/office/drawing/2014/main" id="{F8A0B36B-DF9D-F369-C523-FB07A529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1" y="1520321"/>
            <a:ext cx="3431903" cy="4854177"/>
          </a:xfrm>
          <a:prstGeom prst="rect">
            <a:avLst/>
          </a:prstGeom>
        </p:spPr>
      </p:pic>
      <p:pic>
        <p:nvPicPr>
          <p:cNvPr id="8" name="Picture 7" descr="A collage of food on a white background">
            <a:extLst>
              <a:ext uri="{FF2B5EF4-FFF2-40B4-BE49-F238E27FC236}">
                <a16:creationId xmlns:a16="http://schemas.microsoft.com/office/drawing/2014/main" id="{610E641D-ED52-27C0-25A6-8C941D963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381" y="1576805"/>
            <a:ext cx="3391969" cy="47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87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0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charset="0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8C1BD-C87B-0C76-2A49-ACB553FEB31D}"/>
              </a:ext>
            </a:extLst>
          </p:cNvPr>
          <p:cNvSpPr txBox="1"/>
          <p:nvPr/>
        </p:nvSpPr>
        <p:spPr>
          <a:xfrm>
            <a:off x="-86022" y="1342175"/>
            <a:ext cx="900568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6000" kern="0" dirty="0">
                <a:solidFill>
                  <a:schemeClr val="bg1">
                    <a:lumMod val="25000"/>
                  </a:schemeClr>
                </a:solidFill>
                <a:latin typeface="Gill Sans MT Regular"/>
              </a:rPr>
              <a:t>Watch a short video about the digestive system</a:t>
            </a:r>
            <a:endParaRPr lang="en-US" sz="60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3" name="Picture 7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9866909-C692-7C3D-0A09-F4A5E3AE8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534" y="4297402"/>
            <a:ext cx="1533525" cy="1512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9DD0BE-47B6-8BDF-5D89-C2B8517BD865}"/>
              </a:ext>
            </a:extLst>
          </p:cNvPr>
          <p:cNvSpPr txBox="1"/>
          <p:nvPr/>
        </p:nvSpPr>
        <p:spPr>
          <a:xfrm>
            <a:off x="5805534" y="5809734"/>
            <a:ext cx="14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Click to watch</a:t>
            </a:r>
          </a:p>
        </p:txBody>
      </p:sp>
      <p:pic>
        <p:nvPicPr>
          <p:cNvPr id="6" name="Picture 5" descr="A human body with internal organs&#10;&#10;Description automatically generated">
            <a:extLst>
              <a:ext uri="{FF2B5EF4-FFF2-40B4-BE49-F238E27FC236}">
                <a16:creationId xmlns:a16="http://schemas.microsoft.com/office/drawing/2014/main" id="{60FBE5E1-B272-3772-096C-6B728CC587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594" r="29208" b="4430"/>
          <a:stretch/>
        </p:blipFill>
        <p:spPr>
          <a:xfrm>
            <a:off x="2797521" y="3285708"/>
            <a:ext cx="1837854" cy="30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56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541538" y="808941"/>
            <a:ext cx="80609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 digestive </a:t>
            </a:r>
            <a:r>
              <a:rPr lang="en-US" sz="2800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system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– organs and their functions</a:t>
            </a:r>
          </a:p>
        </p:txBody>
      </p:sp>
      <p:pic>
        <p:nvPicPr>
          <p:cNvPr id="3" name="Picture 2" descr="A cartoon of a child with organs&#10;&#10;Description automatically generated">
            <a:extLst>
              <a:ext uri="{FF2B5EF4-FFF2-40B4-BE49-F238E27FC236}">
                <a16:creationId xmlns:a16="http://schemas.microsoft.com/office/drawing/2014/main" id="{523E886A-7DB3-552A-2D35-044C24032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" t="14297" r="18873" b="3424"/>
          <a:stretch/>
        </p:blipFill>
        <p:spPr>
          <a:xfrm>
            <a:off x="1247312" y="1390201"/>
            <a:ext cx="2961276" cy="4658858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FE2887-26A3-4852-F840-AE657F5BA91C}"/>
              </a:ext>
            </a:extLst>
          </p:cNvPr>
          <p:cNvSpPr txBox="1"/>
          <p:nvPr/>
        </p:nvSpPr>
        <p:spPr>
          <a:xfrm>
            <a:off x="4572000" y="1660210"/>
            <a:ext cx="288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 you name these organs?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B55CD5-DA27-FAC3-EE51-A96EF326C126}"/>
              </a:ext>
            </a:extLst>
          </p:cNvPr>
          <p:cNvSpPr txBox="1"/>
          <p:nvPr/>
        </p:nvSpPr>
        <p:spPr>
          <a:xfrm>
            <a:off x="4365255" y="3804426"/>
            <a:ext cx="423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to see the names of organs and their functions on the next slide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78AB7AF-3237-F70B-21C5-5377CA98758C}"/>
              </a:ext>
            </a:extLst>
          </p:cNvPr>
          <p:cNvSpPr/>
          <p:nvPr/>
        </p:nvSpPr>
        <p:spPr>
          <a:xfrm>
            <a:off x="6432699" y="4703047"/>
            <a:ext cx="2318620" cy="48089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1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541538" y="808941"/>
            <a:ext cx="80609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 digestive </a:t>
            </a:r>
            <a:r>
              <a:rPr lang="en-US" sz="2800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system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– organs and their functions</a:t>
            </a:r>
          </a:p>
        </p:txBody>
      </p:sp>
      <p:pic>
        <p:nvPicPr>
          <p:cNvPr id="3" name="Picture 2" descr="A cartoon of a child with organs&#10;&#10;Description automatically generated">
            <a:extLst>
              <a:ext uri="{FF2B5EF4-FFF2-40B4-BE49-F238E27FC236}">
                <a16:creationId xmlns:a16="http://schemas.microsoft.com/office/drawing/2014/main" id="{523E886A-7DB3-552A-2D35-044C24032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" t="14297" r="18873" b="3424"/>
          <a:stretch/>
        </p:blipFill>
        <p:spPr>
          <a:xfrm>
            <a:off x="1247312" y="1390201"/>
            <a:ext cx="2961276" cy="4658858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B19063-F457-D94E-6146-1B5AC284E439}"/>
              </a:ext>
            </a:extLst>
          </p:cNvPr>
          <p:cNvSpPr/>
          <p:nvPr/>
        </p:nvSpPr>
        <p:spPr>
          <a:xfrm>
            <a:off x="297713" y="2621175"/>
            <a:ext cx="1742086" cy="6004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oesophagus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AFE20-DDB3-3643-662D-0136385E71CD}"/>
              </a:ext>
            </a:extLst>
          </p:cNvPr>
          <p:cNvSpPr/>
          <p:nvPr/>
        </p:nvSpPr>
        <p:spPr>
          <a:xfrm>
            <a:off x="4365255" y="2921956"/>
            <a:ext cx="4237207" cy="1865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i="0" dirty="0">
                <a:solidFill>
                  <a:srgbClr val="000000"/>
                </a:solidFill>
                <a:effectLst/>
                <a:latin typeface="YAEtfsBG_F4 0"/>
              </a:rPr>
              <a:t>Oesophagus </a:t>
            </a:r>
          </a:p>
          <a:p>
            <a:pPr algn="ctr"/>
            <a:endParaRPr lang="en-GB" sz="2400" b="0" i="0" dirty="0">
              <a:solidFill>
                <a:srgbClr val="000000"/>
              </a:solidFill>
              <a:effectLst/>
              <a:latin typeface="YAEtfsBG_F4 0"/>
            </a:endParaRPr>
          </a:p>
          <a:p>
            <a:pPr algn="ctr"/>
            <a:r>
              <a:rPr lang="en-GB" sz="2400" dirty="0">
                <a:solidFill>
                  <a:srgbClr val="000000"/>
                </a:solidFill>
                <a:latin typeface="YAEtfsBG_F4 0"/>
              </a:rPr>
              <a:t>A t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YAEtfsBG_F4 0"/>
              </a:rPr>
              <a:t>hin tube connecting </a:t>
            </a:r>
            <a:endParaRPr lang="en-GB" sz="2400" dirty="0">
              <a:solidFill>
                <a:srgbClr val="000000"/>
              </a:solidFill>
              <a:effectLst/>
              <a:latin typeface="YAEtfsBG_F4 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YAEtfsBG_F4 0"/>
              </a:rPr>
              <a:t>the mouth and the stomach.</a:t>
            </a:r>
            <a:endParaRPr lang="en-GB" sz="2400" dirty="0">
              <a:solidFill>
                <a:srgbClr val="000000"/>
              </a:solidFill>
              <a:effectLst/>
              <a:latin typeface="YAEtfsBG_F4 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DE1226-4B70-A26E-BCE9-4052CD3FA45C}"/>
              </a:ext>
            </a:extLst>
          </p:cNvPr>
          <p:cNvSpPr txBox="1"/>
          <p:nvPr/>
        </p:nvSpPr>
        <p:spPr>
          <a:xfrm>
            <a:off x="4208588" y="1458239"/>
            <a:ext cx="423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Click to reveal the</a:t>
            </a:r>
          </a:p>
          <a:p>
            <a:pPr algn="ctr"/>
            <a:r>
              <a:rPr lang="en-GB" sz="2000" dirty="0"/>
              <a:t> name and function of the organ</a:t>
            </a:r>
          </a:p>
        </p:txBody>
      </p:sp>
    </p:spTree>
    <p:extLst>
      <p:ext uri="{BB962C8B-B14F-4D97-AF65-F5344CB8AC3E}">
        <p14:creationId xmlns:p14="http://schemas.microsoft.com/office/powerpoint/2010/main" val="10837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541538" y="808941"/>
            <a:ext cx="80609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 digestive </a:t>
            </a:r>
            <a:r>
              <a:rPr lang="en-US" sz="2800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system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– organs and their functions</a:t>
            </a:r>
          </a:p>
        </p:txBody>
      </p:sp>
      <p:pic>
        <p:nvPicPr>
          <p:cNvPr id="3" name="Picture 2" descr="A cartoon of a child with organs&#10;&#10;Description automatically generated">
            <a:extLst>
              <a:ext uri="{FF2B5EF4-FFF2-40B4-BE49-F238E27FC236}">
                <a16:creationId xmlns:a16="http://schemas.microsoft.com/office/drawing/2014/main" id="{523E886A-7DB3-552A-2D35-044C24032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" t="14297" r="18873" b="3424"/>
          <a:stretch/>
        </p:blipFill>
        <p:spPr>
          <a:xfrm>
            <a:off x="1247312" y="1390201"/>
            <a:ext cx="2961276" cy="4658858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B19063-F457-D94E-6146-1B5AC284E439}"/>
              </a:ext>
            </a:extLst>
          </p:cNvPr>
          <p:cNvSpPr/>
          <p:nvPr/>
        </p:nvSpPr>
        <p:spPr>
          <a:xfrm>
            <a:off x="3758248" y="2454305"/>
            <a:ext cx="1414853" cy="57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mouth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AFE20-DDB3-3643-662D-0136385E71CD}"/>
              </a:ext>
            </a:extLst>
          </p:cNvPr>
          <p:cNvSpPr/>
          <p:nvPr/>
        </p:nvSpPr>
        <p:spPr>
          <a:xfrm>
            <a:off x="4571999" y="3384606"/>
            <a:ext cx="4237207" cy="1865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i="0" dirty="0">
                <a:solidFill>
                  <a:srgbClr val="000000"/>
                </a:solidFill>
                <a:effectLst/>
                <a:latin typeface="YAEtfsBG_F4 0"/>
              </a:rPr>
              <a:t>Mouth </a:t>
            </a:r>
          </a:p>
          <a:p>
            <a:pPr algn="ctr"/>
            <a:endParaRPr lang="en-GB" sz="2400" b="0" i="0" dirty="0">
              <a:solidFill>
                <a:srgbClr val="000000"/>
              </a:solidFill>
              <a:effectLst/>
              <a:latin typeface="YAEtfsBG_F4 0"/>
            </a:endParaRPr>
          </a:p>
          <a:p>
            <a:pPr algn="ctr"/>
            <a:r>
              <a:rPr lang="en-GB" sz="2400" dirty="0"/>
              <a:t>Food is broken down by teeth, mixed with saliva </a:t>
            </a:r>
          </a:p>
          <a:p>
            <a:pPr algn="ctr"/>
            <a:r>
              <a:rPr lang="en-GB" sz="2400" dirty="0"/>
              <a:t>and swallowed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YAEtfsBG_F4 0"/>
              </a:rPr>
              <a:t>.</a:t>
            </a:r>
            <a:endParaRPr lang="en-GB" sz="2400" dirty="0">
              <a:solidFill>
                <a:srgbClr val="000000"/>
              </a:solidFill>
              <a:effectLst/>
              <a:latin typeface="YAEtfsBG_F4 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40403-E526-DA78-B7D6-1FCB0DD97501}"/>
              </a:ext>
            </a:extLst>
          </p:cNvPr>
          <p:cNvSpPr txBox="1"/>
          <p:nvPr/>
        </p:nvSpPr>
        <p:spPr>
          <a:xfrm>
            <a:off x="4208588" y="1520198"/>
            <a:ext cx="423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Click to reveal the</a:t>
            </a:r>
          </a:p>
          <a:p>
            <a:pPr algn="ctr"/>
            <a:r>
              <a:rPr lang="en-GB" sz="2000" dirty="0"/>
              <a:t> name and function of the organ</a:t>
            </a:r>
          </a:p>
        </p:txBody>
      </p:sp>
    </p:spTree>
    <p:extLst>
      <p:ext uri="{BB962C8B-B14F-4D97-AF65-F5344CB8AC3E}">
        <p14:creationId xmlns:p14="http://schemas.microsoft.com/office/powerpoint/2010/main" val="102360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B3F2B80-2B0E-EA47-B263-3B7BF118A2F0}"/>
              </a:ext>
            </a:extLst>
          </p:cNvPr>
          <p:cNvGrpSpPr/>
          <p:nvPr/>
        </p:nvGrpSpPr>
        <p:grpSpPr>
          <a:xfrm>
            <a:off x="0" y="-8991"/>
            <a:ext cx="9144000" cy="774801"/>
            <a:chOff x="-176071" y="-8991"/>
            <a:chExt cx="9144000" cy="7748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63DC5-A25C-6946-A256-A809FE2A9DD6}"/>
                </a:ext>
              </a:extLst>
            </p:cNvPr>
            <p:cNvSpPr/>
            <p:nvPr/>
          </p:nvSpPr>
          <p:spPr>
            <a:xfrm>
              <a:off x="-176071" y="1"/>
              <a:ext cx="9144000" cy="286552"/>
            </a:xfrm>
            <a:prstGeom prst="rect">
              <a:avLst/>
            </a:prstGeom>
            <a:solidFill>
              <a:srgbClr val="C6D9F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040C8B-52DE-8B4E-93E6-39FEA7EC908E}"/>
                </a:ext>
              </a:extLst>
            </p:cNvPr>
            <p:cNvSpPr/>
            <p:nvPr/>
          </p:nvSpPr>
          <p:spPr>
            <a:xfrm>
              <a:off x="-176071" y="284918"/>
              <a:ext cx="9144000" cy="480892"/>
            </a:xfrm>
            <a:prstGeom prst="rect">
              <a:avLst/>
            </a:prstGeom>
            <a:solidFill>
              <a:srgbClr val="FEDF33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6" b="0" i="0" u="none" strike="noStrike" kern="0" cap="none" spc="0" normalizeH="0" baseline="0" noProof="0">
                <a:ln>
                  <a:noFill/>
                </a:ln>
                <a:solidFill>
                  <a:srgbClr val="C6D9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C77A7-971F-9649-A27B-2A89455580E8}"/>
                </a:ext>
              </a:extLst>
            </p:cNvPr>
            <p:cNvSpPr txBox="1"/>
            <p:nvPr/>
          </p:nvSpPr>
          <p:spPr>
            <a:xfrm>
              <a:off x="-176071" y="-8991"/>
              <a:ext cx="545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Module 3A: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Gill Sans MT" panose="020B0502020104020203" pitchFamily="34" charset="77"/>
                  <a:ea typeface="Gill Sans MT" charset="0"/>
                  <a:cs typeface="Gill Sans MT" charset="0"/>
                </a:rPr>
                <a:t>Health Detectives – Mission Digestion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818E0-2E18-3E4D-8881-4763FA6047BE}"/>
                </a:ext>
              </a:extLst>
            </p:cNvPr>
            <p:cNvSpPr txBox="1"/>
            <p:nvPr/>
          </p:nvSpPr>
          <p:spPr>
            <a:xfrm>
              <a:off x="-176071" y="341917"/>
              <a:ext cx="532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F243E"/>
                  </a:solidFill>
                  <a:latin typeface="Gill Sans MT"/>
                  <a:ea typeface="Gill Sans MT" charset="0"/>
                  <a:cs typeface="Gill Sans MT" charset="0"/>
                </a:rPr>
                <a:t>Session 1 : A healthy way to start the day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Gill Sans MT"/>
                <a:ea typeface="Gill Sans MT" charset="0"/>
                <a:cs typeface="Gill Sans MT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B933DB-9CB0-9747-89F1-821D803F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369" y="35098"/>
              <a:ext cx="998225" cy="69901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3FA89-697F-E145-86B4-4FBFE2FC62B7}"/>
              </a:ext>
            </a:extLst>
          </p:cNvPr>
          <p:cNvSpPr/>
          <p:nvPr/>
        </p:nvSpPr>
        <p:spPr>
          <a:xfrm>
            <a:off x="0" y="6377108"/>
            <a:ext cx="9144000" cy="480892"/>
          </a:xfrm>
          <a:prstGeom prst="rect">
            <a:avLst/>
          </a:prstGeom>
          <a:solidFill>
            <a:srgbClr val="FEDF33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0" cap="none" spc="0" normalizeH="0" baseline="0" noProof="0">
              <a:ln>
                <a:noFill/>
              </a:ln>
              <a:solidFill>
                <a:srgbClr val="C6D9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5BB50-5EC0-914C-A88E-5814C6B22A39}"/>
              </a:ext>
            </a:extLst>
          </p:cNvPr>
          <p:cNvSpPr txBox="1"/>
          <p:nvPr/>
        </p:nvSpPr>
        <p:spPr>
          <a:xfrm>
            <a:off x="541538" y="808941"/>
            <a:ext cx="80609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The digestive </a:t>
            </a:r>
            <a:r>
              <a:rPr lang="en-US" sz="2800" kern="0" dirty="0">
                <a:solidFill>
                  <a:schemeClr val="bg1">
                    <a:lumMod val="25000"/>
                  </a:schemeClr>
                </a:solidFill>
                <a:latin typeface="Gill Sans MT Regular"/>
                <a:ea typeface="Gill Sans MT" charset="0"/>
                <a:cs typeface="Gill Sans MT" charset="0"/>
              </a:rPr>
              <a:t>system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Gill Sans MT Regular"/>
                <a:ea typeface="Gill Sans MT" charset="0"/>
                <a:cs typeface="Gill Sans MT" charset="0"/>
              </a:rPr>
              <a:t> – organs and their functions</a:t>
            </a:r>
          </a:p>
        </p:txBody>
      </p:sp>
      <p:pic>
        <p:nvPicPr>
          <p:cNvPr id="3" name="Picture 2" descr="A cartoon of a child with organs&#10;&#10;Description automatically generated">
            <a:extLst>
              <a:ext uri="{FF2B5EF4-FFF2-40B4-BE49-F238E27FC236}">
                <a16:creationId xmlns:a16="http://schemas.microsoft.com/office/drawing/2014/main" id="{523E886A-7DB3-552A-2D35-044C24032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" t="14297" r="18873" b="3424"/>
          <a:stretch/>
        </p:blipFill>
        <p:spPr>
          <a:xfrm>
            <a:off x="1247312" y="1390201"/>
            <a:ext cx="2961276" cy="4658858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B19063-F457-D94E-6146-1B5AC284E439}"/>
              </a:ext>
            </a:extLst>
          </p:cNvPr>
          <p:cNvSpPr/>
          <p:nvPr/>
        </p:nvSpPr>
        <p:spPr>
          <a:xfrm>
            <a:off x="3758247" y="3110121"/>
            <a:ext cx="1697654" cy="5763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stomach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AFE20-DDB3-3643-662D-0136385E71CD}"/>
              </a:ext>
            </a:extLst>
          </p:cNvPr>
          <p:cNvSpPr/>
          <p:nvPr/>
        </p:nvSpPr>
        <p:spPr>
          <a:xfrm>
            <a:off x="4465674" y="4252814"/>
            <a:ext cx="4237207" cy="1865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i="0" dirty="0">
                <a:solidFill>
                  <a:srgbClr val="000000"/>
                </a:solidFill>
                <a:effectLst/>
                <a:latin typeface="YAEtfsBG_F4 0"/>
              </a:rPr>
              <a:t>Stomach </a:t>
            </a:r>
          </a:p>
          <a:p>
            <a:pPr algn="ctr"/>
            <a:endParaRPr lang="en-GB" sz="2400" b="0" i="0" dirty="0">
              <a:solidFill>
                <a:srgbClr val="000000"/>
              </a:solidFill>
              <a:effectLst/>
              <a:latin typeface="YAEtfsBG_F4 0"/>
            </a:endParaRPr>
          </a:p>
          <a:p>
            <a:r>
              <a:rPr lang="en-GB" sz="2400" dirty="0"/>
              <a:t>Food is churned up </a:t>
            </a:r>
          </a:p>
          <a:p>
            <a:r>
              <a:rPr lang="en-GB" sz="2400" dirty="0"/>
              <a:t>and mixed with stomach acid</a:t>
            </a:r>
            <a:r>
              <a:rPr lang="en-GB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712C7-3B6A-5E4F-9B92-20CBBF94A76E}"/>
              </a:ext>
            </a:extLst>
          </p:cNvPr>
          <p:cNvSpPr txBox="1"/>
          <p:nvPr/>
        </p:nvSpPr>
        <p:spPr>
          <a:xfrm>
            <a:off x="4208588" y="1660210"/>
            <a:ext cx="423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Click to reveal the</a:t>
            </a:r>
          </a:p>
          <a:p>
            <a:pPr algn="ctr"/>
            <a:r>
              <a:rPr lang="en-GB" sz="2000" dirty="0"/>
              <a:t> name and function of the organ</a:t>
            </a:r>
          </a:p>
        </p:txBody>
      </p:sp>
    </p:spTree>
    <p:extLst>
      <p:ext uri="{BB962C8B-B14F-4D97-AF65-F5344CB8AC3E}">
        <p14:creationId xmlns:p14="http://schemas.microsoft.com/office/powerpoint/2010/main" val="6362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F243E"/>
      </a:dk1>
      <a:lt1>
        <a:srgbClr val="C6D9F0"/>
      </a:lt1>
      <a:dk2>
        <a:srgbClr val="C5FFC5"/>
      </a:dk2>
      <a:lt2>
        <a:srgbClr val="FF9966"/>
      </a:lt2>
      <a:accent1>
        <a:srgbClr val="F99966"/>
      </a:accent1>
      <a:accent2>
        <a:srgbClr val="47AAD1"/>
      </a:accent2>
      <a:accent3>
        <a:srgbClr val="009900"/>
      </a:accent3>
      <a:accent4>
        <a:srgbClr val="FF9933"/>
      </a:accent4>
      <a:accent5>
        <a:srgbClr val="666699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BE3CB2242E24983F1860FE1464400" ma:contentTypeVersion="39" ma:contentTypeDescription="Create a new document." ma:contentTypeScope="" ma:versionID="35e2cf3435b46b7fa3e879c9e6f2c177">
  <xsd:schema xmlns:xsd="http://www.w3.org/2001/XMLSchema" xmlns:xs="http://www.w3.org/2001/XMLSchema" xmlns:p="http://schemas.microsoft.com/office/2006/metadata/properties" xmlns:ns2="c06ae15c-9fdd-4b58-94aa-f94dc73e0fbd" xmlns:ns3="7a9d3e49-bd46-4096-8312-b534c94ed188" targetNamespace="http://schemas.microsoft.com/office/2006/metadata/properties" ma:root="true" ma:fieldsID="2692cbbb5b8e8e0f07f4ff194346c937" ns2:_="" ns3:_="">
    <xsd:import namespace="c06ae15c-9fdd-4b58-94aa-f94dc73e0fbd"/>
    <xsd:import namespace="7a9d3e49-bd46-4096-8312-b534c94ed188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ae15c-9fdd-4b58-94aa-f94dc73e0fb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otes" ma:index="45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d3e49-bd46-4096-8312-b534c94ed188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3" nillable="true" ma:displayName="Taxonomy Catch All Column" ma:hidden="true" ma:list="{460b9d10-2e18-45ae-9af6-f54029fb5816}" ma:internalName="TaxCatchAll" ma:showField="CatchAllData" ma:web="7a9d3e49-bd46-4096-8312-b534c94ed1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9d3e49-bd46-4096-8312-b534c94ed188" xsi:nil="true"/>
    <lcf76f155ced4ddcb4097134ff3c332f xmlns="c06ae15c-9fdd-4b58-94aa-f94dc73e0fbd">
      <Terms xmlns="http://schemas.microsoft.com/office/infopath/2007/PartnerControls"/>
    </lcf76f155ced4ddcb4097134ff3c332f>
    <MediaLengthInSeconds xmlns="c06ae15c-9fdd-4b58-94aa-f94dc73e0fbd" xsi:nil="true"/>
    <SharedWithUsers xmlns="7a9d3e49-bd46-4096-8312-b534c94ed188">
      <UserInfo>
        <DisplayName>Louise Payne</DisplayName>
        <AccountId>49</AccountId>
        <AccountType/>
      </UserInfo>
    </SharedWithUsers>
    <DefaultSectionNames xmlns="c06ae15c-9fdd-4b58-94aa-f94dc73e0fbd" xsi:nil="true"/>
    <Invited_Members xmlns="c06ae15c-9fdd-4b58-94aa-f94dc73e0fbd" xsi:nil="true"/>
    <AppVersion xmlns="c06ae15c-9fdd-4b58-94aa-f94dc73e0fbd" xsi:nil="true"/>
    <Templates xmlns="c06ae15c-9fdd-4b58-94aa-f94dc73e0fbd" xsi:nil="true"/>
    <Member_Groups xmlns="c06ae15c-9fdd-4b58-94aa-f94dc73e0fbd">
      <UserInfo>
        <DisplayName/>
        <AccountId xsi:nil="true"/>
        <AccountType/>
      </UserInfo>
    </Member_Groups>
    <Self_Registration_Enabled xmlns="c06ae15c-9fdd-4b58-94aa-f94dc73e0fbd" xsi:nil="true"/>
    <Has_Leaders_Only_SectionGroup xmlns="c06ae15c-9fdd-4b58-94aa-f94dc73e0fbd" xsi:nil="true"/>
    <CultureName xmlns="c06ae15c-9fdd-4b58-94aa-f94dc73e0fbd" xsi:nil="true"/>
    <LMS_Mappings xmlns="c06ae15c-9fdd-4b58-94aa-f94dc73e0fbd" xsi:nil="true"/>
    <FolderType xmlns="c06ae15c-9fdd-4b58-94aa-f94dc73e0fbd" xsi:nil="true"/>
    <Owner xmlns="c06ae15c-9fdd-4b58-94aa-f94dc73e0fbd">
      <UserInfo>
        <DisplayName/>
        <AccountId xsi:nil="true"/>
        <AccountType/>
      </UserInfo>
    </Owner>
    <Leaders xmlns="c06ae15c-9fdd-4b58-94aa-f94dc73e0fbd">
      <UserInfo>
        <DisplayName/>
        <AccountId xsi:nil="true"/>
        <AccountType/>
      </UserInfo>
    </Leaders>
    <TeamsChannelId xmlns="c06ae15c-9fdd-4b58-94aa-f94dc73e0fbd" xsi:nil="true"/>
    <Invited_Leaders xmlns="c06ae15c-9fdd-4b58-94aa-f94dc73e0fbd" xsi:nil="true"/>
    <NotebookType xmlns="c06ae15c-9fdd-4b58-94aa-f94dc73e0fbd" xsi:nil="true"/>
    <Is_Collaboration_Space_Locked xmlns="c06ae15c-9fdd-4b58-94aa-f94dc73e0fbd" xsi:nil="true"/>
    <IsNotebookLocked xmlns="c06ae15c-9fdd-4b58-94aa-f94dc73e0fbd" xsi:nil="true"/>
    <Distribution_Groups xmlns="c06ae15c-9fdd-4b58-94aa-f94dc73e0fbd" xsi:nil="true"/>
    <Math_Settings xmlns="c06ae15c-9fdd-4b58-94aa-f94dc73e0fbd" xsi:nil="true"/>
    <Members xmlns="c06ae15c-9fdd-4b58-94aa-f94dc73e0fbd">
      <UserInfo>
        <DisplayName/>
        <AccountId xsi:nil="true"/>
        <AccountType/>
      </UserInfo>
    </Members>
    <Notes xmlns="c06ae15c-9fdd-4b58-94aa-f94dc73e0fbd" xsi:nil="true"/>
  </documentManagement>
</p:properties>
</file>

<file path=customXml/itemProps1.xml><?xml version="1.0" encoding="utf-8"?>
<ds:datastoreItem xmlns:ds="http://schemas.openxmlformats.org/officeDocument/2006/customXml" ds:itemID="{A0F96BF7-A771-4B65-BC30-94F2B82C8F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6D3DEC-0181-49A9-AE7E-DBAB7C637099}">
  <ds:schemaRefs>
    <ds:schemaRef ds:uri="7a9d3e49-bd46-4096-8312-b534c94ed188"/>
    <ds:schemaRef ds:uri="c06ae15c-9fdd-4b58-94aa-f94dc73e0f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525BEBA-6DCB-421E-935F-C12E70D9F2CB}">
  <ds:schemaRefs>
    <ds:schemaRef ds:uri="http://purl.org/dc/dcmitype/"/>
    <ds:schemaRef ds:uri="7a9d3e49-bd46-4096-8312-b534c94ed188"/>
    <ds:schemaRef ds:uri="http://schemas.openxmlformats.org/package/2006/metadata/core-properties"/>
    <ds:schemaRef ds:uri="c06ae15c-9fdd-4b58-94aa-f94dc73e0fbd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13162</TotalTime>
  <Words>706</Words>
  <Application>Microsoft Office PowerPoint</Application>
  <PresentationFormat>On-screen Show (4:3)</PresentationFormat>
  <Paragraphs>108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Chalkduster</vt:lpstr>
      <vt:lpstr>Gill Sans MT</vt:lpstr>
      <vt:lpstr>Gill Sans MT Regular</vt:lpstr>
      <vt:lpstr>Lucida Handwriting</vt:lpstr>
      <vt:lpstr>Noteworthy Light</vt:lpstr>
      <vt:lpstr>Segoe Script</vt:lpstr>
      <vt:lpstr>YAEtfsBG_F4 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Davey H.</dc:creator>
  <cp:lastModifiedBy>Natasha Green</cp:lastModifiedBy>
  <cp:revision>12</cp:revision>
  <dcterms:created xsi:type="dcterms:W3CDTF">2020-03-05T18:45:43Z</dcterms:created>
  <dcterms:modified xsi:type="dcterms:W3CDTF">2025-03-19T11:07:41Z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0x010100AA5BE3CB2242E24983F1860FE1464400</vt:lpwstr>
  </property>
  <property fmtid="{D5CDD505-2E9C-101B-9397-08002B2CF9AE}" pid="3" name="Order">
    <vt:lpwstr>609900.000000000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