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2"/>
  </p:notesMasterIdLst>
  <p:sldIdLst>
    <p:sldId id="256" r:id="rId13"/>
    <p:sldId id="257" r:id="rId14"/>
    <p:sldId id="308" r:id="rId15"/>
    <p:sldId id="309" r:id="rId16"/>
    <p:sldId id="298" r:id="rId17"/>
    <p:sldId id="261" r:id="rId18"/>
    <p:sldId id="310" r:id="rId19"/>
    <p:sldId id="267" r:id="rId20"/>
    <p:sldId id="29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8A8"/>
    <a:srgbClr val="157E83"/>
    <a:srgbClr val="EDB834"/>
    <a:srgbClr val="EC632B"/>
    <a:srgbClr val="712E88"/>
    <a:srgbClr val="E26FA9"/>
    <a:srgbClr val="D30D4F"/>
    <a:srgbClr val="E26EA8"/>
    <a:srgbClr val="D2639A"/>
    <a:srgbClr val="369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313CE-BA51-9A21-A752-E69682C7257F}" v="81" dt="2022-01-05T19:16:42.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608" autoAdjust="0"/>
    <p:restoredTop sz="94660"/>
  </p:normalViewPr>
  <p:slideViewPr>
    <p:cSldViewPr snapToGrid="0">
      <p:cViewPr varScale="1">
        <p:scale>
          <a:sx n="99" d="100"/>
          <a:sy n="99" d="100"/>
        </p:scale>
        <p:origin x="1256"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Green" userId="S::ng1v20@soton.ac.uk::95db0ffa-da5b-477d-ae38-1990569217b1" providerId="AD" clId="Web-{552313CE-BA51-9A21-A752-E69682C7257F}"/>
    <pc:docChg chg="modSld">
      <pc:chgData name="Natasha Green" userId="S::ng1v20@soton.ac.uk::95db0ffa-da5b-477d-ae38-1990569217b1" providerId="AD" clId="Web-{552313CE-BA51-9A21-A752-E69682C7257F}" dt="2022-01-05T19:16:42.914" v="58"/>
      <pc:docMkLst>
        <pc:docMk/>
      </pc:docMkLst>
      <pc:sldChg chg="modSp">
        <pc:chgData name="Natasha Green" userId="S::ng1v20@soton.ac.uk::95db0ffa-da5b-477d-ae38-1990569217b1" providerId="AD" clId="Web-{552313CE-BA51-9A21-A752-E69682C7257F}" dt="2022-01-05T19:14:50.255" v="55" actId="20577"/>
        <pc:sldMkLst>
          <pc:docMk/>
          <pc:sldMk cId="2472519137" sldId="256"/>
        </pc:sldMkLst>
        <pc:spChg chg="mod">
          <ac:chgData name="Natasha Green" userId="S::ng1v20@soton.ac.uk::95db0ffa-da5b-477d-ae38-1990569217b1" providerId="AD" clId="Web-{552313CE-BA51-9A21-A752-E69682C7257F}" dt="2022-01-05T19:14:50.255" v="55" actId="20577"/>
          <ac:spMkLst>
            <pc:docMk/>
            <pc:sldMk cId="2472519137" sldId="256"/>
            <ac:spMk id="233" creationId="{00000000-0000-0000-0000-000000000000}"/>
          </ac:spMkLst>
        </pc:spChg>
        <pc:spChg chg="mod">
          <ac:chgData name="Natasha Green" userId="S::ng1v20@soton.ac.uk::95db0ffa-da5b-477d-ae38-1990569217b1" providerId="AD" clId="Web-{552313CE-BA51-9A21-A752-E69682C7257F}" dt="2022-01-05T19:14:47.129" v="54" actId="1076"/>
          <ac:spMkLst>
            <pc:docMk/>
            <pc:sldMk cId="2472519137" sldId="256"/>
            <ac:spMk id="234" creationId="{00000000-0000-0000-0000-000000000000}"/>
          </ac:spMkLst>
        </pc:spChg>
      </pc:sldChg>
      <pc:sldChg chg="modSp">
        <pc:chgData name="Natasha Green" userId="S::ng1v20@soton.ac.uk::95db0ffa-da5b-477d-ae38-1990569217b1" providerId="AD" clId="Web-{552313CE-BA51-9A21-A752-E69682C7257F}" dt="2022-01-05T19:14:34.676" v="52" actId="20577"/>
        <pc:sldMkLst>
          <pc:docMk/>
          <pc:sldMk cId="1763116984" sldId="257"/>
        </pc:sldMkLst>
        <pc:spChg chg="mod">
          <ac:chgData name="Natasha Green" userId="S::ng1v20@soton.ac.uk::95db0ffa-da5b-477d-ae38-1990569217b1" providerId="AD" clId="Web-{552313CE-BA51-9A21-A752-E69682C7257F}" dt="2022-01-05T19:14:34.676" v="52" actId="20577"/>
          <ac:spMkLst>
            <pc:docMk/>
            <pc:sldMk cId="1763116984" sldId="257"/>
            <ac:spMk id="241" creationId="{00000000-0000-0000-0000-000000000000}"/>
          </ac:spMkLst>
        </pc:spChg>
      </pc:sldChg>
      <pc:sldChg chg="modSp">
        <pc:chgData name="Natasha Green" userId="S::ng1v20@soton.ac.uk::95db0ffa-da5b-477d-ae38-1990569217b1" providerId="AD" clId="Web-{552313CE-BA51-9A21-A752-E69682C7257F}" dt="2022-01-05T19:16:42.914" v="58"/>
        <pc:sldMkLst>
          <pc:docMk/>
          <pc:sldMk cId="31113142" sldId="309"/>
        </pc:sldMkLst>
        <pc:spChg chg="mod">
          <ac:chgData name="Natasha Green" userId="S::ng1v20@soton.ac.uk::95db0ffa-da5b-477d-ae38-1990569217b1" providerId="AD" clId="Web-{552313CE-BA51-9A21-A752-E69682C7257F}" dt="2022-01-05T19:16:42.914" v="58"/>
          <ac:spMkLst>
            <pc:docMk/>
            <pc:sldMk cId="31113142" sldId="309"/>
            <ac:spMk id="24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A8A7A-44EC-BB40-B0D2-C63C9E88F0E3}" type="datetimeFigureOut">
              <a:rPr lang="en-US" smtClean="0"/>
              <a:t>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ADB28-7809-D84A-827E-E9BBC22EA896}" type="slidenum">
              <a:rPr lang="en-US" smtClean="0"/>
              <a:t>‹#›</a:t>
            </a:fld>
            <a:endParaRPr lang="en-US"/>
          </a:p>
        </p:txBody>
      </p:sp>
    </p:spTree>
    <p:extLst>
      <p:ext uri="{BB962C8B-B14F-4D97-AF65-F5344CB8AC3E}">
        <p14:creationId xmlns:p14="http://schemas.microsoft.com/office/powerpoint/2010/main" val="290711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672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6322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c76d8ace5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bc76d8ace5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7486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693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013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7528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9856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453826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24549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05/01/2022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05/01/2022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5704675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5520468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9.xml"/><Relationship Id="rId16" Type="http://schemas.openxmlformats.org/officeDocument/2006/relationships/image" Target="../media/image5.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4.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18"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5.png"/><Relationship Id="rId2" Type="http://schemas.openxmlformats.org/officeDocument/2006/relationships/slideLayout" Target="../slideLayouts/slideLayout60.xml"/><Relationship Id="rId16" Type="http://schemas.openxmlformats.org/officeDocument/2006/relationships/image" Target="../media/image4.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3.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image" Target="../media/image5.png"/><Relationship Id="rId2" Type="http://schemas.openxmlformats.org/officeDocument/2006/relationships/slideLayout" Target="../slideLayouts/slideLayout83.xml"/><Relationship Id="rId16" Type="http://schemas.openxmlformats.org/officeDocument/2006/relationships/image" Target="../media/image4.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3.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6" name="Picture 15" descr="Icon&#10;&#10;Description automatically generated">
            <a:extLst>
              <a:ext uri="{FF2B5EF4-FFF2-40B4-BE49-F238E27FC236}">
                <a16:creationId xmlns:a16="http://schemas.microsoft.com/office/drawing/2014/main" id="{3A63917D-ED99-45C3-A20B-D32C51BB54F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9024476">
            <a:off x="-442154" y="-593161"/>
            <a:ext cx="1423304" cy="142090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 id="2147483882" r:id="rId14"/>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4" name="Picture 13" descr="Icon&#10;&#10;Description automatically generated">
            <a:extLst>
              <a:ext uri="{FF2B5EF4-FFF2-40B4-BE49-F238E27FC236}">
                <a16:creationId xmlns:a16="http://schemas.microsoft.com/office/drawing/2014/main" id="{1F51A19A-3406-4795-9647-2484C866BE1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42154" y="-533519"/>
            <a:ext cx="1423304" cy="142090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40B8A8"/>
                </a:solidFill>
              </a:rPr>
              <a:t>#</a:t>
            </a:r>
            <a:r>
              <a:rPr lang="en-GB" sz="3000" b="1" dirty="0" err="1">
                <a:solidFill>
                  <a:srgbClr val="40B8A8"/>
                </a:solidFill>
              </a:rPr>
              <a:t>BePartOfTheSolution</a:t>
            </a:r>
            <a:endParaRPr lang="en-GB" sz="3000" b="1" dirty="0">
              <a:solidFill>
                <a:srgbClr val="40B8A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40B8A8"/>
          </a:solidFill>
          <a:ln>
            <a:solidFill>
              <a:srgbClr val="40B8A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21" name="Picture 20" descr="Icon&#10;&#10;Description automatically generated">
            <a:extLst>
              <a:ext uri="{FF2B5EF4-FFF2-40B4-BE49-F238E27FC236}">
                <a16:creationId xmlns:a16="http://schemas.microsoft.com/office/drawing/2014/main" id="{0BC0ACA1-CE4D-4FF6-A889-BFCA62CCCD3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14623" y="-496137"/>
            <a:ext cx="1423304" cy="142090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3" name="Rectangle 12">
            <a:extLst>
              <a:ext uri="{FF2B5EF4-FFF2-40B4-BE49-F238E27FC236}">
                <a16:creationId xmlns:a16="http://schemas.microsoft.com/office/drawing/2014/main" id="{190FAC57-A36C-4945-8F04-69FEE2D55A23}"/>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B3E0E72-9523-4D64-8EF4-69DF12897975}"/>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21" name="Rectangle 20">
            <a:extLst>
              <a:ext uri="{FF2B5EF4-FFF2-40B4-BE49-F238E27FC236}">
                <a16:creationId xmlns:a16="http://schemas.microsoft.com/office/drawing/2014/main" id="{00FD08F8-0682-461B-920F-F235AE2477B1}"/>
              </a:ext>
            </a:extLst>
          </p:cNvPr>
          <p:cNvSpPr/>
          <p:nvPr userDrawn="1"/>
        </p:nvSpPr>
        <p:spPr>
          <a:xfrm>
            <a:off x="0" y="6034964"/>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57D864E-883A-45EF-BD2F-BA218DE8DDFA}"/>
              </a:ext>
            </a:extLst>
          </p:cNvPr>
          <p:cNvSpPr txBox="1"/>
          <p:nvPr userDrawn="1"/>
        </p:nvSpPr>
        <p:spPr>
          <a:xfrm>
            <a:off x="4956561" y="6183851"/>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B85EEC-8693-44CF-88F4-F4BD591590C1}"/>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17479" y="6240482"/>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8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9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532200" y="267714"/>
            <a:ext cx="8079600" cy="165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dirty="0">
                <a:solidFill>
                  <a:srgbClr val="0F6AB1"/>
                </a:solidFill>
                <a:latin typeface="Gill Sans"/>
                <a:ea typeface="Gill Sans"/>
                <a:cs typeface="Gill Sans"/>
                <a:sym typeface="Gill Sans"/>
              </a:rPr>
              <a:t>Worries</a:t>
            </a:r>
            <a:endParaRPr sz="4800" dirty="0">
              <a:solidFill>
                <a:srgbClr val="0F6AB1"/>
              </a:solidFill>
              <a:latin typeface="Gill Sans"/>
              <a:ea typeface="Gill Sans"/>
              <a:cs typeface="Gill Sans"/>
              <a:sym typeface="Gill Sans"/>
            </a:endParaRPr>
          </a:p>
        </p:txBody>
      </p:sp>
      <p:sp>
        <p:nvSpPr>
          <p:cNvPr id="234" name="Google Shape;234;p1"/>
          <p:cNvSpPr txBox="1">
            <a:spLocks noGrp="1"/>
          </p:cNvSpPr>
          <p:nvPr>
            <p:ph type="subTitle" idx="1"/>
          </p:nvPr>
        </p:nvSpPr>
        <p:spPr>
          <a:xfrm>
            <a:off x="864350" y="1513675"/>
            <a:ext cx="7753578" cy="4747359"/>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ts val="275"/>
              <a:buNone/>
            </a:pPr>
            <a:r>
              <a:rPr lang="en-GB" sz="11200" dirty="0">
                <a:solidFill>
                  <a:schemeClr val="accent5">
                    <a:lumMod val="50000"/>
                  </a:schemeClr>
                </a:solidFill>
                <a:highlight>
                  <a:srgbClr val="FFFFFF"/>
                </a:highlight>
                <a:latin typeface="Gill Sans"/>
                <a:ea typeface="Gill Sans"/>
                <a:cs typeface="Gill Sans"/>
                <a:sym typeface="Gill Sans"/>
              </a:rPr>
              <a:t>Objectives:</a:t>
            </a:r>
            <a:r>
              <a:rPr lang="en-GB" sz="11200" dirty="0">
                <a:solidFill>
                  <a:schemeClr val="accent5">
                    <a:lumMod val="50000"/>
                  </a:schemeClr>
                </a:solidFill>
                <a:highlight>
                  <a:srgbClr val="FFFFFF"/>
                </a:highlight>
                <a:latin typeface="Comfortaa"/>
                <a:ea typeface="Comfortaa"/>
                <a:cs typeface="Comfortaa"/>
                <a:sym typeface="Comfortaa"/>
              </a:rPr>
              <a:t> </a:t>
            </a:r>
            <a:endParaRPr sz="11200" dirty="0">
              <a:solidFill>
                <a:schemeClr val="accent5">
                  <a:lumMod val="50000"/>
                </a:schemeClr>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ts val="275"/>
              <a:buNone/>
            </a:pPr>
            <a:endParaRPr sz="9600" dirty="0">
              <a:solidFill>
                <a:srgbClr val="073763"/>
              </a:solidFill>
              <a:highlight>
                <a:srgbClr val="FFFFFF"/>
              </a:highlight>
              <a:latin typeface="Comfortaa"/>
              <a:ea typeface="Comfortaa"/>
              <a:cs typeface="Comfortaa"/>
              <a:sym typeface="Comfortaa"/>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9600" dirty="0">
                <a:solidFill>
                  <a:schemeClr val="accent5">
                    <a:lumMod val="50000"/>
                  </a:schemeClr>
                </a:solidFill>
                <a:latin typeface="Gill Sans"/>
                <a:ea typeface="Gill Sans"/>
                <a:cs typeface="Gill Sans"/>
                <a:sym typeface="Gill Sans"/>
              </a:rPr>
              <a:t>To understand that everyday things affect our feelings. </a:t>
            </a:r>
            <a:endParaRPr sz="9600" dirty="0">
              <a:solidFill>
                <a:schemeClr val="accent5">
                  <a:lumMod val="50000"/>
                </a:schemeClr>
              </a:solidFill>
              <a:latin typeface="Gill Sans"/>
              <a:ea typeface="Gill Sans"/>
              <a:cs typeface="Gill Sans"/>
              <a:sym typeface="Gill Sans"/>
            </a:endParaRPr>
          </a:p>
          <a:p>
            <a:pPr marL="0" lvl="0" indent="0" algn="l" rtl="0">
              <a:lnSpc>
                <a:spcPct val="115000"/>
              </a:lnSpc>
              <a:spcBef>
                <a:spcPts val="0"/>
              </a:spcBef>
              <a:spcAft>
                <a:spcPts val="0"/>
              </a:spcAft>
              <a:buClr>
                <a:schemeClr val="accent5">
                  <a:lumMod val="50000"/>
                </a:schemeClr>
              </a:buClr>
              <a:buSzPct val="80000"/>
              <a:buNone/>
            </a:pPr>
            <a:r>
              <a:rPr lang="en-GB" sz="9600" dirty="0">
                <a:solidFill>
                  <a:schemeClr val="accent5">
                    <a:lumMod val="50000"/>
                  </a:schemeClr>
                </a:solidFill>
                <a:latin typeface="Gill Sans"/>
                <a:ea typeface="Gill Sans"/>
                <a:cs typeface="Gill Sans"/>
                <a:sym typeface="Gill Sans"/>
              </a:rPr>
              <a:t> </a:t>
            </a: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9600" dirty="0">
                <a:solidFill>
                  <a:schemeClr val="accent5">
                    <a:lumMod val="50000"/>
                  </a:schemeClr>
                </a:solidFill>
                <a:latin typeface="Gill Sans"/>
                <a:ea typeface="Gill Sans"/>
                <a:cs typeface="Gill Sans"/>
                <a:sym typeface="Gill Sans"/>
              </a:rPr>
              <a:t>To understand that everyone has worries. </a:t>
            </a: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9600" dirty="0">
                <a:solidFill>
                  <a:schemeClr val="accent5">
                    <a:lumMod val="50000"/>
                  </a:schemeClr>
                </a:solidFill>
                <a:latin typeface="Gill Sans"/>
                <a:ea typeface="Gill Sans"/>
                <a:cs typeface="Gill Sans"/>
                <a:sym typeface="Gill Sans"/>
              </a:rPr>
              <a:t>To understand the importance of expressing our feelings &amp; find ways of supporting others who express their feelings. </a:t>
            </a: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9600" dirty="0">
                <a:solidFill>
                  <a:schemeClr val="accent5">
                    <a:lumMod val="50000"/>
                  </a:schemeClr>
                </a:solidFill>
                <a:latin typeface="Gill Sans"/>
                <a:ea typeface="Gill Sans"/>
                <a:cs typeface="Gill Sans"/>
                <a:sym typeface="Gill Sans"/>
              </a:rPr>
              <a:t>To identify strategies that can help themselves feel better. </a:t>
            </a:r>
            <a:endParaRPr sz="9600" dirty="0">
              <a:solidFill>
                <a:schemeClr val="accent5">
                  <a:lumMod val="50000"/>
                </a:schemeClr>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ct val="47826"/>
              <a:buNone/>
            </a:pPr>
            <a:endParaRPr sz="2300" dirty="0">
              <a:solidFill>
                <a:schemeClr val="accent5">
                  <a:lumMod val="50000"/>
                </a:schemeClr>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ct val="47826"/>
              <a:buFont typeface="Arial"/>
              <a:buNone/>
            </a:pPr>
            <a:endParaRPr sz="2300" dirty="0">
              <a:solidFill>
                <a:srgbClr val="3D85C6"/>
              </a:solidFill>
              <a:highlight>
                <a:srgbClr val="FFFFFF"/>
              </a:highlight>
              <a:latin typeface="Comfortaa"/>
              <a:ea typeface="Comfortaa"/>
              <a:cs typeface="Comfortaa"/>
              <a:sym typeface="Comfortaa"/>
            </a:endParaRPr>
          </a:p>
          <a:p>
            <a:pPr marL="91440" lvl="0" indent="0" algn="l" rtl="0">
              <a:lnSpc>
                <a:spcPct val="85000"/>
              </a:lnSpc>
              <a:spcBef>
                <a:spcPts val="0"/>
              </a:spcBef>
              <a:spcAft>
                <a:spcPts val="0"/>
              </a:spcAft>
              <a:buClr>
                <a:srgbClr val="262626"/>
              </a:buClr>
              <a:buSzPct val="100000"/>
              <a:buNone/>
            </a:pPr>
            <a:endParaRPr dirty="0"/>
          </a:p>
        </p:txBody>
      </p:sp>
    </p:spTree>
    <p:extLst>
      <p:ext uri="{BB962C8B-B14F-4D97-AF65-F5344CB8AC3E}">
        <p14:creationId xmlns:p14="http://schemas.microsoft.com/office/powerpoint/2010/main" val="247251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817050" y="656325"/>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240" name="Google Shape;240;gb65152134c_2_18"/>
          <p:cNvPicPr preferRelativeResize="0"/>
          <p:nvPr/>
        </p:nvPicPr>
        <p:blipFill rotWithShape="1">
          <a:blip r:embed="rId3">
            <a:alphaModFix/>
          </a:blip>
          <a:srcRect/>
          <a:stretch/>
        </p:blipFill>
        <p:spPr>
          <a:xfrm>
            <a:off x="0" y="3816925"/>
            <a:ext cx="2256151" cy="2221851"/>
          </a:xfrm>
          <a:prstGeom prst="rect">
            <a:avLst/>
          </a:prstGeom>
          <a:noFill/>
          <a:ln>
            <a:noFill/>
          </a:ln>
        </p:spPr>
      </p:pic>
      <p:sp>
        <p:nvSpPr>
          <p:cNvPr id="241" name="Google Shape;241;gb65152134c_2_18"/>
          <p:cNvSpPr txBox="1"/>
          <p:nvPr/>
        </p:nvSpPr>
        <p:spPr>
          <a:xfrm>
            <a:off x="1235200" y="2308525"/>
            <a:ext cx="6495600" cy="1169521"/>
          </a:xfrm>
          <a:prstGeom prst="rect">
            <a:avLst/>
          </a:prstGeom>
          <a:noFill/>
          <a:ln>
            <a:noFill/>
          </a:ln>
        </p:spPr>
        <p:txBody>
          <a:bodyPr spcFirstLastPara="1" wrap="square" lIns="91425" tIns="91425" rIns="91425" bIns="91425" anchor="t" anchorCtr="0">
            <a:spAutoFit/>
          </a:bodyPr>
          <a:lstStyle/>
          <a:p>
            <a:pPr algn="ctr">
              <a:buClr>
                <a:srgbClr val="000000"/>
              </a:buClr>
              <a:buSzPts val="2500"/>
            </a:pPr>
            <a:r>
              <a:rPr lang="en-GB" sz="2500" b="0" i="0" u="none" strike="noStrike" cap="none" dirty="0">
                <a:solidFill>
                  <a:schemeClr val="accent5">
                    <a:lumMod val="50000"/>
                  </a:schemeClr>
                </a:solidFill>
                <a:latin typeface="Gill Sans"/>
                <a:ea typeface="Gill Sans"/>
                <a:cs typeface="Gill Sans"/>
                <a:sym typeface="Gill Sans"/>
              </a:rPr>
              <a:t>Watch COVID-19 Warriors </a:t>
            </a:r>
            <a:r>
              <a:rPr lang="en-GB" sz="2500" dirty="0">
                <a:solidFill>
                  <a:schemeClr val="accent5">
                    <a:lumMod val="50000"/>
                  </a:schemeClr>
                </a:solidFill>
                <a:latin typeface="Gill Sans"/>
                <a:ea typeface="Gill Sans"/>
                <a:cs typeface="Gill Sans"/>
                <a:sym typeface="Gill Sans"/>
              </a:rPr>
              <a:t>Video Introduction</a:t>
            </a:r>
            <a:endParaRPr lang="en-US" sz="2500" b="0" i="0" u="none" strike="noStrike" cap="none" dirty="0">
              <a:solidFill>
                <a:schemeClr val="accent5">
                  <a:lumMod val="50000"/>
                </a:schemeClr>
              </a:solidFill>
              <a:latin typeface="Gill Sans"/>
              <a:ea typeface="Gill Sans"/>
              <a:cs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43" name="Google Shape;243;gb65152134c_2_18"/>
          <p:cNvPicPr preferRelativeResize="0"/>
          <p:nvPr/>
        </p:nvPicPr>
        <p:blipFill>
          <a:blip r:embed="rId4">
            <a:alphaModFix/>
          </a:blip>
          <a:stretch>
            <a:fillRect/>
          </a:stretch>
        </p:blipFill>
        <p:spPr>
          <a:xfrm>
            <a:off x="6999175" y="3893125"/>
            <a:ext cx="2069450" cy="2069450"/>
          </a:xfrm>
          <a:prstGeom prst="rect">
            <a:avLst/>
          </a:prstGeom>
          <a:noFill/>
          <a:ln>
            <a:noFill/>
          </a:ln>
        </p:spPr>
      </p:pic>
    </p:spTree>
    <p:extLst>
      <p:ext uri="{BB962C8B-B14F-4D97-AF65-F5344CB8AC3E}">
        <p14:creationId xmlns:p14="http://schemas.microsoft.com/office/powerpoint/2010/main" val="176311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bc76d8ace5_0_3"/>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259" name="Google Shape;259;gbc76d8ace5_0_3"/>
          <p:cNvSpPr txBox="1">
            <a:spLocks noGrp="1"/>
          </p:cNvSpPr>
          <p:nvPr>
            <p:ph type="subTitle" idx="1"/>
          </p:nvPr>
        </p:nvSpPr>
        <p:spPr>
          <a:xfrm>
            <a:off x="1081825" y="1184856"/>
            <a:ext cx="7199290" cy="529715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300"/>
              </a:spcBef>
              <a:spcAft>
                <a:spcPts val="0"/>
              </a:spcAft>
              <a:buSzPts val="2400"/>
              <a:buNone/>
            </a:pPr>
            <a:r>
              <a:rPr lang="en-GB" sz="2400" dirty="0">
                <a:solidFill>
                  <a:schemeClr val="accent5">
                    <a:lumMod val="50000"/>
                  </a:schemeClr>
                </a:solidFill>
                <a:latin typeface="Gill Sans"/>
                <a:ea typeface="Gill Sans"/>
                <a:cs typeface="Gill Sans"/>
                <a:sym typeface="Gill Sans"/>
              </a:rPr>
              <a:t>Everyone has worries sometimes...</a:t>
            </a:r>
          </a:p>
          <a:p>
            <a:pPr marL="0" lvl="0" indent="0" algn="l" rtl="0">
              <a:lnSpc>
                <a:spcPct val="100000"/>
              </a:lnSpc>
              <a:spcBef>
                <a:spcPts val="1300"/>
              </a:spcBef>
              <a:spcAft>
                <a:spcPts val="0"/>
              </a:spcAft>
              <a:buSzPts val="2400"/>
              <a:buNone/>
            </a:pPr>
            <a:endParaRPr lang="en-GB" sz="2400" dirty="0">
              <a:solidFill>
                <a:schemeClr val="accent5">
                  <a:lumMod val="50000"/>
                </a:schemeClr>
              </a:solidFill>
              <a:latin typeface="Gill Sans"/>
              <a:ea typeface="Gill Sans"/>
              <a:cs typeface="Gill Sans"/>
              <a:sym typeface="Gill Sans"/>
            </a:endParaRPr>
          </a:p>
          <a:p>
            <a:pPr marL="0" lvl="0" indent="0" algn="l" rtl="0">
              <a:lnSpc>
                <a:spcPct val="100000"/>
              </a:lnSpc>
              <a:spcBef>
                <a:spcPts val="1300"/>
              </a:spcBef>
              <a:spcAft>
                <a:spcPts val="0"/>
              </a:spcAft>
              <a:buSzPts val="2400"/>
              <a:buNone/>
            </a:pPr>
            <a:endParaRPr lang="en-GB" sz="2400" dirty="0">
              <a:solidFill>
                <a:schemeClr val="accent5">
                  <a:lumMod val="50000"/>
                </a:schemeClr>
              </a:solidFill>
              <a:latin typeface="Gill Sans"/>
              <a:ea typeface="Gill Sans"/>
              <a:cs typeface="Gill Sans"/>
              <a:sym typeface="Gill Sans"/>
            </a:endParaRPr>
          </a:p>
          <a:p>
            <a:pPr marL="0" lvl="0" indent="0" algn="l" rtl="0">
              <a:lnSpc>
                <a:spcPct val="100000"/>
              </a:lnSpc>
              <a:spcBef>
                <a:spcPts val="1300"/>
              </a:spcBef>
              <a:spcAft>
                <a:spcPts val="0"/>
              </a:spcAft>
              <a:buSzPts val="2400"/>
              <a:buNone/>
            </a:pPr>
            <a:endParaRPr lang="en-GB" sz="2400" dirty="0">
              <a:solidFill>
                <a:schemeClr val="accent5">
                  <a:lumMod val="50000"/>
                </a:schemeClr>
              </a:solidFill>
              <a:latin typeface="Gill Sans"/>
              <a:ea typeface="Gill Sans"/>
              <a:cs typeface="Gill Sans"/>
              <a:sym typeface="Gill Sans"/>
            </a:endParaRPr>
          </a:p>
          <a:p>
            <a:pPr marL="0" lvl="0" indent="0" algn="l" rtl="0">
              <a:lnSpc>
                <a:spcPct val="100000"/>
              </a:lnSpc>
              <a:spcBef>
                <a:spcPts val="1300"/>
              </a:spcBef>
              <a:spcAft>
                <a:spcPts val="0"/>
              </a:spcAft>
              <a:buSzPts val="2400"/>
              <a:buNone/>
            </a:pPr>
            <a:endParaRPr lang="en-GB" sz="2400" dirty="0">
              <a:solidFill>
                <a:schemeClr val="accent5">
                  <a:lumMod val="50000"/>
                </a:schemeClr>
              </a:solidFill>
              <a:latin typeface="Gill Sans"/>
              <a:ea typeface="Gill Sans"/>
              <a:cs typeface="Gill Sans"/>
              <a:sym typeface="Gill Sans"/>
            </a:endParaRPr>
          </a:p>
          <a:p>
            <a:pPr marL="0" lvl="0" indent="0" algn="l" rtl="0">
              <a:lnSpc>
                <a:spcPct val="100000"/>
              </a:lnSpc>
              <a:spcBef>
                <a:spcPts val="1300"/>
              </a:spcBef>
              <a:spcAft>
                <a:spcPts val="0"/>
              </a:spcAft>
              <a:buSzPts val="2400"/>
              <a:buNone/>
            </a:pPr>
            <a:endParaRPr lang="en-GB" sz="2400" dirty="0">
              <a:solidFill>
                <a:schemeClr val="accent5">
                  <a:lumMod val="50000"/>
                </a:schemeClr>
              </a:solidFill>
              <a:latin typeface="Gill Sans"/>
              <a:ea typeface="Gill Sans"/>
              <a:cs typeface="Gill Sans"/>
              <a:sym typeface="Gill Sans"/>
            </a:endParaRPr>
          </a:p>
          <a:p>
            <a:pPr lvl="0">
              <a:spcBef>
                <a:spcPts val="0"/>
              </a:spcBef>
              <a:buClr>
                <a:schemeClr val="accent5">
                  <a:lumMod val="50000"/>
                </a:schemeClr>
              </a:buClr>
              <a:buSzPct val="900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How does worry manifest itself in our bodies? </a:t>
            </a:r>
          </a:p>
          <a:p>
            <a:pPr lvl="0">
              <a:spcBef>
                <a:spcPts val="0"/>
              </a:spcBef>
              <a:buClr>
                <a:schemeClr val="accent5">
                  <a:lumMod val="50000"/>
                </a:schemeClr>
              </a:buClr>
              <a:buSzPct val="90000"/>
              <a:buFont typeface="Arial" panose="020B0604020202020204" pitchFamily="34" charset="0"/>
              <a:buChar char="•"/>
            </a:pPr>
            <a:endParaRPr lang="en-GB" sz="2400" dirty="0">
              <a:solidFill>
                <a:schemeClr val="accent5">
                  <a:lumMod val="50000"/>
                </a:schemeClr>
              </a:solidFill>
              <a:latin typeface="Gill Sans"/>
              <a:ea typeface="Gill Sans"/>
              <a:cs typeface="Gill Sans"/>
              <a:sym typeface="Gill Sans"/>
            </a:endParaRPr>
          </a:p>
          <a:p>
            <a:pPr lvl="0">
              <a:spcBef>
                <a:spcPts val="0"/>
              </a:spcBef>
              <a:buClr>
                <a:schemeClr val="accent5">
                  <a:lumMod val="50000"/>
                </a:schemeClr>
              </a:buClr>
              <a:buSzPct val="900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Think about how you might feel physically and   emotionally...</a:t>
            </a:r>
            <a:endParaRPr sz="2400" dirty="0"/>
          </a:p>
          <a:p>
            <a:pPr lvl="0" algn="l" rtl="0">
              <a:lnSpc>
                <a:spcPct val="85000"/>
              </a:lnSpc>
              <a:spcBef>
                <a:spcPts val="1300"/>
              </a:spcBef>
              <a:spcAft>
                <a:spcPts val="0"/>
              </a:spcAft>
              <a:buClr>
                <a:schemeClr val="accent5">
                  <a:lumMod val="50000"/>
                </a:schemeClr>
              </a:buClr>
              <a:buSzPct val="900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What can we do to help ourselves and help others who might be feeling worried?</a:t>
            </a:r>
            <a:endParaRPr sz="2400" dirty="0">
              <a:solidFill>
                <a:schemeClr val="accent5">
                  <a:lumMod val="50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p>
        </p:txBody>
      </p:sp>
      <p:pic>
        <p:nvPicPr>
          <p:cNvPr id="260" name="Google Shape;260;gbc76d8ace5_0_3"/>
          <p:cNvPicPr preferRelativeResize="0"/>
          <p:nvPr/>
        </p:nvPicPr>
        <p:blipFill>
          <a:blip r:embed="rId3">
            <a:alphaModFix/>
          </a:blip>
          <a:stretch>
            <a:fillRect/>
          </a:stretch>
        </p:blipFill>
        <p:spPr>
          <a:xfrm>
            <a:off x="2585359" y="1806768"/>
            <a:ext cx="3216274" cy="2144199"/>
          </a:xfrm>
          <a:prstGeom prst="rect">
            <a:avLst/>
          </a:prstGeom>
          <a:noFill/>
          <a:ln>
            <a:noFill/>
          </a:ln>
        </p:spPr>
      </p:pic>
    </p:spTree>
    <p:extLst>
      <p:ext uri="{BB962C8B-B14F-4D97-AF65-F5344CB8AC3E}">
        <p14:creationId xmlns:p14="http://schemas.microsoft.com/office/powerpoint/2010/main" val="172264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b525822f29_0_5"/>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249" name="Google Shape;249;gb525822f29_0_5"/>
          <p:cNvSpPr txBox="1">
            <a:spLocks noGrp="1"/>
          </p:cNvSpPr>
          <p:nvPr>
            <p:ph type="subTitle" idx="1"/>
          </p:nvPr>
        </p:nvSpPr>
        <p:spPr>
          <a:xfrm>
            <a:off x="1737080" y="1314726"/>
            <a:ext cx="5377558" cy="686145"/>
          </a:xfrm>
          <a:prstGeom prst="rect">
            <a:avLst/>
          </a:prstGeom>
          <a:noFill/>
          <a:ln>
            <a:noFill/>
          </a:ln>
        </p:spPr>
        <p:txBody>
          <a:bodyPr spcFirstLastPara="1" wrap="square" lIns="91425" tIns="45700" rIns="91425" bIns="45700" anchor="t" anchorCtr="0">
            <a:noAutofit/>
          </a:bodyPr>
          <a:lstStyle/>
          <a:p>
            <a:pPr marL="0" lvl="0" indent="0" algn="ctr" rtl="0">
              <a:lnSpc>
                <a:spcPct val="85000"/>
              </a:lnSpc>
              <a:spcBef>
                <a:spcPts val="1300"/>
              </a:spcBef>
              <a:spcAft>
                <a:spcPts val="0"/>
              </a:spcAft>
              <a:buSzPts val="2400"/>
              <a:buNone/>
            </a:pPr>
            <a:r>
              <a:rPr lang="en-GB" dirty="0">
                <a:solidFill>
                  <a:schemeClr val="accent5">
                    <a:lumMod val="50000"/>
                  </a:schemeClr>
                </a:solidFill>
                <a:latin typeface="Gill Sans"/>
                <a:ea typeface="Gill Sans"/>
                <a:cs typeface="Gill Sans"/>
                <a:sym typeface="Gill Sans"/>
              </a:rPr>
              <a:t>Make a  “Self Soothe Box”</a:t>
            </a:r>
            <a:endParaRPr dirty="0">
              <a:solidFill>
                <a:schemeClr val="accent5">
                  <a:lumMod val="50000"/>
                </a:schemeClr>
              </a:solidFill>
              <a:latin typeface="Gill Sans"/>
              <a:ea typeface="Gill Sans"/>
              <a:cs typeface="Gill Sans"/>
              <a:sym typeface="Gill Sans"/>
            </a:endParaRPr>
          </a:p>
          <a:p>
            <a:pPr marL="0" lvl="0" indent="0" algn="ctr" rtl="0">
              <a:lnSpc>
                <a:spcPct val="85000"/>
              </a:lnSpc>
              <a:spcBef>
                <a:spcPts val="1300"/>
              </a:spcBef>
              <a:spcAft>
                <a:spcPts val="0"/>
              </a:spcAft>
              <a:buSzPts val="2400"/>
              <a:buNone/>
            </a:pPr>
            <a:endParaRPr dirty="0"/>
          </a:p>
          <a:p>
            <a:pPr marL="0" lvl="0" indent="0" algn="ctr" rtl="0">
              <a:lnSpc>
                <a:spcPct val="85000"/>
              </a:lnSpc>
              <a:spcBef>
                <a:spcPts val="1300"/>
              </a:spcBef>
              <a:spcAft>
                <a:spcPts val="0"/>
              </a:spcAft>
              <a:buSzPts val="2400"/>
              <a:buNone/>
            </a:pPr>
            <a:endParaRPr dirty="0"/>
          </a:p>
          <a:p>
            <a:pPr marL="0" lvl="0" indent="0" algn="ctr" rtl="0">
              <a:lnSpc>
                <a:spcPct val="85000"/>
              </a:lnSpc>
              <a:spcBef>
                <a:spcPts val="1300"/>
              </a:spcBef>
              <a:spcAft>
                <a:spcPts val="0"/>
              </a:spcAft>
              <a:buSzPts val="2400"/>
              <a:buNone/>
            </a:pPr>
            <a:endParaRPr dirty="0"/>
          </a:p>
          <a:p>
            <a:pPr marL="0" lvl="0" indent="0" algn="ctr" rtl="0">
              <a:lnSpc>
                <a:spcPct val="85000"/>
              </a:lnSpc>
              <a:spcBef>
                <a:spcPts val="1300"/>
              </a:spcBef>
              <a:spcAft>
                <a:spcPts val="0"/>
              </a:spcAft>
              <a:buSzPts val="2400"/>
              <a:buNone/>
            </a:pPr>
            <a:endParaRPr dirty="0"/>
          </a:p>
        </p:txBody>
      </p:sp>
      <p:sp>
        <p:nvSpPr>
          <p:cNvPr id="252" name="Google Shape;252;gb525822f29_0_5"/>
          <p:cNvSpPr txBox="1"/>
          <p:nvPr/>
        </p:nvSpPr>
        <p:spPr>
          <a:xfrm>
            <a:off x="2217600" y="5319300"/>
            <a:ext cx="7195200" cy="83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026" name="Picture 2">
            <a:extLst>
              <a:ext uri="{FF2B5EF4-FFF2-40B4-BE49-F238E27FC236}">
                <a16:creationId xmlns:a16="http://schemas.microsoft.com/office/drawing/2014/main" id="{2D5BFB13-E255-304E-A10B-DA337E8B3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1927" y="2151011"/>
            <a:ext cx="3001596" cy="16993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27AB3D-6798-6345-9133-92410CF06968}"/>
              </a:ext>
            </a:extLst>
          </p:cNvPr>
          <p:cNvSpPr txBox="1"/>
          <p:nvPr/>
        </p:nvSpPr>
        <p:spPr>
          <a:xfrm>
            <a:off x="875763" y="4000516"/>
            <a:ext cx="7392474"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5">
                    <a:lumMod val="50000"/>
                  </a:schemeClr>
                </a:solidFill>
                <a:latin typeface="Gill Sans" panose="020B0502020104020203" pitchFamily="34" charset="-79"/>
                <a:cs typeface="Gill Sans" panose="020B0502020104020203" pitchFamily="34" charset="-79"/>
              </a:rPr>
              <a:t>Think of some things you could put into a small box – something to read, something to make, something to listen to, etc...</a:t>
            </a:r>
          </a:p>
          <a:p>
            <a:endParaRPr lang="en-US" sz="2400" dirty="0">
              <a:solidFill>
                <a:schemeClr val="accent5">
                  <a:lumMod val="50000"/>
                </a:schemeClr>
              </a:solidFill>
              <a:latin typeface="Gill Sans" panose="020B0502020104020203" pitchFamily="34" charset="-79"/>
              <a:cs typeface="Gill Sans" panose="020B0502020104020203" pitchFamily="34" charset="-79"/>
            </a:endParaRPr>
          </a:p>
          <a:p>
            <a:pPr marL="342900" indent="-342900">
              <a:buFont typeface="Arial" panose="020B0604020202020204" pitchFamily="34" charset="0"/>
              <a:buChar char="•"/>
            </a:pPr>
            <a:r>
              <a:rPr lang="en-US" sz="2400" dirty="0">
                <a:solidFill>
                  <a:schemeClr val="accent5">
                    <a:lumMod val="50000"/>
                  </a:schemeClr>
                </a:solidFill>
                <a:latin typeface="Gill Sans" panose="020B0502020104020203" pitchFamily="34" charset="-79"/>
                <a:cs typeface="Gill Sans" panose="020B0502020104020203" pitchFamily="34" charset="-79"/>
              </a:rPr>
              <a:t>Make a list of these items (you can include pictures too), and make the box at home.</a:t>
            </a:r>
          </a:p>
        </p:txBody>
      </p:sp>
    </p:spTree>
    <p:extLst>
      <p:ext uri="{BB962C8B-B14F-4D97-AF65-F5344CB8AC3E}">
        <p14:creationId xmlns:p14="http://schemas.microsoft.com/office/powerpoint/2010/main" val="3111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b65152134c_1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4800" dirty="0">
                <a:solidFill>
                  <a:srgbClr val="0F6AB1"/>
                </a:solidFill>
                <a:latin typeface="Gill Sans"/>
                <a:ea typeface="Gill Sans"/>
                <a:cs typeface="Gill Sans"/>
                <a:sym typeface="Gill Sans"/>
              </a:rPr>
              <a:t>What have we learnt?</a:t>
            </a:r>
            <a:endParaRPr sz="48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267" name="Google Shape;267;gb65152134c_1_0"/>
          <p:cNvSpPr txBox="1"/>
          <p:nvPr/>
        </p:nvSpPr>
        <p:spPr>
          <a:xfrm>
            <a:off x="1136843" y="1649516"/>
            <a:ext cx="6870313" cy="4708951"/>
          </a:xfrm>
          <a:prstGeom prst="rect">
            <a:avLst/>
          </a:prstGeom>
          <a:noFill/>
          <a:ln>
            <a:noFill/>
          </a:ln>
        </p:spPr>
        <p:txBody>
          <a:bodyPr spcFirstLastPara="1" wrap="square" lIns="91425" tIns="91425" rIns="91425" bIns="91425" anchor="t" anchorCtr="0">
            <a:spAutoFit/>
          </a:bodyPr>
          <a:lstStyle/>
          <a:p>
            <a:pPr marL="342900" lvl="0" indent="-342900" rtl="0">
              <a:spcBef>
                <a:spcPts val="0"/>
              </a:spcBef>
              <a:spcAft>
                <a:spcPts val="0"/>
              </a:spcAft>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How do you know if someone might be feeling anxious or worried?</a:t>
            </a:r>
            <a:endParaRPr sz="24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lang="en-GB"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342900" lvl="0" indent="-342900" rtl="0">
              <a:spcBef>
                <a:spcPts val="0"/>
              </a:spcBef>
              <a:spcAft>
                <a:spcPts val="0"/>
              </a:spcAft>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Share some of your ideas for dealing with worries.</a:t>
            </a:r>
            <a:endParaRPr sz="24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268" name="Google Shape;268;gb65152134c_1_0"/>
          <p:cNvPicPr preferRelativeResize="0"/>
          <p:nvPr/>
        </p:nvPicPr>
        <p:blipFill rotWithShape="1">
          <a:blip r:embed="rId3">
            <a:alphaModFix/>
          </a:blip>
          <a:srcRect l="10353" r="-4648"/>
          <a:stretch/>
        </p:blipFill>
        <p:spPr>
          <a:xfrm>
            <a:off x="3616031" y="2794008"/>
            <a:ext cx="1827538" cy="1658099"/>
          </a:xfrm>
          <a:prstGeom prst="rect">
            <a:avLst/>
          </a:prstGeom>
          <a:noFill/>
          <a:ln>
            <a:noFill/>
          </a:ln>
        </p:spPr>
      </p:pic>
    </p:spTree>
    <p:extLst>
      <p:ext uri="{BB962C8B-B14F-4D97-AF65-F5344CB8AC3E}">
        <p14:creationId xmlns:p14="http://schemas.microsoft.com/office/powerpoint/2010/main" val="1264498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5" name="Google Shape;275;gabefc0c955_0_11"/>
          <p:cNvPicPr preferRelativeResize="0"/>
          <p:nvPr/>
        </p:nvPicPr>
        <p:blipFill>
          <a:blip r:embed="rId3">
            <a:alphaModFix/>
          </a:blip>
          <a:stretch>
            <a:fillRect/>
          </a:stretch>
        </p:blipFill>
        <p:spPr>
          <a:xfrm>
            <a:off x="945250" y="2795925"/>
            <a:ext cx="2023676" cy="2023676"/>
          </a:xfrm>
          <a:prstGeom prst="rect">
            <a:avLst/>
          </a:prstGeom>
          <a:noFill/>
          <a:ln>
            <a:noFill/>
          </a:ln>
        </p:spPr>
      </p:pic>
      <p:sp>
        <p:nvSpPr>
          <p:cNvPr id="276" name="Google Shape;276;gabefc0c955_0_11"/>
          <p:cNvSpPr/>
          <p:nvPr/>
        </p:nvSpPr>
        <p:spPr>
          <a:xfrm>
            <a:off x="2968926" y="330300"/>
            <a:ext cx="4720200" cy="3098700"/>
          </a:xfrm>
          <a:prstGeom prst="wedgeEllipseCallout">
            <a:avLst>
              <a:gd name="adj1" fmla="val -54117"/>
              <a:gd name="adj2" fmla="val 39433"/>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277" name="Google Shape;277;gabefc0c955_0_11"/>
          <p:cNvSpPr txBox="1"/>
          <p:nvPr/>
        </p:nvSpPr>
        <p:spPr>
          <a:xfrm>
            <a:off x="3233976" y="915775"/>
            <a:ext cx="4190100" cy="233907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800" dirty="0">
                <a:solidFill>
                  <a:srgbClr val="0F6AB1"/>
                </a:solidFill>
                <a:latin typeface="Gill Sans"/>
                <a:ea typeface="Gill Sans"/>
                <a:cs typeface="Gill Sans"/>
                <a:sym typeface="Gill Sans"/>
              </a:rPr>
              <a:t>Don’t forget - it’s good to chat to someone if you are feeling worried,  so don’t keep your worries to yourself! </a:t>
            </a:r>
            <a:endParaRPr sz="2800" dirty="0">
              <a:solidFill>
                <a:srgbClr val="0F6AB1"/>
              </a:solidFill>
              <a:latin typeface="Gill Sans"/>
              <a:ea typeface="Gill Sans"/>
              <a:cs typeface="Gill Sans"/>
              <a:sym typeface="Gill Sans"/>
            </a:endParaRPr>
          </a:p>
        </p:txBody>
      </p:sp>
    </p:spTree>
    <p:extLst>
      <p:ext uri="{BB962C8B-B14F-4D97-AF65-F5344CB8AC3E}">
        <p14:creationId xmlns:p14="http://schemas.microsoft.com/office/powerpoint/2010/main" val="277247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checkerboard(across)">
                                      <p:cBhvr>
                                        <p:cTn id="7"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6" name="Google Shape;286;gaf9cfb55a7_0_0"/>
          <p:cNvPicPr preferRelativeResize="0"/>
          <p:nvPr/>
        </p:nvPicPr>
        <p:blipFill>
          <a:blip r:embed="rId3">
            <a:alphaModFix/>
          </a:blip>
          <a:stretch>
            <a:fillRect/>
          </a:stretch>
        </p:blipFill>
        <p:spPr>
          <a:xfrm>
            <a:off x="6461799" y="3117841"/>
            <a:ext cx="1477109" cy="1377404"/>
          </a:xfrm>
          <a:prstGeom prst="rect">
            <a:avLst/>
          </a:prstGeom>
          <a:noFill/>
          <a:ln>
            <a:noFill/>
          </a:ln>
        </p:spPr>
      </p:pic>
      <p:sp>
        <p:nvSpPr>
          <p:cNvPr id="282" name="Google Shape;282;gaf9cfb55a7_0_0"/>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283" name="Google Shape;283;gaf9cfb55a7_0_0"/>
          <p:cNvSpPr txBox="1">
            <a:spLocks noGrp="1"/>
          </p:cNvSpPr>
          <p:nvPr>
            <p:ph type="subTitle" idx="1"/>
          </p:nvPr>
        </p:nvSpPr>
        <p:spPr>
          <a:xfrm>
            <a:off x="1358402" y="1889304"/>
            <a:ext cx="6427196" cy="4918015"/>
          </a:xfrm>
          <a:prstGeom prst="rect">
            <a:avLst/>
          </a:prstGeom>
          <a:noFill/>
          <a:ln>
            <a:noFill/>
          </a:ln>
        </p:spPr>
        <p:txBody>
          <a:bodyPr spcFirstLastPara="1" wrap="square" lIns="91425" tIns="45700" rIns="91425" bIns="45700" anchor="t" anchorCtr="0">
            <a:noAutofit/>
          </a:bodyPr>
          <a:lstStyle/>
          <a:p>
            <a:pPr marL="76200" lvl="0" indent="0" algn="l" rtl="0">
              <a:lnSpc>
                <a:spcPct val="85000"/>
              </a:lnSpc>
              <a:spcBef>
                <a:spcPts val="1300"/>
              </a:spcBef>
              <a:spcAft>
                <a:spcPts val="0"/>
              </a:spcAft>
              <a:buClr>
                <a:schemeClr val="accent5">
                  <a:lumMod val="50000"/>
                </a:schemeClr>
              </a:buClr>
              <a:buSzPct val="100000"/>
              <a:buNone/>
            </a:pPr>
            <a:r>
              <a:rPr lang="en-GB" sz="2400" dirty="0">
                <a:solidFill>
                  <a:schemeClr val="accent5">
                    <a:lumMod val="50000"/>
                  </a:schemeClr>
                </a:solidFill>
                <a:latin typeface="Gill Sans"/>
                <a:ea typeface="Gill Sans"/>
                <a:cs typeface="Gill Sans"/>
                <a:sym typeface="Gill Sans"/>
              </a:rPr>
              <a:t>Create a Class Worry box from an empty shoe box or tissue box.</a:t>
            </a:r>
            <a:endParaRPr sz="2400" dirty="0">
              <a:solidFill>
                <a:schemeClr val="accent5">
                  <a:lumMod val="50000"/>
                </a:schemeClr>
              </a:solidFill>
              <a:latin typeface="Gill Sans"/>
              <a:ea typeface="Gill Sans"/>
              <a:cs typeface="Gill Sans"/>
              <a:sym typeface="Gill Sans"/>
            </a:endParaRPr>
          </a:p>
          <a:p>
            <a:pPr lvl="0" algn="l" rtl="0">
              <a:lnSpc>
                <a:spcPct val="85000"/>
              </a:lnSpc>
              <a:spcBef>
                <a:spcPts val="1300"/>
              </a:spcBef>
              <a:spcAft>
                <a:spcPts val="0"/>
              </a:spcAft>
              <a:buClr>
                <a:schemeClr val="accent5">
                  <a:lumMod val="50000"/>
                </a:schemeClr>
              </a:buClr>
              <a:buSzPct val="100000"/>
              <a:buFont typeface="Arial" panose="020B0604020202020204" pitchFamily="34" charset="0"/>
              <a:buChar char="•"/>
            </a:pPr>
            <a:endParaRPr dirty="0">
              <a:solidFill>
                <a:schemeClr val="accent5">
                  <a:lumMod val="50000"/>
                </a:schemeClr>
              </a:solidFill>
            </a:endParaRPr>
          </a:p>
          <a:p>
            <a:pPr lvl="0" algn="l" rtl="0">
              <a:lnSpc>
                <a:spcPct val="85000"/>
              </a:lnSpc>
              <a:spcBef>
                <a:spcPts val="1300"/>
              </a:spcBef>
              <a:spcAft>
                <a:spcPts val="0"/>
              </a:spcAft>
              <a:buClr>
                <a:schemeClr val="accent5">
                  <a:lumMod val="50000"/>
                </a:schemeClr>
              </a:buClr>
              <a:buSzPct val="100000"/>
              <a:buFont typeface="Arial" panose="020B0604020202020204" pitchFamily="34" charset="0"/>
              <a:buChar char="•"/>
            </a:pPr>
            <a:endParaRPr dirty="0">
              <a:solidFill>
                <a:schemeClr val="accent5">
                  <a:lumMod val="50000"/>
                </a:schemeClr>
              </a:solidFill>
            </a:endParaRPr>
          </a:p>
          <a:p>
            <a:pPr lvl="0" algn="l" rtl="0">
              <a:lnSpc>
                <a:spcPct val="85000"/>
              </a:lnSpc>
              <a:spcBef>
                <a:spcPts val="1300"/>
              </a:spcBef>
              <a:spcAft>
                <a:spcPts val="0"/>
              </a:spcAft>
              <a:buClr>
                <a:schemeClr val="accent5">
                  <a:lumMod val="50000"/>
                </a:schemeClr>
              </a:buClr>
              <a:buSzPct val="100000"/>
              <a:buFont typeface="Arial" panose="020B0604020202020204" pitchFamily="34" charset="0"/>
              <a:buChar char="•"/>
            </a:pPr>
            <a:endParaRPr lang="en-GB" dirty="0">
              <a:solidFill>
                <a:schemeClr val="accent5">
                  <a:lumMod val="50000"/>
                </a:schemeClr>
              </a:solidFill>
            </a:endParaRPr>
          </a:p>
          <a:p>
            <a:pPr lvl="0" algn="l" rtl="0">
              <a:lnSpc>
                <a:spcPct val="85000"/>
              </a:lnSpc>
              <a:spcBef>
                <a:spcPts val="1300"/>
              </a:spcBef>
              <a:spcAft>
                <a:spcPts val="0"/>
              </a:spcAft>
              <a:buClr>
                <a:schemeClr val="accent5">
                  <a:lumMod val="50000"/>
                </a:schemeClr>
              </a:buClr>
              <a:buSzPct val="100000"/>
              <a:buFont typeface="Arial" panose="020B0604020202020204" pitchFamily="34" charset="0"/>
              <a:buChar char="•"/>
            </a:pPr>
            <a:endParaRPr dirty="0">
              <a:solidFill>
                <a:schemeClr val="accent5">
                  <a:lumMod val="50000"/>
                </a:schemeClr>
              </a:solidFill>
            </a:endParaRPr>
          </a:p>
          <a:p>
            <a:pPr fontAlgn="base"/>
            <a:r>
              <a:rPr lang="en-US" dirty="0"/>
              <a:t>​</a:t>
            </a:r>
          </a:p>
          <a:p>
            <a:pPr marL="76200" lvl="0" indent="0" algn="l" rtl="0">
              <a:lnSpc>
                <a:spcPct val="85000"/>
              </a:lnSpc>
              <a:spcBef>
                <a:spcPts val="1300"/>
              </a:spcBef>
              <a:spcAft>
                <a:spcPts val="0"/>
              </a:spcAft>
              <a:buClr>
                <a:schemeClr val="accent5">
                  <a:lumMod val="50000"/>
                </a:schemeClr>
              </a:buClr>
              <a:buSzPct val="80000"/>
              <a:buNone/>
            </a:pPr>
            <a:endParaRPr sz="2400" dirty="0">
              <a:solidFill>
                <a:schemeClr val="accent5">
                  <a:lumMod val="50000"/>
                </a:schemeClr>
              </a:solidFill>
              <a:latin typeface="Gill Sans"/>
              <a:ea typeface="Gill Sans"/>
              <a:cs typeface="Gill Sans"/>
              <a:sym typeface="Gill Sans"/>
            </a:endParaRPr>
          </a:p>
        </p:txBody>
      </p:sp>
      <p:grpSp>
        <p:nvGrpSpPr>
          <p:cNvPr id="2" name="Group 1">
            <a:extLst>
              <a:ext uri="{FF2B5EF4-FFF2-40B4-BE49-F238E27FC236}">
                <a16:creationId xmlns:a16="http://schemas.microsoft.com/office/drawing/2014/main" id="{D8E08CF8-EEE3-144C-B9F4-E14B9BAC0AFF}"/>
              </a:ext>
            </a:extLst>
          </p:cNvPr>
          <p:cNvGrpSpPr/>
          <p:nvPr/>
        </p:nvGrpSpPr>
        <p:grpSpPr>
          <a:xfrm>
            <a:off x="2650282" y="3429000"/>
            <a:ext cx="3560100" cy="1493938"/>
            <a:chOff x="2648598" y="2408876"/>
            <a:chExt cx="3560100" cy="1493938"/>
          </a:xfrm>
        </p:grpSpPr>
        <p:sp>
          <p:nvSpPr>
            <p:cNvPr id="284" name="Google Shape;284;gaf9cfb55a7_0_0"/>
            <p:cNvSpPr/>
            <p:nvPr/>
          </p:nvSpPr>
          <p:spPr>
            <a:xfrm>
              <a:off x="2648598" y="2433714"/>
              <a:ext cx="3560100" cy="1469100"/>
            </a:xfrm>
            <a:prstGeom prst="rect">
              <a:avLst/>
            </a:prstGeom>
            <a:solidFill>
              <a:srgbClr val="65DFE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gaf9cfb55a7_0_0"/>
            <p:cNvSpPr txBox="1"/>
            <p:nvPr/>
          </p:nvSpPr>
          <p:spPr>
            <a:xfrm rot="-474">
              <a:off x="3341900" y="2408876"/>
              <a:ext cx="21735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b="1" dirty="0">
                  <a:latin typeface="Georgia"/>
                  <a:ea typeface="Georgia"/>
                  <a:cs typeface="Georgia"/>
                  <a:sym typeface="Georgia"/>
                </a:rPr>
                <a:t>WORRY BOX</a:t>
              </a:r>
              <a:endParaRPr sz="2100" b="1" dirty="0">
                <a:latin typeface="Georgia"/>
                <a:ea typeface="Georgia"/>
                <a:cs typeface="Georgia"/>
                <a:sym typeface="Georgia"/>
              </a:endParaRPr>
            </a:p>
          </p:txBody>
        </p:sp>
        <p:pic>
          <p:nvPicPr>
            <p:cNvPr id="287" name="Google Shape;287;gaf9cfb55a7_0_0"/>
            <p:cNvPicPr preferRelativeResize="0"/>
            <p:nvPr/>
          </p:nvPicPr>
          <p:blipFill>
            <a:blip r:embed="rId4">
              <a:alphaModFix/>
            </a:blip>
            <a:stretch>
              <a:fillRect/>
            </a:stretch>
          </p:blipFill>
          <p:spPr>
            <a:xfrm>
              <a:off x="3661274" y="2916926"/>
              <a:ext cx="1534749" cy="822524"/>
            </a:xfrm>
            <a:prstGeom prst="rect">
              <a:avLst/>
            </a:prstGeom>
            <a:noFill/>
            <a:ln>
              <a:noFill/>
            </a:ln>
          </p:spPr>
        </p:pic>
      </p:grpSp>
    </p:spTree>
    <p:extLst>
      <p:ext uri="{BB962C8B-B14F-4D97-AF65-F5344CB8AC3E}">
        <p14:creationId xmlns:p14="http://schemas.microsoft.com/office/powerpoint/2010/main" val="146049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867309" y="2157825"/>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chemeClr val="accent5">
                    <a:lumMod val="75000"/>
                  </a:schemeClr>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chemeClr val="accent5">
                    <a:lumMod val="75000"/>
                  </a:schemeClr>
                </a:solidFill>
                <a:effectLst/>
                <a:uLnTx/>
                <a:uFillTx/>
                <a:latin typeface="Gill Sans"/>
                <a:ea typeface="Gill Sans"/>
                <a:cs typeface="Gill Sans"/>
                <a:sym typeface="Gill Sans"/>
              </a:rPr>
              <a:t>see you soon!</a:t>
            </a: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493822" y="1457237"/>
            <a:ext cx="3610665" cy="3424851"/>
          </a:xfrm>
          <a:prstGeom prst="wedgeEllipseCallout">
            <a:avLst>
              <a:gd name="adj1" fmla="val -64858"/>
              <a:gd name="adj2" fmla="val -3678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 name="Google Shape;275;gabefc0c955_0_11">
            <a:extLst>
              <a:ext uri="{FF2B5EF4-FFF2-40B4-BE49-F238E27FC236}">
                <a16:creationId xmlns:a16="http://schemas.microsoft.com/office/drawing/2014/main" id="{1F3452F9-F9E2-4A4E-BF63-03E0E22E338B}"/>
              </a:ext>
            </a:extLst>
          </p:cNvPr>
          <p:cNvPicPr preferRelativeResize="0"/>
          <p:nvPr/>
        </p:nvPicPr>
        <p:blipFill>
          <a:blip r:embed="rId2">
            <a:alphaModFix/>
          </a:blip>
          <a:stretch>
            <a:fillRect/>
          </a:stretch>
        </p:blipFill>
        <p:spPr>
          <a:xfrm>
            <a:off x="797464" y="1145987"/>
            <a:ext cx="2023676" cy="2023676"/>
          </a:xfrm>
          <a:prstGeom prst="rect">
            <a:avLst/>
          </a:prstGeom>
          <a:noFill/>
          <a:ln>
            <a:noFill/>
          </a:ln>
        </p:spPr>
      </p:pic>
    </p:spTree>
    <p:extLst>
      <p:ext uri="{BB962C8B-B14F-4D97-AF65-F5344CB8AC3E}">
        <p14:creationId xmlns:p14="http://schemas.microsoft.com/office/powerpoint/2010/main" val="81598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67843152-6004-40B0-AE6B-2F15BB974F1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1808EEBC-7C0C-4A1D-BB69-6088EEA1F140}"/>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92B2CEF-043B-47C1-A8B7-8495F4E4B634}"/>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DD21DD3-3838-407B-A59E-185DEF00BCE6}"/>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A50185A-2945-426F-9541-44140523C83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E0FF3BA9-9091-4EF1-8D7F-3B98AB1B3CCF}"/>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4D267A2-57A9-4AA4-AEF2-57AE36CB9BDE}"/>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D651304-BA35-4DC4-8C14-4CA398BB9954}"/>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CFEDFEE-FE9B-4003-AF01-E3E981C8152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B9F3E8-EC39-4219-9CA2-277A51A371B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C967CF9-A4FC-4B25-B4E1-72FC4ABA67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658616-20A1-4EB1-B464-0BEA0F70BD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TotalTime>
  <Words>239</Words>
  <Application>Microsoft Office PowerPoint</Application>
  <PresentationFormat>On-screen Show (4:3)</PresentationFormat>
  <Paragraphs>54</Paragraphs>
  <Slides>9</Slides>
  <Notes>7</Notes>
  <HiddenSlides>0</HiddenSlides>
  <MMClips>0</MMClips>
  <ScaleCrop>false</ScaleCrop>
  <HeadingPairs>
    <vt:vector size="4" baseType="variant">
      <vt:variant>
        <vt:lpstr>Theme</vt:lpstr>
      </vt:variant>
      <vt:variant>
        <vt:i4>9</vt:i4>
      </vt:variant>
      <vt:variant>
        <vt:lpstr>Slide Titles</vt:lpstr>
      </vt:variant>
      <vt:variant>
        <vt:i4>9</vt:i4>
      </vt:variant>
    </vt:vector>
  </HeadingPairs>
  <TitlesOfParts>
    <vt:vector size="18"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Worries</vt:lpstr>
      <vt:lpstr>PowerPoint Presentation</vt:lpstr>
      <vt:lpstr>Main Activity</vt:lpstr>
      <vt:lpstr>Main Activity</vt:lpstr>
      <vt:lpstr>What have we learnt? </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 Woods-Townsend</dc:creator>
  <cp:lastModifiedBy>Natasha Green</cp:lastModifiedBy>
  <cp:revision>22</cp:revision>
  <dcterms:created xsi:type="dcterms:W3CDTF">2021-03-17T09:42:00Z</dcterms:created>
  <dcterms:modified xsi:type="dcterms:W3CDTF">2022-01-05T19:16:48Z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