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4" r:id="rId5"/>
    <p:sldMasterId id="2147483684" r:id="rId6"/>
    <p:sldMasterId id="2147483712" r:id="rId7"/>
  </p:sldMasterIdLst>
  <p:notesMasterIdLst>
    <p:notesMasterId r:id="rId20"/>
  </p:notesMasterIdLst>
  <p:handoutMasterIdLst>
    <p:handoutMasterId r:id="rId21"/>
  </p:handoutMasterIdLst>
  <p:sldIdLst>
    <p:sldId id="256" r:id="rId8"/>
    <p:sldId id="257" r:id="rId9"/>
    <p:sldId id="280" r:id="rId10"/>
    <p:sldId id="477" r:id="rId11"/>
    <p:sldId id="510" r:id="rId12"/>
    <p:sldId id="286" r:id="rId13"/>
    <p:sldId id="513" r:id="rId14"/>
    <p:sldId id="514" r:id="rId15"/>
    <p:sldId id="515" r:id="rId16"/>
    <p:sldId id="414" r:id="rId17"/>
    <p:sldId id="509"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2953"/>
    <a:srgbClr val="2E444E"/>
    <a:srgbClr val="005C84"/>
    <a:srgbClr val="1D2941"/>
    <a:srgbClr val="253841"/>
    <a:srgbClr val="181F49"/>
    <a:srgbClr val="063D5F"/>
    <a:srgbClr val="F9FBFF"/>
    <a:srgbClr val="495961"/>
    <a:srgbClr val="4A1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5DB59C-16BE-4026-B247-0F625EE08673}" v="88" dt="2023-07-03T20:51:15.2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4"/>
    <p:restoredTop sz="84211" autoAdjust="0"/>
  </p:normalViewPr>
  <p:slideViewPr>
    <p:cSldViewPr>
      <p:cViewPr varScale="1">
        <p:scale>
          <a:sx n="92" d="100"/>
          <a:sy n="92" d="100"/>
        </p:scale>
        <p:origin x="1530"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400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454761-1460-C44E-8EE9-132392DCD1C4}" type="datetimeFigureOut">
              <a:rPr lang="en-US" smtClean="0"/>
              <a:t>7/5/2023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A82BE9-307A-AB49-B561-9E71E3CE8979}" type="slidenum">
              <a:rPr lang="en-US" smtClean="0"/>
              <a:t>‹#›</a:t>
            </a:fld>
            <a:endParaRPr lang="en-US"/>
          </a:p>
        </p:txBody>
      </p:sp>
    </p:spTree>
    <p:extLst>
      <p:ext uri="{BB962C8B-B14F-4D97-AF65-F5344CB8AC3E}">
        <p14:creationId xmlns:p14="http://schemas.microsoft.com/office/powerpoint/2010/main" val="2065129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3D421-3143-47CA-ACA9-5443A0940D94}" type="datetimeFigureOut">
              <a:rPr lang="en-GB" smtClean="0"/>
              <a:t>05/07/2023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FA50D6-6132-4FF4-AFC5-01B946DDB4AB}" type="slidenum">
              <a:rPr lang="en-GB" smtClean="0"/>
              <a:t>‹#›</a:t>
            </a:fld>
            <a:endParaRPr lang="en-GB"/>
          </a:p>
        </p:txBody>
      </p:sp>
    </p:spTree>
    <p:extLst>
      <p:ext uri="{BB962C8B-B14F-4D97-AF65-F5344CB8AC3E}">
        <p14:creationId xmlns:p14="http://schemas.microsoft.com/office/powerpoint/2010/main" val="50769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1"/>
              <a:t>Residency </a:t>
            </a:r>
            <a:r>
              <a:rPr lang="en-GB"/>
              <a:t>– you’re a UK national or have settled status, normally live in your home country, and have been living in the UK, the Channel Islands, or the Isle of Man for three years before the beginning of your course.</a:t>
            </a:r>
            <a:endParaRPr lang="en-US"/>
          </a:p>
          <a:p>
            <a:r>
              <a:rPr lang="en-GB" b="1"/>
              <a:t>Your university or college</a:t>
            </a:r>
            <a:r>
              <a:rPr lang="en-GB"/>
              <a:t> – you’re studying at a recognised publicly-funded university or college (or a private institution studying a course approved for public funding).</a:t>
            </a:r>
          </a:p>
          <a:p>
            <a:r>
              <a:rPr lang="en-GB" b="1"/>
              <a:t>Your course </a:t>
            </a:r>
            <a:r>
              <a:rPr lang="en-GB"/>
              <a:t>– you’re studying a recognised full-time course e.g. a first degree, a foundation degree, a Higher National Diploma (HND), or an initial Teacher Training course.</a:t>
            </a:r>
          </a:p>
          <a:p>
            <a:r>
              <a:rPr lang="en-GB" b="1"/>
              <a:t>It’s your first higher education course </a:t>
            </a:r>
            <a:r>
              <a:rPr lang="en-GB"/>
              <a:t>– you can still get some funding if you’ve studied a HE course before, but it will be limited and you’ll have to make up any shortfall.</a:t>
            </a:r>
          </a:p>
          <a:p>
            <a:endParaRPr lang="en-GB">
              <a:cs typeface="Calibri"/>
            </a:endParaRPr>
          </a:p>
        </p:txBody>
      </p:sp>
      <p:sp>
        <p:nvSpPr>
          <p:cNvPr id="4" name="Slide Number Placeholder 3"/>
          <p:cNvSpPr>
            <a:spLocks noGrp="1"/>
          </p:cNvSpPr>
          <p:nvPr>
            <p:ph type="sldNum" sz="quarter" idx="5"/>
          </p:nvPr>
        </p:nvSpPr>
        <p:spPr/>
        <p:txBody>
          <a:bodyPr/>
          <a:lstStyle/>
          <a:p>
            <a:fld id="{E59F7111-73A7-1C48-B047-40E3149EF302}" type="slidenum">
              <a:rPr lang="en-GB" smtClean="0"/>
              <a:t>4</a:t>
            </a:fld>
            <a:endParaRPr lang="en-GB"/>
          </a:p>
        </p:txBody>
      </p:sp>
    </p:spTree>
    <p:extLst>
      <p:ext uri="{BB962C8B-B14F-4D97-AF65-F5344CB8AC3E}">
        <p14:creationId xmlns:p14="http://schemas.microsoft.com/office/powerpoint/2010/main" val="485446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apply to the NHS LSF every year. You will receive email reminders between April and September.</a:t>
            </a:r>
          </a:p>
        </p:txBody>
      </p:sp>
      <p:sp>
        <p:nvSpPr>
          <p:cNvPr id="4" name="Slide Number Placeholder 3"/>
          <p:cNvSpPr>
            <a:spLocks noGrp="1"/>
          </p:cNvSpPr>
          <p:nvPr>
            <p:ph type="sldNum" sz="quarter" idx="5"/>
          </p:nvPr>
        </p:nvSpPr>
        <p:spPr/>
        <p:txBody>
          <a:bodyPr/>
          <a:lstStyle/>
          <a:p>
            <a:fld id="{C2FA50D6-6132-4FF4-AFC5-01B946DDB4AB}" type="slidenum">
              <a:rPr lang="en-GB" smtClean="0"/>
              <a:t>5</a:t>
            </a:fld>
            <a:endParaRPr lang="en-GB"/>
          </a:p>
        </p:txBody>
      </p:sp>
    </p:spTree>
    <p:extLst>
      <p:ext uri="{BB962C8B-B14F-4D97-AF65-F5344CB8AC3E}">
        <p14:creationId xmlns:p14="http://schemas.microsoft.com/office/powerpoint/2010/main" val="227716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FA50D6-6132-4FF4-AFC5-01B946DDB4AB}" type="slidenum">
              <a:rPr lang="en-GB" smtClean="0"/>
              <a:t>7</a:t>
            </a:fld>
            <a:endParaRPr lang="en-GB"/>
          </a:p>
        </p:txBody>
      </p:sp>
    </p:spTree>
    <p:extLst>
      <p:ext uri="{BB962C8B-B14F-4D97-AF65-F5344CB8AC3E}">
        <p14:creationId xmlns:p14="http://schemas.microsoft.com/office/powerpoint/2010/main" val="937330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FA50D6-6132-4FF4-AFC5-01B946DDB4AB}" type="slidenum">
              <a:rPr lang="en-GB" smtClean="0"/>
              <a:t>8</a:t>
            </a:fld>
            <a:endParaRPr lang="en-GB"/>
          </a:p>
        </p:txBody>
      </p:sp>
    </p:spTree>
    <p:extLst>
      <p:ext uri="{BB962C8B-B14F-4D97-AF65-F5344CB8AC3E}">
        <p14:creationId xmlns:p14="http://schemas.microsoft.com/office/powerpoint/2010/main" val="95432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1" dirty="0"/>
              <a:t>The University’s Student Support Fund is open and accepting applications from students who find themselves in unexpected financial difficulty.</a:t>
            </a:r>
          </a:p>
          <a:p>
            <a:r>
              <a:rPr lang="en-GB" b="1" dirty="0"/>
              <a:t>If you are struggling with living costs, then we encourage you to apply.</a:t>
            </a:r>
          </a:p>
          <a:p>
            <a:r>
              <a:rPr lang="en-GB" dirty="0"/>
              <a:t>An application to the Student Support Fund does not guarantee funding, however all applications are assessed in a fair and equitable manner using set figures, and all outcomes are moderated by the team.</a:t>
            </a:r>
          </a:p>
          <a:p>
            <a:r>
              <a:rPr lang="en-GB" dirty="0"/>
              <a:t>We will not reimburse placement travel costs</a:t>
            </a:r>
          </a:p>
          <a:p>
            <a:r>
              <a:rPr lang="en-GB" dirty="0"/>
              <a:t>southampton.ac.uk/</a:t>
            </a:r>
            <a:r>
              <a:rPr lang="en-GB" dirty="0" err="1"/>
              <a:t>studentservices</a:t>
            </a:r>
            <a:r>
              <a:rPr lang="en-GB" dirty="0"/>
              <a:t>/money-matters/student-support-fund/</a:t>
            </a:r>
            <a:r>
              <a:rPr lang="en-GB" dirty="0" err="1"/>
              <a:t>index.page</a:t>
            </a:r>
            <a:endParaRPr lang="en-GB" b="0" i="0" u="none" strike="noStrike" dirty="0">
              <a:effectLst/>
            </a:endParaRPr>
          </a:p>
          <a:p>
            <a:endParaRPr lang="en-GB" dirty="0"/>
          </a:p>
          <a:p>
            <a:r>
              <a:rPr lang="en-GB" b="1" dirty="0"/>
              <a:t>Ignite: </a:t>
            </a:r>
            <a:r>
              <a:rPr lang="en-GB" dirty="0"/>
              <a:t>The Ignite Programme awards will be available to new, undergraduate students. The programme will offer a number of £10,000 bursaries across 3 years of study to support students from underrepresented backgrounds, so you can focus on your studies.</a:t>
            </a:r>
          </a:p>
          <a:p>
            <a:r>
              <a:rPr lang="en-GB" dirty="0"/>
              <a:t>Alongside receiving your bursary, you will take part in a series of exclusive workshops designed to support and empower you to make the absolute most of your time of university. You will also be part on an online community where you and your peers will support and encourage each other, while helpful information is shared with you by the Ignite team. </a:t>
            </a:r>
          </a:p>
          <a:p>
            <a:r>
              <a:rPr lang="en-GB" dirty="0"/>
              <a:t>You will have the opportunity to be mentored in every year of your academic journey, as well have having the opportunity to gain international experience through partnership with Study abroad. </a:t>
            </a:r>
          </a:p>
        </p:txBody>
      </p:sp>
    </p:spTree>
    <p:extLst>
      <p:ext uri="{BB962C8B-B14F-4D97-AF65-F5344CB8AC3E}">
        <p14:creationId xmlns:p14="http://schemas.microsoft.com/office/powerpoint/2010/main" val="1483701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overdrafts can help with budgeting or if they are short</a:t>
            </a:r>
            <a:endParaRPr lang="en-GB" dirty="0"/>
          </a:p>
        </p:txBody>
      </p:sp>
      <p:sp>
        <p:nvSpPr>
          <p:cNvPr id="4" name="Slide Number Placeholder 3"/>
          <p:cNvSpPr>
            <a:spLocks noGrp="1"/>
          </p:cNvSpPr>
          <p:nvPr>
            <p:ph type="sldNum" sz="quarter" idx="5"/>
          </p:nvPr>
        </p:nvSpPr>
        <p:spPr/>
        <p:txBody>
          <a:bodyPr/>
          <a:lstStyle/>
          <a:p>
            <a:fld id="{C2FA50D6-6132-4FF4-AFC5-01B946DDB4AB}" type="slidenum">
              <a:rPr lang="en-GB" smtClean="0"/>
              <a:t>11</a:t>
            </a:fld>
            <a:endParaRPr lang="en-GB"/>
          </a:p>
        </p:txBody>
      </p:sp>
    </p:spTree>
    <p:extLst>
      <p:ext uri="{BB962C8B-B14F-4D97-AF65-F5344CB8AC3E}">
        <p14:creationId xmlns:p14="http://schemas.microsoft.com/office/powerpoint/2010/main" val="1890492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Logo Slide">
    <p:bg>
      <p:bgPr>
        <a:solidFill>
          <a:srgbClr val="005C84"/>
        </a:solidFill>
        <a:effectLst/>
      </p:bgPr>
    </p:bg>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BDBBA8B1-FB70-5047-82C7-77FEF36734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774951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6 - Dual Brand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2E444E"/>
                </a:solidFill>
              </a:defRPr>
            </a:lvl1pPr>
          </a:lstStyle>
          <a:p>
            <a:r>
              <a:rPr lang="en-US" dirty="0"/>
              <a:t>TITLE</a:t>
            </a:r>
            <a:endParaRPr lang="en-GB" dirty="0"/>
          </a:p>
        </p:txBody>
      </p:sp>
      <p:sp>
        <p:nvSpPr>
          <p:cNvPr id="4" name="Text Placeholder 2"/>
          <p:cNvSpPr>
            <a:spLocks noGrp="1"/>
          </p:cNvSpPr>
          <p:nvPr>
            <p:ph type="body" sz="quarter" idx="10"/>
          </p:nvPr>
        </p:nvSpPr>
        <p:spPr>
          <a:xfrm>
            <a:off x="623393" y="1844824"/>
            <a:ext cx="10847916" cy="3024335"/>
          </a:xfrm>
          <a:prstGeom prst="rect">
            <a:avLst/>
          </a:prstGeom>
        </p:spPr>
        <p:txBody>
          <a:bodyPr/>
          <a:lstStyle>
            <a:lvl1pPr>
              <a:spcBef>
                <a:spcPts val="0"/>
              </a:spcBef>
              <a:spcAft>
                <a:spcPts val="1200"/>
              </a:spcAft>
              <a:defRPr sz="2000">
                <a:solidFill>
                  <a:srgbClr val="2E444E"/>
                </a:solidFill>
              </a:defRPr>
            </a:lvl1pPr>
            <a:lvl2pPr>
              <a:spcBef>
                <a:spcPts val="0"/>
              </a:spcBef>
              <a:spcAft>
                <a:spcPts val="1200"/>
              </a:spcAft>
              <a:defRPr sz="1800">
                <a:solidFill>
                  <a:srgbClr val="2E444E"/>
                </a:solidFill>
              </a:defRPr>
            </a:lvl2pPr>
            <a:lvl3pPr>
              <a:spcBef>
                <a:spcPts val="0"/>
              </a:spcBef>
              <a:spcAft>
                <a:spcPts val="1200"/>
              </a:spcAft>
              <a:defRPr sz="1800">
                <a:solidFill>
                  <a:srgbClr val="2E444E"/>
                </a:solidFill>
              </a:defRPr>
            </a:lvl3pPr>
            <a:lvl4pPr>
              <a:spcBef>
                <a:spcPts val="0"/>
              </a:spcBef>
              <a:spcAft>
                <a:spcPts val="1200"/>
              </a:spcAft>
              <a:defRPr sz="1600">
                <a:solidFill>
                  <a:srgbClr val="2E444E"/>
                </a:solidFill>
              </a:defRPr>
            </a:lvl4pPr>
            <a:lvl5pPr>
              <a:spcBef>
                <a:spcPts val="0"/>
              </a:spcBef>
              <a:spcAft>
                <a:spcPts val="1200"/>
              </a:spcAft>
              <a:defRPr sz="1400">
                <a:solidFill>
                  <a:srgbClr val="2E444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Logo Placeholder 3"/>
          <p:cNvSpPr>
            <a:spLocks noGrp="1"/>
          </p:cNvSpPr>
          <p:nvPr>
            <p:ph type="pic" sz="quarter" idx="32" hasCustomPrompt="1"/>
          </p:nvPr>
        </p:nvSpPr>
        <p:spPr>
          <a:xfrm>
            <a:off x="623391" y="5013099"/>
            <a:ext cx="3550411" cy="1368229"/>
          </a:xfrm>
          <a:prstGeom prst="rect">
            <a:avLst/>
          </a:prstGeom>
          <a:solidFill>
            <a:schemeClr val="bg1">
              <a:lumMod val="85000"/>
            </a:schemeClr>
          </a:solidFill>
        </p:spPr>
        <p:txBody>
          <a:bodyPr/>
          <a:lstStyle>
            <a:lvl1pPr marL="0" indent="0" algn="ctr">
              <a:buNone/>
              <a:defRPr sz="1000"/>
            </a:lvl1pPr>
          </a:lstStyle>
          <a:p>
            <a:r>
              <a:rPr lang="en-GB" dirty="0"/>
              <a:t>Logo</a:t>
            </a:r>
          </a:p>
        </p:txBody>
      </p:sp>
      <p:sp>
        <p:nvSpPr>
          <p:cNvPr id="21" name="Logo Placeholder 4"/>
          <p:cNvSpPr>
            <a:spLocks noGrp="1"/>
          </p:cNvSpPr>
          <p:nvPr>
            <p:ph type="pic" sz="quarter" idx="30" hasCustomPrompt="1"/>
          </p:nvPr>
        </p:nvSpPr>
        <p:spPr>
          <a:xfrm>
            <a:off x="4271796" y="5013099"/>
            <a:ext cx="3550411" cy="1368229"/>
          </a:xfrm>
          <a:prstGeom prst="rect">
            <a:avLst/>
          </a:prstGeom>
          <a:solidFill>
            <a:schemeClr val="bg1">
              <a:lumMod val="85000"/>
            </a:schemeClr>
          </a:solidFill>
        </p:spPr>
        <p:txBody>
          <a:bodyPr/>
          <a:lstStyle>
            <a:lvl1pPr marL="0" indent="0" algn="ctr">
              <a:buNone/>
              <a:defRPr sz="1000"/>
            </a:lvl1pPr>
          </a:lstStyle>
          <a:p>
            <a:r>
              <a:rPr lang="en-GB" dirty="0"/>
              <a:t>Logo</a:t>
            </a:r>
          </a:p>
        </p:txBody>
      </p:sp>
      <p:sp>
        <p:nvSpPr>
          <p:cNvPr id="19" name="Logo Placeholder 5"/>
          <p:cNvSpPr>
            <a:spLocks noGrp="1"/>
          </p:cNvSpPr>
          <p:nvPr>
            <p:ph type="pic" sz="quarter" idx="28" hasCustomPrompt="1"/>
          </p:nvPr>
        </p:nvSpPr>
        <p:spPr>
          <a:xfrm>
            <a:off x="7920203" y="5013099"/>
            <a:ext cx="3550410" cy="1368229"/>
          </a:xfrm>
          <a:prstGeom prst="rect">
            <a:avLst/>
          </a:prstGeom>
          <a:solidFill>
            <a:schemeClr val="bg1">
              <a:lumMod val="85000"/>
            </a:schemeClr>
          </a:solidFill>
        </p:spPr>
        <p:txBody>
          <a:bodyPr/>
          <a:lstStyle>
            <a:lvl1pPr marL="0" indent="0" algn="ctr">
              <a:buNone/>
              <a:defRPr sz="1000"/>
            </a:lvl1pPr>
          </a:lstStyle>
          <a:p>
            <a:r>
              <a:rPr lang="en-GB" dirty="0"/>
              <a:t>Logo</a:t>
            </a:r>
          </a:p>
        </p:txBody>
      </p:sp>
      <p:pic>
        <p:nvPicPr>
          <p:cNvPr id="9" name="University Logo" descr="Logo&#10;&#10;Description automatically generated with medium confidence">
            <a:extLst>
              <a:ext uri="{FF2B5EF4-FFF2-40B4-BE49-F238E27FC236}">
                <a16:creationId xmlns:a16="http://schemas.microsoft.com/office/drawing/2014/main" id="{D8B51F11-0E7E-CD46-B6C1-D4FD67C7EB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
        <p:nvSpPr>
          <p:cNvPr id="13" name="Insert Image Guidance"/>
          <p:cNvSpPr/>
          <p:nvPr userDrawn="1"/>
        </p:nvSpPr>
        <p:spPr>
          <a:xfrm>
            <a:off x="-3504695" y="3723871"/>
            <a:ext cx="3360008" cy="1594620"/>
          </a:xfrm>
          <a:prstGeom prst="rect">
            <a:avLst/>
          </a:prstGeom>
          <a:solidFill>
            <a:srgbClr val="535353"/>
          </a:solidFill>
          <a:ln w="12700">
            <a:miter lim="400000"/>
          </a:ln>
          <a:extLst>
            <a:ext uri="{C572A759-6A51-4108-AA02-DFA0A04FC94B}">
              <ma14:wrappingTextBoxFlag xmlns:ma14="http://schemas.microsoft.com/office/mac/drawingml/2011/main" xmlns="" val="1"/>
            </a:ext>
          </a:extLst>
        </p:spPr>
        <p:txBody>
          <a:bodyPr lIns="179999" tIns="179999" rIns="179999" bIns="179999">
            <a:spAutoFit/>
          </a:bodyPr>
          <a:lstStyle/>
          <a:p>
            <a:pPr lvl="0" defTabSz="457200">
              <a:spcBef>
                <a:spcPts val="0"/>
              </a:spcBef>
              <a:defRPr sz="1800"/>
            </a:pPr>
            <a:r>
              <a:rPr sz="1000" dirty="0">
                <a:solidFill>
                  <a:srgbClr val="FFFFFF"/>
                </a:solidFill>
                <a:latin typeface="Lucida Sans"/>
                <a:ea typeface="Lucida Sans"/>
                <a:cs typeface="Lucida Sans"/>
                <a:sym typeface="Lucida Sans"/>
              </a:rPr>
              <a:t>Try to insert </a:t>
            </a:r>
            <a:r>
              <a:rPr lang="en-GB" sz="1000" dirty="0">
                <a:solidFill>
                  <a:srgbClr val="FFFFFF"/>
                </a:solidFill>
                <a:latin typeface="Lucida Sans"/>
                <a:ea typeface="Lucida Sans"/>
                <a:cs typeface="Lucida Sans"/>
                <a:sym typeface="Lucida Sans"/>
              </a:rPr>
              <a:t>a logo </a:t>
            </a:r>
            <a:r>
              <a:rPr sz="1000" dirty="0">
                <a:solidFill>
                  <a:srgbClr val="FFFFFF"/>
                </a:solidFill>
                <a:latin typeface="Lucida Sans"/>
                <a:ea typeface="Lucida Sans"/>
                <a:cs typeface="Lucida Sans"/>
                <a:sym typeface="Lucida Sans"/>
              </a:rPr>
              <a:t>of </a:t>
            </a:r>
            <a:r>
              <a:rPr lang="en-GB" sz="1000" b="1" u="sng" dirty="0">
                <a:solidFill>
                  <a:srgbClr val="FF0000"/>
                </a:solidFill>
                <a:latin typeface="Lucida Sans"/>
                <a:ea typeface="Lucida Sans"/>
                <a:cs typeface="Lucida Sans"/>
                <a:sym typeface="Lucida Sans"/>
              </a:rPr>
              <a:t>3.8cm high</a:t>
            </a:r>
            <a:r>
              <a:rPr sz="1000" b="1" u="sng" dirty="0">
                <a:solidFill>
                  <a:srgbClr val="FF0000"/>
                </a:solidFill>
                <a:latin typeface="Lucida Sans"/>
                <a:ea typeface="Lucida Sans"/>
                <a:cs typeface="Lucida Sans"/>
                <a:sym typeface="Lucida Sans"/>
              </a:rPr>
              <a:t> by </a:t>
            </a:r>
            <a:r>
              <a:rPr lang="en-GB" sz="1000" b="1" u="sng" dirty="0">
                <a:solidFill>
                  <a:srgbClr val="FF0000"/>
                </a:solidFill>
                <a:latin typeface="Lucida Sans"/>
                <a:ea typeface="Lucida Sans"/>
                <a:cs typeface="Lucida Sans"/>
                <a:sym typeface="Lucida Sans"/>
              </a:rPr>
              <a:t>9.33</a:t>
            </a:r>
            <a:r>
              <a:rPr sz="1000" b="1" u="sng" dirty="0">
                <a:solidFill>
                  <a:srgbClr val="FF0000"/>
                </a:solidFill>
                <a:latin typeface="Lucida Sans"/>
                <a:ea typeface="Lucida Sans"/>
                <a:cs typeface="Lucida Sans"/>
                <a:sym typeface="Lucida Sans"/>
              </a:rPr>
              <a:t>cm </a:t>
            </a:r>
            <a:r>
              <a:rPr lang="en-GB" sz="1000" b="1" u="sng" dirty="0">
                <a:solidFill>
                  <a:srgbClr val="FF0000"/>
                </a:solidFill>
                <a:latin typeface="Lucida Sans"/>
                <a:ea typeface="Lucida Sans"/>
                <a:cs typeface="Lucida Sans"/>
                <a:sym typeface="Lucida Sans"/>
              </a:rPr>
              <a:t>wide </a:t>
            </a:r>
            <a:r>
              <a:rPr sz="1000" dirty="0">
                <a:solidFill>
                  <a:srgbClr val="FFFFFF"/>
                </a:solidFill>
                <a:latin typeface="Lucida Sans"/>
                <a:ea typeface="Lucida Sans"/>
                <a:cs typeface="Lucida Sans"/>
                <a:sym typeface="Lucida Sans"/>
              </a:rPr>
              <a:t>on this layout to avoid distortion.</a:t>
            </a:r>
            <a:r>
              <a:rPr lang="en-GB" sz="1000" dirty="0">
                <a:solidFill>
                  <a:srgbClr val="FFFFFF"/>
                </a:solidFill>
                <a:latin typeface="Lucida Sans"/>
                <a:ea typeface="Lucida Sans"/>
                <a:cs typeface="Lucida Sans"/>
                <a:sym typeface="Lucida Sans"/>
              </a:rPr>
              <a:t> If the logo does not fit,</a:t>
            </a:r>
            <a:r>
              <a:rPr lang="en-GB" sz="1000" baseline="0" dirty="0">
                <a:solidFill>
                  <a:srgbClr val="FFFFFF"/>
                </a:solidFill>
                <a:latin typeface="Lucida Sans"/>
                <a:ea typeface="Lucida Sans"/>
                <a:cs typeface="Lucida Sans"/>
                <a:sym typeface="Lucida Sans"/>
              </a:rPr>
              <a:t> p</a:t>
            </a:r>
            <a:r>
              <a:rPr lang="en-GB" sz="1000" dirty="0">
                <a:solidFill>
                  <a:srgbClr val="FFFFFF"/>
                </a:solidFill>
                <a:latin typeface="Lucida Sans"/>
                <a:ea typeface="Lucida Sans"/>
                <a:cs typeface="Lucida Sans"/>
                <a:sym typeface="Lucida Sans"/>
              </a:rPr>
              <a:t>lease</a:t>
            </a:r>
            <a:r>
              <a:rPr lang="en-GB" sz="1000" baseline="0" dirty="0">
                <a:solidFill>
                  <a:srgbClr val="FFFFFF"/>
                </a:solidFill>
                <a:latin typeface="Lucida Sans"/>
                <a:ea typeface="Lucida Sans"/>
                <a:cs typeface="Lucida Sans"/>
                <a:sym typeface="Lucida Sans"/>
              </a:rPr>
              <a:t> keep </a:t>
            </a:r>
            <a:r>
              <a:rPr lang="en-GB" sz="1000" b="1" baseline="0" dirty="0">
                <a:solidFill>
                  <a:srgbClr val="FF0000"/>
                </a:solidFill>
                <a:latin typeface="Lucida Sans"/>
                <a:ea typeface="Lucida Sans"/>
                <a:cs typeface="Lucida Sans"/>
                <a:sym typeface="Lucida Sans"/>
              </a:rPr>
              <a:t>height to a maximum of 3.8cm.</a:t>
            </a:r>
            <a:endParaRPr sz="1800" b="1" dirty="0">
              <a:solidFill>
                <a:srgbClr val="FF0000"/>
              </a:solidFill>
              <a:latin typeface="+mj-lt"/>
              <a:ea typeface="+mj-ea"/>
              <a:cs typeface="+mj-cs"/>
              <a:sym typeface="Helvetica Neue"/>
            </a:endParaRPr>
          </a:p>
          <a:p>
            <a:pPr lvl="0" defTabSz="457200">
              <a:spcBef>
                <a:spcPts val="0"/>
              </a:spcBef>
              <a:defRPr sz="1800"/>
            </a:pPr>
            <a:endParaRPr sz="1000" dirty="0">
              <a:solidFill>
                <a:srgbClr val="FFFFFF"/>
              </a:solidFill>
              <a:latin typeface="Lucida Sans"/>
              <a:ea typeface="Lucida Sans"/>
              <a:cs typeface="Lucida Sans"/>
              <a:sym typeface="Lucida Sans"/>
            </a:endParaRPr>
          </a:p>
          <a:p>
            <a:pPr lvl="0" defTabSz="457200">
              <a:spcBef>
                <a:spcPts val="0"/>
              </a:spcBef>
              <a:defRPr sz="1800"/>
            </a:pPr>
            <a:r>
              <a:rPr sz="1000" dirty="0">
                <a:solidFill>
                  <a:srgbClr val="FFFFFF"/>
                </a:solidFill>
                <a:latin typeface="Lucida Sans"/>
                <a:ea typeface="Lucida Sans"/>
                <a:cs typeface="Lucida Sans"/>
                <a:sym typeface="Lucida Sans"/>
              </a:rPr>
              <a:t>Please ensure, the image has a simple background to display the logo and text overlapping.</a:t>
            </a:r>
          </a:p>
        </p:txBody>
      </p:sp>
    </p:spTree>
    <p:extLst>
      <p:ext uri="{BB962C8B-B14F-4D97-AF65-F5344CB8AC3E}">
        <p14:creationId xmlns:p14="http://schemas.microsoft.com/office/powerpoint/2010/main" val="812839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7 - Full bleed">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sp>
        <p:nvSpPr>
          <p:cNvPr id="2" name="Title 2"/>
          <p:cNvSpPr>
            <a:spLocks noGrp="1"/>
          </p:cNvSpPr>
          <p:nvPr>
            <p:ph type="title" hasCustomPrompt="1"/>
          </p:nvPr>
        </p:nvSpPr>
        <p:spPr/>
        <p:txBody>
          <a:bodyPr/>
          <a:lstStyle>
            <a:lvl1pPr>
              <a:defRPr>
                <a:solidFill>
                  <a:schemeClr val="bg1"/>
                </a:solidFill>
              </a:defRPr>
            </a:lvl1pPr>
          </a:lstStyle>
          <a:p>
            <a:r>
              <a:rPr lang="en-US" dirty="0"/>
              <a:t>TITLE</a:t>
            </a:r>
            <a:br>
              <a:rPr lang="en-US" dirty="0"/>
            </a:br>
            <a:r>
              <a:rPr lang="en-US" dirty="0"/>
              <a:t>GOES HERE</a:t>
            </a:r>
            <a:endParaRPr lang="en-GB" dirty="0"/>
          </a:p>
        </p:txBody>
      </p:sp>
      <p:sp>
        <p:nvSpPr>
          <p:cNvPr id="7" name="Text Placeholder 3"/>
          <p:cNvSpPr>
            <a:spLocks noGrp="1"/>
          </p:cNvSpPr>
          <p:nvPr>
            <p:ph type="body" sz="quarter" idx="11"/>
          </p:nvPr>
        </p:nvSpPr>
        <p:spPr>
          <a:xfrm>
            <a:off x="624418" y="2060972"/>
            <a:ext cx="10848180" cy="4392364"/>
          </a:xfrm>
          <a:prstGeom prst="rect">
            <a:avLst/>
          </a:prstGeom>
        </p:spPr>
        <p:txBody>
          <a:bodyPr/>
          <a:lstStyle>
            <a:lvl1pPr marL="0" indent="0">
              <a:spcBef>
                <a:spcPts val="0"/>
              </a:spcBef>
              <a:spcAft>
                <a:spcPts val="1200"/>
              </a:spcAft>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Click to edit Master text styles</a:t>
            </a:r>
            <a:endParaRPr lang="en-GB" dirty="0"/>
          </a:p>
        </p:txBody>
      </p:sp>
      <p:sp>
        <p:nvSpPr>
          <p:cNvPr id="10" name="Logo Placeholder 4">
            <a:extLst>
              <a:ext uri="{FF2B5EF4-FFF2-40B4-BE49-F238E27FC236}">
                <a16:creationId xmlns:a16="http://schemas.microsoft.com/office/drawing/2014/main" id="{32CE8160-2881-ED45-AA91-E1B5C990428A}"/>
              </a:ext>
            </a:extLst>
          </p:cNvPr>
          <p:cNvSpPr>
            <a:spLocks noGrp="1"/>
          </p:cNvSpPr>
          <p:nvPr>
            <p:ph type="pic" sz="quarter" idx="13" hasCustomPrompt="1"/>
          </p:nvPr>
        </p:nvSpPr>
        <p:spPr>
          <a:xfrm>
            <a:off x="9336088" y="-279125"/>
            <a:ext cx="2855912" cy="1638621"/>
          </a:xfrm>
          <a:prstGeom prst="rect">
            <a:avLst/>
          </a:prstGeom>
        </p:spPr>
        <p:txBody>
          <a:bodyPr/>
          <a:lstStyle>
            <a:lvl1pPr marL="0" indent="0" algn="ctr">
              <a:buFontTx/>
              <a:buNone/>
              <a:defRPr sz="2000"/>
            </a:lvl1pPr>
          </a:lstStyle>
          <a:p>
            <a:br>
              <a:rPr lang="en-US" dirty="0"/>
            </a:br>
            <a:br>
              <a:rPr lang="en-US" dirty="0"/>
            </a:br>
            <a:r>
              <a:rPr lang="en-US" dirty="0" err="1"/>
              <a:t>UoS</a:t>
            </a:r>
            <a:r>
              <a:rPr lang="en-US" dirty="0"/>
              <a:t> logo</a:t>
            </a:r>
          </a:p>
        </p:txBody>
      </p:sp>
      <p:sp>
        <p:nvSpPr>
          <p:cNvPr id="8" name="Insert Image Guidance"/>
          <p:cNvSpPr/>
          <p:nvPr userDrawn="1"/>
        </p:nvSpPr>
        <p:spPr>
          <a:xfrm>
            <a:off x="-3504695" y="3723872"/>
            <a:ext cx="3360008" cy="1286843"/>
          </a:xfrm>
          <a:prstGeom prst="rect">
            <a:avLst/>
          </a:prstGeom>
          <a:solidFill>
            <a:srgbClr val="535353"/>
          </a:solidFill>
          <a:ln w="12700">
            <a:miter lim="400000"/>
          </a:ln>
          <a:extLst>
            <a:ext uri="{C572A759-6A51-4108-AA02-DFA0A04FC94B}">
              <ma14:wrappingTextBoxFlag xmlns:ma14="http://schemas.microsoft.com/office/mac/drawingml/2011/main" xmlns="" val="1"/>
            </a:ext>
          </a:extLst>
        </p:spPr>
        <p:txBody>
          <a:bodyPr lIns="179999" tIns="179999" rIns="179999" bIns="179999">
            <a:spAutoFit/>
          </a:bodyPr>
          <a:lstStyle/>
          <a:p>
            <a:pPr lvl="0" defTabSz="457200">
              <a:spcBef>
                <a:spcPts val="0"/>
              </a:spcBef>
              <a:defRPr sz="1800"/>
            </a:pPr>
            <a:r>
              <a:rPr sz="1000" dirty="0">
                <a:solidFill>
                  <a:srgbClr val="FFFFFF"/>
                </a:solidFill>
                <a:latin typeface="Lucida Sans"/>
                <a:ea typeface="Lucida Sans"/>
                <a:cs typeface="Lucida Sans"/>
                <a:sym typeface="Lucida Sans"/>
              </a:rPr>
              <a:t>Try to insert an image of </a:t>
            </a:r>
            <a:r>
              <a:rPr lang="en-GB" sz="1000" b="1" u="sng" dirty="0">
                <a:solidFill>
                  <a:srgbClr val="FF0000"/>
                </a:solidFill>
                <a:latin typeface="Lucida Sans"/>
                <a:ea typeface="Lucida Sans"/>
                <a:cs typeface="Lucida Sans"/>
                <a:sym typeface="Lucida Sans"/>
              </a:rPr>
              <a:t>19.05cm high</a:t>
            </a:r>
            <a:r>
              <a:rPr sz="1000" b="1" u="sng" dirty="0">
                <a:solidFill>
                  <a:srgbClr val="FF0000"/>
                </a:solidFill>
                <a:latin typeface="Lucida Sans"/>
                <a:ea typeface="Lucida Sans"/>
                <a:cs typeface="Lucida Sans"/>
                <a:sym typeface="Lucida Sans"/>
              </a:rPr>
              <a:t> by </a:t>
            </a:r>
            <a:r>
              <a:rPr lang="en-GB" sz="1000" b="1" u="sng" dirty="0">
                <a:solidFill>
                  <a:srgbClr val="FF0000"/>
                </a:solidFill>
                <a:latin typeface="Lucida Sans"/>
                <a:ea typeface="Lucida Sans"/>
                <a:cs typeface="Lucida Sans"/>
                <a:sym typeface="Lucida Sans"/>
              </a:rPr>
              <a:t>33.87</a:t>
            </a:r>
            <a:r>
              <a:rPr sz="1000" b="1" u="sng" dirty="0">
                <a:solidFill>
                  <a:srgbClr val="FF0000"/>
                </a:solidFill>
                <a:latin typeface="Lucida Sans"/>
                <a:ea typeface="Lucida Sans"/>
                <a:cs typeface="Lucida Sans"/>
                <a:sym typeface="Lucida Sans"/>
              </a:rPr>
              <a:t>cm </a:t>
            </a:r>
            <a:r>
              <a:rPr lang="en-GB" sz="1000" b="1" u="sng" dirty="0">
                <a:solidFill>
                  <a:srgbClr val="FF0000"/>
                </a:solidFill>
                <a:latin typeface="Lucida Sans"/>
                <a:ea typeface="Lucida Sans"/>
                <a:cs typeface="Lucida Sans"/>
                <a:sym typeface="Lucida Sans"/>
              </a:rPr>
              <a:t>wide </a:t>
            </a:r>
            <a:r>
              <a:rPr sz="1000" dirty="0">
                <a:solidFill>
                  <a:srgbClr val="FFFFFF"/>
                </a:solidFill>
                <a:latin typeface="Lucida Sans"/>
                <a:ea typeface="Lucida Sans"/>
                <a:cs typeface="Lucida Sans"/>
                <a:sym typeface="Lucida Sans"/>
              </a:rPr>
              <a:t>on this layout to avoid distortion.</a:t>
            </a:r>
            <a:endParaRPr sz="1800" dirty="0">
              <a:solidFill>
                <a:srgbClr val="FFFFFF"/>
              </a:solidFill>
              <a:latin typeface="+mj-lt"/>
              <a:ea typeface="+mj-ea"/>
              <a:cs typeface="+mj-cs"/>
              <a:sym typeface="Helvetica Neue"/>
            </a:endParaRPr>
          </a:p>
          <a:p>
            <a:pPr lvl="0" defTabSz="457200">
              <a:spcBef>
                <a:spcPts val="0"/>
              </a:spcBef>
              <a:defRPr sz="1800"/>
            </a:pPr>
            <a:endParaRPr sz="1000" dirty="0">
              <a:solidFill>
                <a:srgbClr val="FFFFFF"/>
              </a:solidFill>
              <a:latin typeface="Lucida Sans"/>
              <a:ea typeface="Lucida Sans"/>
              <a:cs typeface="Lucida Sans"/>
              <a:sym typeface="Lucida Sans"/>
            </a:endParaRPr>
          </a:p>
          <a:p>
            <a:pPr lvl="0" defTabSz="457200">
              <a:spcBef>
                <a:spcPts val="0"/>
              </a:spcBef>
              <a:defRPr sz="1800"/>
            </a:pPr>
            <a:r>
              <a:rPr sz="1000" dirty="0">
                <a:solidFill>
                  <a:srgbClr val="FFFFFF"/>
                </a:solidFill>
                <a:latin typeface="Lucida Sans"/>
                <a:ea typeface="Lucida Sans"/>
                <a:cs typeface="Lucida Sans"/>
                <a:sym typeface="Lucida Sans"/>
              </a:rPr>
              <a:t>Please ensure, the image has a simple background to display the logo and text overlapping.</a:t>
            </a:r>
          </a:p>
        </p:txBody>
      </p:sp>
    </p:spTree>
    <p:extLst>
      <p:ext uri="{BB962C8B-B14F-4D97-AF65-F5344CB8AC3E}">
        <p14:creationId xmlns:p14="http://schemas.microsoft.com/office/powerpoint/2010/main" val="1508968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8 - Montag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623392" y="692696"/>
            <a:ext cx="5198368" cy="936104"/>
          </a:xfrm>
          <a:prstGeom prst="rect">
            <a:avLst/>
          </a:prstGeom>
        </p:spPr>
        <p:txBody>
          <a:bodyPr vert="horz" lIns="91440" tIns="45720" rIns="91440" bIns="45720" rtlCol="0" anchor="b" anchorCtr="0">
            <a:noAutofit/>
          </a:bodyPr>
          <a:lstStyle>
            <a:lvl1pPr>
              <a:defRPr>
                <a:solidFill>
                  <a:srgbClr val="2E444E"/>
                </a:solidFill>
              </a:defRPr>
            </a:lvl1pPr>
          </a:lstStyle>
          <a:p>
            <a:r>
              <a:rPr lang="en-US" dirty="0"/>
              <a:t>TITLE</a:t>
            </a:r>
            <a:endParaRPr lang="en-GB" dirty="0"/>
          </a:p>
        </p:txBody>
      </p:sp>
      <p:sp>
        <p:nvSpPr>
          <p:cNvPr id="12" name="Text Placeholder 2"/>
          <p:cNvSpPr>
            <a:spLocks noGrp="1"/>
          </p:cNvSpPr>
          <p:nvPr>
            <p:ph type="body" sz="quarter" idx="11"/>
          </p:nvPr>
        </p:nvSpPr>
        <p:spPr>
          <a:xfrm>
            <a:off x="624418" y="1844824"/>
            <a:ext cx="5183716" cy="4321026"/>
          </a:xfrm>
          <a:prstGeom prst="rect">
            <a:avLst/>
          </a:prstGeom>
        </p:spPr>
        <p:txBody>
          <a:bodyPr anchor="ctr" anchorCtr="0"/>
          <a:lstStyle>
            <a:lvl1pPr>
              <a:spcBef>
                <a:spcPts val="0"/>
              </a:spcBef>
              <a:spcAft>
                <a:spcPts val="1200"/>
              </a:spcAft>
              <a:defRPr sz="2000">
                <a:solidFill>
                  <a:srgbClr val="2E444E"/>
                </a:solidFill>
              </a:defRPr>
            </a:lvl1pPr>
            <a:lvl2pPr>
              <a:spcBef>
                <a:spcPts val="0"/>
              </a:spcBef>
              <a:spcAft>
                <a:spcPts val="1200"/>
              </a:spcAft>
              <a:defRPr sz="1800">
                <a:solidFill>
                  <a:srgbClr val="2E444E"/>
                </a:solidFill>
              </a:defRPr>
            </a:lvl2pPr>
            <a:lvl3pPr>
              <a:spcBef>
                <a:spcPts val="0"/>
              </a:spcBef>
              <a:spcAft>
                <a:spcPts val="1200"/>
              </a:spcAft>
              <a:defRPr sz="1800">
                <a:solidFill>
                  <a:srgbClr val="2E444E"/>
                </a:solidFill>
              </a:defRPr>
            </a:lvl3pPr>
            <a:lvl4pPr>
              <a:spcBef>
                <a:spcPts val="0"/>
              </a:spcBef>
              <a:spcAft>
                <a:spcPts val="1200"/>
              </a:spcAft>
              <a:defRPr sz="1600">
                <a:solidFill>
                  <a:srgbClr val="2E444E"/>
                </a:solidFill>
              </a:defRPr>
            </a:lvl4pPr>
            <a:lvl5pPr>
              <a:spcBef>
                <a:spcPts val="0"/>
              </a:spcBef>
              <a:spcAft>
                <a:spcPts val="1200"/>
              </a:spcAft>
              <a:defRPr sz="1400">
                <a:solidFill>
                  <a:srgbClr val="2E444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3"/>
          <p:cNvSpPr>
            <a:spLocks noGrp="1"/>
          </p:cNvSpPr>
          <p:nvPr>
            <p:ph type="pic" sz="quarter" idx="13" hasCustomPrompt="1"/>
          </p:nvPr>
        </p:nvSpPr>
        <p:spPr>
          <a:xfrm>
            <a:off x="5999989" y="1844824"/>
            <a:ext cx="2591229" cy="1872208"/>
          </a:xfrm>
          <a:prstGeom prst="rect">
            <a:avLst/>
          </a:prstGeom>
          <a:solidFill>
            <a:schemeClr val="tx1">
              <a:lumMod val="10000"/>
              <a:lumOff val="90000"/>
            </a:schemeClr>
          </a:solidFill>
        </p:spPr>
        <p:txBody>
          <a:bodyPr anchor="ctr" anchorCtr="0"/>
          <a:lstStyle>
            <a:lvl1pPr marL="0" indent="0" algn="ctr">
              <a:buNone/>
              <a:defRPr sz="1000"/>
            </a:lvl1pPr>
          </a:lstStyle>
          <a:p>
            <a:r>
              <a:rPr lang="en-GB" dirty="0"/>
              <a:t>Picture</a:t>
            </a:r>
          </a:p>
        </p:txBody>
      </p:sp>
      <p:sp>
        <p:nvSpPr>
          <p:cNvPr id="5" name="Picture Placeholder 4"/>
          <p:cNvSpPr>
            <a:spLocks noGrp="1"/>
          </p:cNvSpPr>
          <p:nvPr>
            <p:ph type="pic" sz="quarter" idx="12" hasCustomPrompt="1"/>
          </p:nvPr>
        </p:nvSpPr>
        <p:spPr>
          <a:xfrm>
            <a:off x="8678995" y="836712"/>
            <a:ext cx="3071283" cy="2880320"/>
          </a:xfrm>
          <a:prstGeom prst="rect">
            <a:avLst/>
          </a:prstGeom>
          <a:solidFill>
            <a:schemeClr val="tx1">
              <a:lumMod val="10000"/>
              <a:lumOff val="90000"/>
            </a:schemeClr>
          </a:solidFill>
        </p:spPr>
        <p:txBody>
          <a:bodyPr anchor="ctr" anchorCtr="0"/>
          <a:lstStyle>
            <a:lvl1pPr marL="0" indent="0" algn="ctr">
              <a:buNone/>
              <a:defRPr sz="1000"/>
            </a:lvl1pPr>
          </a:lstStyle>
          <a:p>
            <a:r>
              <a:rPr lang="en-GB" dirty="0"/>
              <a:t>Picture</a:t>
            </a:r>
          </a:p>
        </p:txBody>
      </p:sp>
      <p:sp>
        <p:nvSpPr>
          <p:cNvPr id="13" name="Picture Placeholder 5"/>
          <p:cNvSpPr>
            <a:spLocks noGrp="1"/>
          </p:cNvSpPr>
          <p:nvPr>
            <p:ph type="pic" sz="quarter" idx="14" hasCustomPrompt="1"/>
          </p:nvPr>
        </p:nvSpPr>
        <p:spPr>
          <a:xfrm>
            <a:off x="5999989" y="3789040"/>
            <a:ext cx="3071283" cy="2880320"/>
          </a:xfrm>
          <a:prstGeom prst="rect">
            <a:avLst/>
          </a:prstGeom>
          <a:solidFill>
            <a:schemeClr val="tx1">
              <a:lumMod val="10000"/>
              <a:lumOff val="90000"/>
            </a:schemeClr>
          </a:solidFill>
        </p:spPr>
        <p:txBody>
          <a:bodyPr anchor="ctr" anchorCtr="0"/>
          <a:lstStyle>
            <a:lvl1pPr marL="0" indent="0" algn="ctr">
              <a:buNone/>
              <a:defRPr sz="1000"/>
            </a:lvl1pPr>
          </a:lstStyle>
          <a:p>
            <a:r>
              <a:rPr lang="en-GB" dirty="0"/>
              <a:t>Picture</a:t>
            </a:r>
          </a:p>
        </p:txBody>
      </p:sp>
      <p:sp>
        <p:nvSpPr>
          <p:cNvPr id="14" name="Picture Placeholder 6"/>
          <p:cNvSpPr>
            <a:spLocks noGrp="1"/>
          </p:cNvSpPr>
          <p:nvPr>
            <p:ph type="pic" sz="quarter" idx="15" hasCustomPrompt="1"/>
          </p:nvPr>
        </p:nvSpPr>
        <p:spPr>
          <a:xfrm>
            <a:off x="9159048" y="3789040"/>
            <a:ext cx="2591229" cy="1872208"/>
          </a:xfrm>
          <a:prstGeom prst="rect">
            <a:avLst/>
          </a:prstGeom>
          <a:solidFill>
            <a:schemeClr val="tx1">
              <a:lumMod val="10000"/>
              <a:lumOff val="90000"/>
            </a:schemeClr>
          </a:solidFill>
        </p:spPr>
        <p:txBody>
          <a:bodyPr anchor="ctr" anchorCtr="0"/>
          <a:lstStyle>
            <a:lvl1pPr marL="0" indent="0" algn="ctr">
              <a:buNone/>
              <a:defRPr sz="1000"/>
            </a:lvl1pPr>
          </a:lstStyle>
          <a:p>
            <a:r>
              <a:rPr lang="en-GB" dirty="0"/>
              <a:t>Picture</a:t>
            </a:r>
          </a:p>
        </p:txBody>
      </p:sp>
      <p:pic>
        <p:nvPicPr>
          <p:cNvPr id="15" name="University Logo" descr="Logo&#10;&#10;Description automatically generated with medium confidence">
            <a:extLst>
              <a:ext uri="{FF2B5EF4-FFF2-40B4-BE49-F238E27FC236}">
                <a16:creationId xmlns:a16="http://schemas.microsoft.com/office/drawing/2014/main" id="{2CDFD2A4-E157-6048-B367-731F0EDB2B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
        <p:nvSpPr>
          <p:cNvPr id="11" name="Insert Image Guidance"/>
          <p:cNvSpPr/>
          <p:nvPr userDrawn="1"/>
        </p:nvSpPr>
        <p:spPr>
          <a:xfrm>
            <a:off x="-3504695" y="3723871"/>
            <a:ext cx="3360008" cy="1440732"/>
          </a:xfrm>
          <a:prstGeom prst="rect">
            <a:avLst/>
          </a:prstGeom>
          <a:solidFill>
            <a:srgbClr val="535353"/>
          </a:solidFill>
          <a:ln w="12700">
            <a:miter lim="400000"/>
          </a:ln>
          <a:extLst>
            <a:ext uri="{C572A759-6A51-4108-AA02-DFA0A04FC94B}">
              <ma14:wrappingTextBoxFlag xmlns:ma14="http://schemas.microsoft.com/office/mac/drawingml/2011/main" xmlns="" val="1"/>
            </a:ext>
          </a:extLst>
        </p:spPr>
        <p:txBody>
          <a:bodyPr lIns="179999" tIns="179999" rIns="179999" bIns="179999">
            <a:spAutoFit/>
          </a:bodyPr>
          <a:lstStyle/>
          <a:p>
            <a:pPr lvl="0" defTabSz="457200">
              <a:spcBef>
                <a:spcPts val="0"/>
              </a:spcBef>
              <a:defRPr sz="1800"/>
            </a:pPr>
            <a:r>
              <a:rPr sz="1000" dirty="0">
                <a:solidFill>
                  <a:srgbClr val="FFFFFF"/>
                </a:solidFill>
                <a:latin typeface="Lucida Sans"/>
                <a:ea typeface="Lucida Sans"/>
                <a:cs typeface="Lucida Sans"/>
                <a:sym typeface="Lucida Sans"/>
              </a:rPr>
              <a:t>Try to insert a</a:t>
            </a:r>
            <a:r>
              <a:rPr lang="en-GB" sz="1000" dirty="0">
                <a:solidFill>
                  <a:srgbClr val="FFFFFF"/>
                </a:solidFill>
                <a:latin typeface="Lucida Sans"/>
                <a:ea typeface="Lucida Sans"/>
                <a:cs typeface="Lucida Sans"/>
                <a:sym typeface="Lucida Sans"/>
              </a:rPr>
              <a:t> square</a:t>
            </a:r>
            <a:r>
              <a:rPr lang="en-GB" sz="1000" baseline="0" dirty="0">
                <a:solidFill>
                  <a:srgbClr val="FFFFFF"/>
                </a:solidFill>
                <a:latin typeface="Lucida Sans"/>
                <a:ea typeface="Lucida Sans"/>
                <a:cs typeface="Lucida Sans"/>
                <a:sym typeface="Lucida Sans"/>
              </a:rPr>
              <a:t> image of</a:t>
            </a:r>
            <a:r>
              <a:rPr sz="1000" dirty="0">
                <a:solidFill>
                  <a:srgbClr val="FFFFFF"/>
                </a:solidFill>
                <a:latin typeface="Lucida Sans"/>
                <a:ea typeface="Lucida Sans"/>
                <a:cs typeface="Lucida Sans"/>
                <a:sym typeface="Lucida Sans"/>
              </a:rPr>
              <a:t> </a:t>
            </a:r>
            <a:r>
              <a:rPr lang="en-GB" sz="1000" b="1" u="sng" dirty="0">
                <a:solidFill>
                  <a:srgbClr val="FF0000"/>
                </a:solidFill>
                <a:latin typeface="Lucida Sans"/>
                <a:ea typeface="Lucida Sans"/>
                <a:cs typeface="Lucida Sans"/>
                <a:sym typeface="Lucida Sans"/>
              </a:rPr>
              <a:t>8cm high</a:t>
            </a:r>
            <a:r>
              <a:rPr sz="1000" b="1" u="sng" dirty="0">
                <a:solidFill>
                  <a:srgbClr val="FF0000"/>
                </a:solidFill>
                <a:latin typeface="Lucida Sans"/>
                <a:ea typeface="Lucida Sans"/>
                <a:cs typeface="Lucida Sans"/>
                <a:sym typeface="Lucida Sans"/>
              </a:rPr>
              <a:t> by </a:t>
            </a:r>
            <a:r>
              <a:rPr lang="en-GB" sz="1000" b="1" u="sng" dirty="0">
                <a:solidFill>
                  <a:srgbClr val="FF0000"/>
                </a:solidFill>
                <a:latin typeface="Lucida Sans"/>
                <a:ea typeface="Lucida Sans"/>
                <a:cs typeface="Lucida Sans"/>
                <a:sym typeface="Lucida Sans"/>
              </a:rPr>
              <a:t>8.53</a:t>
            </a:r>
            <a:r>
              <a:rPr sz="1000" b="1" u="sng" dirty="0">
                <a:solidFill>
                  <a:srgbClr val="FF0000"/>
                </a:solidFill>
                <a:latin typeface="Lucida Sans"/>
                <a:ea typeface="Lucida Sans"/>
                <a:cs typeface="Lucida Sans"/>
                <a:sym typeface="Lucida Sans"/>
              </a:rPr>
              <a:t>cm </a:t>
            </a:r>
            <a:r>
              <a:rPr lang="en-GB" sz="1000" b="1" u="sng" dirty="0">
                <a:solidFill>
                  <a:srgbClr val="FF0000"/>
                </a:solidFill>
                <a:latin typeface="Lucida Sans"/>
                <a:ea typeface="Lucida Sans"/>
                <a:cs typeface="Lucida Sans"/>
                <a:sym typeface="Lucida Sans"/>
              </a:rPr>
              <a:t>wide </a:t>
            </a:r>
            <a:r>
              <a:rPr sz="1000" dirty="0">
                <a:solidFill>
                  <a:srgbClr val="FFFFFF"/>
                </a:solidFill>
                <a:latin typeface="Lucida Sans"/>
                <a:ea typeface="Lucida Sans"/>
                <a:cs typeface="Lucida Sans"/>
                <a:sym typeface="Lucida Sans"/>
              </a:rPr>
              <a:t>o</a:t>
            </a:r>
            <a:r>
              <a:rPr lang="en-GB" sz="1000" dirty="0">
                <a:solidFill>
                  <a:srgbClr val="FFFFFF"/>
                </a:solidFill>
                <a:latin typeface="Lucida Sans"/>
                <a:ea typeface="Lucida Sans"/>
                <a:cs typeface="Lucida Sans"/>
                <a:sym typeface="Lucida Sans"/>
              </a:rPr>
              <a:t>r a rectangle of </a:t>
            </a:r>
            <a:r>
              <a:rPr lang="en-GB" sz="1000" b="1" u="sng" dirty="0">
                <a:solidFill>
                  <a:srgbClr val="FF0000"/>
                </a:solidFill>
                <a:latin typeface="+mn-lt"/>
                <a:ea typeface="Lucida Sans"/>
                <a:cs typeface="Lucida Sans"/>
                <a:sym typeface="Lucida Sans"/>
              </a:rPr>
              <a:t>5.2cm high by 7.2cm wide</a:t>
            </a:r>
            <a:r>
              <a:rPr sz="1000" dirty="0">
                <a:solidFill>
                  <a:srgbClr val="FFFFFF"/>
                </a:solidFill>
                <a:latin typeface="Lucida Sans"/>
                <a:ea typeface="Lucida Sans"/>
                <a:cs typeface="Lucida Sans"/>
                <a:sym typeface="Lucida Sans"/>
              </a:rPr>
              <a:t> </a:t>
            </a:r>
            <a:r>
              <a:rPr lang="en-GB" sz="1000" dirty="0">
                <a:solidFill>
                  <a:srgbClr val="FFFFFF"/>
                </a:solidFill>
                <a:latin typeface="Lucida Sans"/>
                <a:ea typeface="Lucida Sans"/>
                <a:cs typeface="Lucida Sans"/>
                <a:sym typeface="Lucida Sans"/>
              </a:rPr>
              <a:t>to </a:t>
            </a:r>
            <a:r>
              <a:rPr sz="1000" dirty="0">
                <a:solidFill>
                  <a:srgbClr val="FFFFFF"/>
                </a:solidFill>
                <a:latin typeface="Lucida Sans"/>
                <a:ea typeface="Lucida Sans"/>
                <a:cs typeface="Lucida Sans"/>
                <a:sym typeface="Lucida Sans"/>
              </a:rPr>
              <a:t>this layout to avoid distortion.</a:t>
            </a:r>
            <a:endParaRPr sz="1800" dirty="0">
              <a:solidFill>
                <a:srgbClr val="FFFFFF"/>
              </a:solidFill>
              <a:latin typeface="+mj-lt"/>
              <a:ea typeface="+mj-ea"/>
              <a:cs typeface="+mj-cs"/>
              <a:sym typeface="Helvetica Neue"/>
            </a:endParaRPr>
          </a:p>
          <a:p>
            <a:pPr lvl="0" defTabSz="457200">
              <a:spcBef>
                <a:spcPts val="0"/>
              </a:spcBef>
              <a:defRPr sz="1800"/>
            </a:pPr>
            <a:endParaRPr sz="1000" dirty="0">
              <a:solidFill>
                <a:srgbClr val="FFFFFF"/>
              </a:solidFill>
              <a:latin typeface="Lucida Sans"/>
              <a:ea typeface="Lucida Sans"/>
              <a:cs typeface="Lucida Sans"/>
              <a:sym typeface="Lucida Sans"/>
            </a:endParaRPr>
          </a:p>
          <a:p>
            <a:pPr lvl="0" defTabSz="457200">
              <a:spcBef>
                <a:spcPts val="0"/>
              </a:spcBef>
              <a:defRPr sz="1800"/>
            </a:pPr>
            <a:r>
              <a:rPr sz="1000" dirty="0">
                <a:solidFill>
                  <a:srgbClr val="FFFFFF"/>
                </a:solidFill>
                <a:latin typeface="Lucida Sans"/>
                <a:ea typeface="Lucida Sans"/>
                <a:cs typeface="Lucida Sans"/>
                <a:sym typeface="Lucida Sans"/>
              </a:rPr>
              <a:t>Please ensure, the image has a simple background to display the logo and text overlapping.</a:t>
            </a:r>
          </a:p>
        </p:txBody>
      </p:sp>
    </p:spTree>
    <p:extLst>
      <p:ext uri="{BB962C8B-B14F-4D97-AF65-F5344CB8AC3E}">
        <p14:creationId xmlns:p14="http://schemas.microsoft.com/office/powerpoint/2010/main" val="4273917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ntent Slide (No Bullets)">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659204-E004-3045-B02C-88AA785C07E4}"/>
              </a:ext>
            </a:extLst>
          </p:cNvPr>
          <p:cNvSpPr>
            <a:spLocks noGrp="1"/>
          </p:cNvSpPr>
          <p:nvPr>
            <p:ph type="title" hasCustomPrompt="1"/>
          </p:nvPr>
        </p:nvSpPr>
        <p:spPr>
          <a:xfrm>
            <a:off x="620780" y="1086908"/>
            <a:ext cx="10515600" cy="515983"/>
          </a:xfrm>
          <a:prstGeom prst="rect">
            <a:avLst/>
          </a:prstGeom>
        </p:spPr>
        <p:txBody>
          <a:bodyPr anchor="t"/>
          <a:lstStyle>
            <a:lvl1pPr marL="0" algn="l" defTabSz="457200" rtl="0" eaLnBrk="1" latinLnBrk="0" hangingPunct="1">
              <a:lnSpc>
                <a:spcPct val="80000"/>
              </a:lnSpc>
              <a:defRPr lang="en-US" sz="4600" b="0" i="0" kern="1200" dirty="0">
                <a:solidFill>
                  <a:srgbClr val="D5007F"/>
                </a:solidFill>
                <a:latin typeface="Roboto Light" panose="02000000000000000000" pitchFamily="2" charset="0"/>
                <a:ea typeface="Roboto Thin" panose="02000000000000000000" pitchFamily="2" charset="0"/>
                <a:cs typeface="Roboto Thin" panose="02000000000000000000" pitchFamily="2" charset="0"/>
              </a:defRPr>
            </a:lvl1pPr>
          </a:lstStyle>
          <a:p>
            <a:r>
              <a:rPr lang="en-GB" dirty="0"/>
              <a:t>CLICK TO EDIT MASTER TITLE STYLE</a:t>
            </a:r>
            <a:endParaRPr lang="en-US" dirty="0"/>
          </a:p>
        </p:txBody>
      </p:sp>
    </p:spTree>
    <p:extLst>
      <p:ext uri="{BB962C8B-B14F-4D97-AF65-F5344CB8AC3E}">
        <p14:creationId xmlns:p14="http://schemas.microsoft.com/office/powerpoint/2010/main" val="394224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Slide (Animated Bullets)">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659204-E004-3045-B02C-88AA785C07E4}"/>
              </a:ext>
            </a:extLst>
          </p:cNvPr>
          <p:cNvSpPr>
            <a:spLocks noGrp="1"/>
          </p:cNvSpPr>
          <p:nvPr>
            <p:ph type="title" hasCustomPrompt="1"/>
          </p:nvPr>
        </p:nvSpPr>
        <p:spPr>
          <a:xfrm>
            <a:off x="620780" y="1086908"/>
            <a:ext cx="10515600" cy="515983"/>
          </a:xfrm>
          <a:prstGeom prst="rect">
            <a:avLst/>
          </a:prstGeom>
        </p:spPr>
        <p:txBody>
          <a:bodyPr anchor="t"/>
          <a:lstStyle>
            <a:lvl1pPr marL="0" algn="l" defTabSz="457200" rtl="0" eaLnBrk="1" latinLnBrk="0" hangingPunct="1">
              <a:lnSpc>
                <a:spcPct val="80000"/>
              </a:lnSpc>
              <a:defRPr lang="en-US" sz="4600" b="0" i="0" kern="1200" dirty="0">
                <a:solidFill>
                  <a:srgbClr val="D5007F"/>
                </a:solidFill>
                <a:latin typeface="Roboto Light" panose="02000000000000000000" pitchFamily="2" charset="0"/>
                <a:ea typeface="Roboto Thin" panose="02000000000000000000" pitchFamily="2" charset="0"/>
                <a:cs typeface="Roboto Thin" panose="02000000000000000000" pitchFamily="2" charset="0"/>
              </a:defRPr>
            </a:lvl1pPr>
          </a:lstStyle>
          <a:p>
            <a:r>
              <a:rPr lang="en-GB" dirty="0"/>
              <a:t>CLICK TO EDIT MASTER TITLE STYLE</a:t>
            </a:r>
            <a:endParaRPr lang="en-US" dirty="0"/>
          </a:p>
        </p:txBody>
      </p:sp>
      <p:sp>
        <p:nvSpPr>
          <p:cNvPr id="30" name="Text Placeholder 29">
            <a:extLst>
              <a:ext uri="{FF2B5EF4-FFF2-40B4-BE49-F238E27FC236}">
                <a16:creationId xmlns:a16="http://schemas.microsoft.com/office/drawing/2014/main" id="{54C4BEC6-363B-F14F-A1DD-A41D5FA5359C}"/>
              </a:ext>
            </a:extLst>
          </p:cNvPr>
          <p:cNvSpPr>
            <a:spLocks noGrp="1"/>
          </p:cNvSpPr>
          <p:nvPr>
            <p:ph type="body" sz="quarter" idx="10"/>
          </p:nvPr>
        </p:nvSpPr>
        <p:spPr>
          <a:xfrm>
            <a:off x="620779" y="1812683"/>
            <a:ext cx="10515599" cy="4355361"/>
          </a:xfrm>
          <a:prstGeom prst="rect">
            <a:avLst/>
          </a:prstGeom>
        </p:spPr>
        <p:txBody>
          <a:bodyPr/>
          <a:lstStyle>
            <a:lvl1pPr marL="342900" indent="-342900">
              <a:spcBef>
                <a:spcPts val="0"/>
              </a:spcBef>
              <a:spcAft>
                <a:spcPts val="1700"/>
              </a:spcAft>
              <a:buFontTx/>
              <a:buBlip>
                <a:blip r:embed="rId2"/>
              </a:buBlip>
              <a:defRPr sz="1800" b="0" i="0" spc="0">
                <a:solidFill>
                  <a:schemeClr val="bg2"/>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spcBef>
                <a:spcPts val="0"/>
              </a:spcBef>
              <a:spcAft>
                <a:spcPts val="1700"/>
              </a:spcAft>
              <a:buFontTx/>
              <a:buBlip>
                <a:blip r:embed="rId2"/>
              </a:buBlip>
              <a:defRPr sz="1800" b="0" i="0" spc="0">
                <a:solidFill>
                  <a:schemeClr val="bg2"/>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spcBef>
                <a:spcPts val="0"/>
              </a:spcBef>
              <a:spcAft>
                <a:spcPts val="1700"/>
              </a:spcAft>
              <a:buFontTx/>
              <a:buBlip>
                <a:blip r:embed="rId2"/>
              </a:buBlip>
              <a:defRPr sz="1800" b="0" i="0" spc="0">
                <a:solidFill>
                  <a:schemeClr val="bg2"/>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spcBef>
                <a:spcPts val="0"/>
              </a:spcBef>
              <a:spcAft>
                <a:spcPts val="1700"/>
              </a:spcAft>
              <a:buFontTx/>
              <a:buBlip>
                <a:blip r:embed="rId2"/>
              </a:buBlip>
              <a:defRPr sz="1800" b="0" i="0" spc="0">
                <a:solidFill>
                  <a:schemeClr val="bg2"/>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spcBef>
                <a:spcPts val="0"/>
              </a:spcBef>
              <a:spcAft>
                <a:spcPts val="1700"/>
              </a:spcAft>
              <a:buFontTx/>
              <a:buBlip>
                <a:blip r:embed="rId2"/>
              </a:buBlip>
              <a:defRPr sz="1800" b="0" i="0" spc="0">
                <a:solidFill>
                  <a:schemeClr val="bg2"/>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7131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 calcmode="lin" valueType="num">
                                      <p:cBhvr additive="base">
                                        <p:cTn id="12"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
                                            <p:txEl>
                                              <p:pRg st="1" end="1"/>
                                            </p:txEl>
                                          </p:spTgt>
                                        </p:tgtEl>
                                        <p:attrNameLst>
                                          <p:attrName>style.visibility</p:attrName>
                                        </p:attrNameLst>
                                      </p:cBhvr>
                                      <p:to>
                                        <p:strVal val="visible"/>
                                      </p:to>
                                    </p:set>
                                    <p:anim calcmode="lin" valueType="num">
                                      <p:cBhvr additive="base">
                                        <p:cTn id="18"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0">
                                            <p:txEl>
                                              <p:pRg st="2" end="2"/>
                                            </p:txEl>
                                          </p:spTgt>
                                        </p:tgtEl>
                                        <p:attrNameLst>
                                          <p:attrName>style.visibility</p:attrName>
                                        </p:attrNameLst>
                                      </p:cBhvr>
                                      <p:to>
                                        <p:strVal val="visible"/>
                                      </p:to>
                                    </p:set>
                                    <p:anim calcmode="lin" valueType="num">
                                      <p:cBhvr additive="base">
                                        <p:cTn id="24"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0">
                                            <p:txEl>
                                              <p:pRg st="3" end="3"/>
                                            </p:txEl>
                                          </p:spTgt>
                                        </p:tgtEl>
                                        <p:attrNameLst>
                                          <p:attrName>style.visibility</p:attrName>
                                        </p:attrNameLst>
                                      </p:cBhvr>
                                      <p:to>
                                        <p:strVal val="visible"/>
                                      </p:to>
                                    </p:set>
                                    <p:anim calcmode="lin" valueType="num">
                                      <p:cBhvr additive="base">
                                        <p:cTn id="30"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0">
                                            <p:txEl>
                                              <p:pRg st="4" end="4"/>
                                            </p:txEl>
                                          </p:spTgt>
                                        </p:tgtEl>
                                        <p:attrNameLst>
                                          <p:attrName>style.visibility</p:attrName>
                                        </p:attrNameLst>
                                      </p:cBhvr>
                                      <p:to>
                                        <p:strVal val="visible"/>
                                      </p:to>
                                    </p:set>
                                    <p:anim calcmode="lin" valueType="num">
                                      <p:cBhvr additive="base">
                                        <p:cTn id="36"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uiExpand="1" build="p">
        <p:tmplLst>
          <p:tmpl lvl="1">
            <p:tnLst>
              <p:par>
                <p:cTn presetID="2" presetClass="entr" presetSubtype="4"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Lst>
  </p:timing>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2E444E"/>
                </a:solidFill>
              </a:defRPr>
            </a:lvl1pPr>
          </a:lstStyle>
          <a:p>
            <a:r>
              <a:rPr lang="en-US" dirty="0"/>
              <a:t>TITLE</a:t>
            </a:r>
            <a:endParaRPr lang="en-GB" dirty="0"/>
          </a:p>
        </p:txBody>
      </p:sp>
      <p:sp>
        <p:nvSpPr>
          <p:cNvPr id="5" name="Text Placeholder 2"/>
          <p:cNvSpPr>
            <a:spLocks noGrp="1"/>
          </p:cNvSpPr>
          <p:nvPr>
            <p:ph type="body" sz="quarter" idx="10"/>
          </p:nvPr>
        </p:nvSpPr>
        <p:spPr>
          <a:xfrm>
            <a:off x="623393" y="1844825"/>
            <a:ext cx="10847916" cy="4393059"/>
          </a:xfrm>
        </p:spPr>
        <p:txBody>
          <a:bodyPr/>
          <a:lstStyle>
            <a:lvl1pPr>
              <a:spcBef>
                <a:spcPts val="0"/>
              </a:spcBef>
              <a:spcAft>
                <a:spcPts val="1200"/>
              </a:spcAft>
              <a:defRPr sz="2000">
                <a:solidFill>
                  <a:srgbClr val="2E444E"/>
                </a:solidFill>
              </a:defRPr>
            </a:lvl1pPr>
            <a:lvl2pPr>
              <a:spcBef>
                <a:spcPts val="0"/>
              </a:spcBef>
              <a:spcAft>
                <a:spcPts val="1200"/>
              </a:spcAft>
              <a:defRPr sz="1800">
                <a:solidFill>
                  <a:srgbClr val="2E444E"/>
                </a:solidFill>
              </a:defRPr>
            </a:lvl2pPr>
            <a:lvl3pPr>
              <a:spcBef>
                <a:spcPts val="0"/>
              </a:spcBef>
              <a:spcAft>
                <a:spcPts val="1200"/>
              </a:spcAft>
              <a:defRPr>
                <a:solidFill>
                  <a:srgbClr val="2E444E"/>
                </a:solidFill>
              </a:defRPr>
            </a:lvl3pPr>
            <a:lvl4pPr>
              <a:spcBef>
                <a:spcPts val="0"/>
              </a:spcBef>
              <a:spcAft>
                <a:spcPts val="1200"/>
              </a:spcAft>
              <a:defRPr>
                <a:solidFill>
                  <a:srgbClr val="2E444E"/>
                </a:solidFill>
              </a:defRPr>
            </a:lvl4pPr>
            <a:lvl5pPr>
              <a:spcBef>
                <a:spcPts val="0"/>
              </a:spcBef>
              <a:spcAft>
                <a:spcPts val="1200"/>
              </a:spcAft>
              <a:defRPr>
                <a:solidFill>
                  <a:srgbClr val="2E444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96008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495961"/>
                </a:solidFill>
              </a:defRPr>
            </a:lvl1pPr>
          </a:lstStyle>
          <a:p>
            <a:r>
              <a:rPr lang="en-US"/>
              <a:t>TITLE</a:t>
            </a:r>
            <a:endParaRPr lang="en-GB"/>
          </a:p>
        </p:txBody>
      </p:sp>
      <p:sp>
        <p:nvSpPr>
          <p:cNvPr id="5" name="Text Placeholder 2"/>
          <p:cNvSpPr>
            <a:spLocks noGrp="1"/>
          </p:cNvSpPr>
          <p:nvPr>
            <p:ph type="body" sz="quarter" idx="10"/>
          </p:nvPr>
        </p:nvSpPr>
        <p:spPr>
          <a:xfrm>
            <a:off x="623393" y="1844825"/>
            <a:ext cx="10847916" cy="4393059"/>
          </a:xfrm>
        </p:spPr>
        <p:txBody>
          <a:bodyPr/>
          <a:lstStyle>
            <a:lvl1pPr>
              <a:spcBef>
                <a:spcPts val="0"/>
              </a:spcBef>
              <a:spcAft>
                <a:spcPts val="1200"/>
              </a:spcAft>
              <a:defRPr sz="2000">
                <a:solidFill>
                  <a:srgbClr val="495961"/>
                </a:solidFill>
              </a:defRPr>
            </a:lvl1pPr>
            <a:lvl2pPr>
              <a:spcBef>
                <a:spcPts val="0"/>
              </a:spcBef>
              <a:spcAft>
                <a:spcPts val="1200"/>
              </a:spcAft>
              <a:defRPr sz="1800">
                <a:solidFill>
                  <a:srgbClr val="495961"/>
                </a:solidFill>
              </a:defRPr>
            </a:lvl2pPr>
            <a:lvl3pPr>
              <a:spcBef>
                <a:spcPts val="0"/>
              </a:spcBef>
              <a:spcAft>
                <a:spcPts val="1200"/>
              </a:spcAft>
              <a:defRPr>
                <a:solidFill>
                  <a:srgbClr val="495961"/>
                </a:solidFill>
              </a:defRPr>
            </a:lvl3pPr>
            <a:lvl4pPr>
              <a:spcBef>
                <a:spcPts val="0"/>
              </a:spcBef>
              <a:spcAft>
                <a:spcPts val="1200"/>
              </a:spcAft>
              <a:defRPr>
                <a:solidFill>
                  <a:srgbClr val="495961"/>
                </a:solidFill>
              </a:defRPr>
            </a:lvl4pPr>
            <a:lvl5pPr>
              <a:spcBef>
                <a:spcPts val="0"/>
              </a:spcBef>
              <a:spcAft>
                <a:spcPts val="1200"/>
              </a:spcAft>
              <a:defRPr>
                <a:solidFill>
                  <a:srgbClr val="4959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3569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mage 3 - Landscape images and text">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623392" y="692696"/>
            <a:ext cx="10945216" cy="936104"/>
          </a:xfrm>
          <a:prstGeom prst="rect">
            <a:avLst/>
          </a:prstGeom>
        </p:spPr>
        <p:txBody>
          <a:bodyPr vert="horz" lIns="91440" tIns="45720" rIns="91440" bIns="45720" rtlCol="0" anchor="b" anchorCtr="0">
            <a:noAutofit/>
          </a:bodyPr>
          <a:lstStyle/>
          <a:p>
            <a:r>
              <a:rPr lang="en-US"/>
              <a:t>TITLE</a:t>
            </a:r>
            <a:endParaRPr lang="en-GB"/>
          </a:p>
        </p:txBody>
      </p:sp>
      <p:sp>
        <p:nvSpPr>
          <p:cNvPr id="18" name="Picture Placeholder 2"/>
          <p:cNvSpPr>
            <a:spLocks noGrp="1"/>
          </p:cNvSpPr>
          <p:nvPr>
            <p:ph type="pic" sz="quarter" idx="15"/>
          </p:nvPr>
        </p:nvSpPr>
        <p:spPr>
          <a:xfrm>
            <a:off x="623392" y="1628800"/>
            <a:ext cx="3552395" cy="2204864"/>
          </a:xfrm>
          <a:prstGeom prst="rect">
            <a:avLst/>
          </a:prstGeom>
          <a:solidFill>
            <a:schemeClr val="bg1">
              <a:lumMod val="85000"/>
            </a:schemeClr>
          </a:solidFill>
        </p:spPr>
        <p:txBody>
          <a:bodyPr anchor="ctr" anchorCtr="0"/>
          <a:lstStyle>
            <a:lvl1pPr marL="0" indent="0" algn="ctr">
              <a:buNone/>
              <a:defRPr sz="1200"/>
            </a:lvl1pPr>
          </a:lstStyle>
          <a:p>
            <a:endParaRPr lang="en-GB"/>
          </a:p>
        </p:txBody>
      </p:sp>
      <p:sp>
        <p:nvSpPr>
          <p:cNvPr id="25" name="Picture Placeholder 3"/>
          <p:cNvSpPr>
            <a:spLocks noGrp="1"/>
          </p:cNvSpPr>
          <p:nvPr>
            <p:ph type="pic" sz="quarter" idx="19"/>
          </p:nvPr>
        </p:nvSpPr>
        <p:spPr>
          <a:xfrm>
            <a:off x="4271798" y="1628800"/>
            <a:ext cx="3648405" cy="2204864"/>
          </a:xfrm>
          <a:prstGeom prst="rect">
            <a:avLst/>
          </a:prstGeom>
          <a:solidFill>
            <a:schemeClr val="bg1">
              <a:lumMod val="85000"/>
            </a:schemeClr>
          </a:solidFill>
        </p:spPr>
        <p:txBody>
          <a:bodyPr anchor="ctr" anchorCtr="0"/>
          <a:lstStyle>
            <a:lvl1pPr marL="0" indent="0" algn="ctr">
              <a:buNone/>
              <a:defRPr sz="1200"/>
            </a:lvl1pPr>
          </a:lstStyle>
          <a:p>
            <a:endParaRPr lang="en-GB"/>
          </a:p>
        </p:txBody>
      </p:sp>
      <p:sp>
        <p:nvSpPr>
          <p:cNvPr id="23" name="Picture Placeholder 4"/>
          <p:cNvSpPr>
            <a:spLocks noGrp="1"/>
          </p:cNvSpPr>
          <p:nvPr>
            <p:ph type="pic" sz="quarter" idx="18"/>
          </p:nvPr>
        </p:nvSpPr>
        <p:spPr>
          <a:xfrm>
            <a:off x="8016213" y="1628800"/>
            <a:ext cx="3552395" cy="2204864"/>
          </a:xfrm>
          <a:prstGeom prst="rect">
            <a:avLst/>
          </a:prstGeom>
          <a:solidFill>
            <a:schemeClr val="bg1">
              <a:lumMod val="85000"/>
            </a:schemeClr>
          </a:solidFill>
        </p:spPr>
        <p:txBody>
          <a:bodyPr anchor="ctr" anchorCtr="0"/>
          <a:lstStyle>
            <a:lvl1pPr marL="0" indent="0" algn="ctr">
              <a:buNone/>
              <a:defRPr sz="1200"/>
            </a:lvl1pPr>
          </a:lstStyle>
          <a:p>
            <a:endParaRPr lang="en-GB"/>
          </a:p>
        </p:txBody>
      </p:sp>
      <p:sp>
        <p:nvSpPr>
          <p:cNvPr id="4" name="Text Placeholder 5"/>
          <p:cNvSpPr>
            <a:spLocks noGrp="1"/>
          </p:cNvSpPr>
          <p:nvPr>
            <p:ph type="body" sz="quarter" idx="17"/>
          </p:nvPr>
        </p:nvSpPr>
        <p:spPr>
          <a:xfrm>
            <a:off x="624418" y="3933825"/>
            <a:ext cx="10944191" cy="2374900"/>
          </a:xfrm>
          <a:prstGeom prst="rect">
            <a:avLst/>
          </a:prstGeom>
        </p:spPr>
        <p:txBody>
          <a:bodyPr anchor="ctr" anchorCtr="0"/>
          <a:lstStyle>
            <a:lvl1pPr>
              <a:spcBef>
                <a:spcPts val="0"/>
              </a:spcBef>
              <a:spcAft>
                <a:spcPts val="1200"/>
              </a:spcAft>
              <a:defRPr sz="2000">
                <a:solidFill>
                  <a:srgbClr val="495961"/>
                </a:solidFill>
              </a:defRPr>
            </a:lvl1pPr>
            <a:lvl2pPr>
              <a:spcBef>
                <a:spcPts val="0"/>
              </a:spcBef>
              <a:spcAft>
                <a:spcPts val="1200"/>
              </a:spcAft>
              <a:defRPr sz="1800">
                <a:solidFill>
                  <a:srgbClr val="495961"/>
                </a:solidFill>
              </a:defRPr>
            </a:lvl2pPr>
            <a:lvl3pPr>
              <a:spcBef>
                <a:spcPts val="0"/>
              </a:spcBef>
              <a:spcAft>
                <a:spcPts val="1200"/>
              </a:spcAft>
              <a:defRPr sz="1800">
                <a:solidFill>
                  <a:srgbClr val="495961"/>
                </a:solidFill>
              </a:defRPr>
            </a:lvl3pPr>
            <a:lvl4pPr>
              <a:spcBef>
                <a:spcPts val="0"/>
              </a:spcBef>
              <a:spcAft>
                <a:spcPts val="1200"/>
              </a:spcAft>
              <a:defRPr sz="1600">
                <a:solidFill>
                  <a:srgbClr val="495961"/>
                </a:solidFill>
              </a:defRPr>
            </a:lvl4pPr>
            <a:lvl5pPr>
              <a:spcBef>
                <a:spcPts val="0"/>
              </a:spcBef>
              <a:spcAft>
                <a:spcPts val="1200"/>
              </a:spcAft>
              <a:defRPr sz="1400">
                <a:solidFill>
                  <a:srgbClr val="4959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University Logo" descr="Logo&#10;&#10;Description automatically generated with medium confidence">
            <a:extLst>
              <a:ext uri="{FF2B5EF4-FFF2-40B4-BE49-F238E27FC236}">
                <a16:creationId xmlns:a16="http://schemas.microsoft.com/office/drawing/2014/main" id="{6F10D89E-6A72-B14F-89B3-410E6971C7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6264" y="-279125"/>
            <a:ext cx="3840429" cy="1619893"/>
          </a:xfrm>
          <a:prstGeom prst="rect">
            <a:avLst/>
          </a:prstGeom>
        </p:spPr>
      </p:pic>
      <p:sp>
        <p:nvSpPr>
          <p:cNvPr id="9" name="Insert Image Guidance"/>
          <p:cNvSpPr/>
          <p:nvPr userDrawn="1"/>
        </p:nvSpPr>
        <p:spPr>
          <a:xfrm>
            <a:off x="-3504695" y="3723872"/>
            <a:ext cx="3360008" cy="1286843"/>
          </a:xfrm>
          <a:prstGeom prst="rect">
            <a:avLst/>
          </a:prstGeom>
          <a:solidFill>
            <a:srgbClr val="535353"/>
          </a:solidFill>
          <a:ln w="12700">
            <a:miter lim="400000"/>
          </a:ln>
          <a:extLst>
            <a:ext uri="{C572A759-6A51-4108-AA02-DFA0A04FC94B}">
              <ma14:wrappingTextBoxFlag xmlns="" xmlns:ma14="http://schemas.microsoft.com/office/mac/drawingml/2011/main" val="1"/>
            </a:ext>
          </a:extLst>
        </p:spPr>
        <p:txBody>
          <a:bodyPr lIns="179999" tIns="179999" rIns="179999" bIns="179999">
            <a:spAutoFit/>
          </a:bodyPr>
          <a:lstStyle/>
          <a:p>
            <a:pPr lvl="0" defTabSz="457200">
              <a:spcBef>
                <a:spcPts val="0"/>
              </a:spcBef>
              <a:defRPr sz="1800"/>
            </a:pPr>
            <a:r>
              <a:rPr sz="1000">
                <a:solidFill>
                  <a:srgbClr val="FFFFFF"/>
                </a:solidFill>
                <a:latin typeface="Lucida Sans"/>
                <a:ea typeface="Lucida Sans"/>
                <a:cs typeface="Lucida Sans"/>
                <a:sym typeface="Lucida Sans"/>
              </a:rPr>
              <a:t>Try to insert an image of </a:t>
            </a:r>
            <a:r>
              <a:rPr lang="en-GB" sz="1000" b="1" u="sng">
                <a:solidFill>
                  <a:srgbClr val="FF0000"/>
                </a:solidFill>
                <a:latin typeface="Lucida Sans"/>
                <a:ea typeface="Lucida Sans"/>
                <a:cs typeface="Lucida Sans"/>
                <a:sym typeface="Lucida Sans"/>
              </a:rPr>
              <a:t>6.13cm high</a:t>
            </a:r>
            <a:r>
              <a:rPr sz="1000" b="1" u="sng">
                <a:solidFill>
                  <a:srgbClr val="FF0000"/>
                </a:solidFill>
                <a:latin typeface="Lucida Sans"/>
                <a:ea typeface="Lucida Sans"/>
                <a:cs typeface="Lucida Sans"/>
                <a:sym typeface="Lucida Sans"/>
              </a:rPr>
              <a:t> by </a:t>
            </a:r>
            <a:r>
              <a:rPr lang="en-GB" sz="1000" b="1" u="sng">
                <a:solidFill>
                  <a:srgbClr val="FF0000"/>
                </a:solidFill>
                <a:latin typeface="Lucida Sans"/>
                <a:ea typeface="Lucida Sans"/>
                <a:cs typeface="Lucida Sans"/>
                <a:sym typeface="Lucida Sans"/>
              </a:rPr>
              <a:t>7.4</a:t>
            </a:r>
            <a:r>
              <a:rPr sz="1000" b="1" u="sng">
                <a:solidFill>
                  <a:srgbClr val="FF0000"/>
                </a:solidFill>
                <a:latin typeface="Lucida Sans"/>
                <a:ea typeface="Lucida Sans"/>
                <a:cs typeface="Lucida Sans"/>
                <a:sym typeface="Lucida Sans"/>
              </a:rPr>
              <a:t>cm </a:t>
            </a:r>
            <a:r>
              <a:rPr lang="en-GB" sz="1000" b="1" u="sng">
                <a:solidFill>
                  <a:srgbClr val="FF0000"/>
                </a:solidFill>
                <a:latin typeface="Lucida Sans"/>
                <a:ea typeface="Lucida Sans"/>
                <a:cs typeface="Lucida Sans"/>
                <a:sym typeface="Lucida Sans"/>
              </a:rPr>
              <a:t>wide </a:t>
            </a:r>
            <a:r>
              <a:rPr sz="1000">
                <a:solidFill>
                  <a:srgbClr val="FFFFFF"/>
                </a:solidFill>
                <a:latin typeface="Lucida Sans"/>
                <a:ea typeface="Lucida Sans"/>
                <a:cs typeface="Lucida Sans"/>
                <a:sym typeface="Lucida Sans"/>
              </a:rPr>
              <a:t>on this layout to avoid distortion.</a:t>
            </a:r>
            <a:endParaRPr sz="1800">
              <a:solidFill>
                <a:srgbClr val="FFFFFF"/>
              </a:solidFill>
              <a:latin typeface="+mj-lt"/>
              <a:ea typeface="+mj-ea"/>
              <a:cs typeface="+mj-cs"/>
              <a:sym typeface="Helvetica Neue"/>
            </a:endParaRPr>
          </a:p>
          <a:p>
            <a:pPr lvl="0" defTabSz="457200">
              <a:spcBef>
                <a:spcPts val="0"/>
              </a:spcBef>
              <a:defRPr sz="1800"/>
            </a:pPr>
            <a:endParaRPr sz="1000">
              <a:solidFill>
                <a:srgbClr val="FFFFFF"/>
              </a:solidFill>
              <a:latin typeface="Lucida Sans"/>
              <a:ea typeface="Lucida Sans"/>
              <a:cs typeface="Lucida Sans"/>
              <a:sym typeface="Lucida Sans"/>
            </a:endParaRPr>
          </a:p>
          <a:p>
            <a:pPr lvl="0" defTabSz="457200">
              <a:spcBef>
                <a:spcPts val="0"/>
              </a:spcBef>
              <a:defRPr sz="1800"/>
            </a:pPr>
            <a:r>
              <a:rPr sz="1000">
                <a:solidFill>
                  <a:srgbClr val="FFFFFF"/>
                </a:solidFill>
                <a:latin typeface="Lucida Sans"/>
                <a:ea typeface="Lucida Sans"/>
                <a:cs typeface="Lucida Sans"/>
                <a:sym typeface="Lucida Sans"/>
              </a:rPr>
              <a:t>Please ensure, the image has a simple background to display the logo and text overlapping.</a:t>
            </a:r>
          </a:p>
        </p:txBody>
      </p:sp>
    </p:spTree>
    <p:extLst>
      <p:ext uri="{BB962C8B-B14F-4D97-AF65-F5344CB8AC3E}">
        <p14:creationId xmlns:p14="http://schemas.microsoft.com/office/powerpoint/2010/main" val="4044262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mage 4 - Landscape images">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623392" y="692696"/>
            <a:ext cx="10945216" cy="936104"/>
          </a:xfrm>
          <a:prstGeom prst="rect">
            <a:avLst/>
          </a:prstGeom>
        </p:spPr>
        <p:txBody>
          <a:bodyPr vert="horz" lIns="91440" tIns="45720" rIns="91440" bIns="45720" rtlCol="0" anchor="b" anchorCtr="0">
            <a:normAutofit/>
          </a:bodyPr>
          <a:lstStyle/>
          <a:p>
            <a:r>
              <a:rPr lang="en-US"/>
              <a:t>TITLE</a:t>
            </a:r>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0363" y="303366"/>
            <a:ext cx="2389915" cy="389330"/>
          </a:xfrm>
          <a:prstGeom prst="rect">
            <a:avLst/>
          </a:prstGeom>
        </p:spPr>
      </p:pic>
      <p:sp>
        <p:nvSpPr>
          <p:cNvPr id="18" name="Picture Placeholder 8"/>
          <p:cNvSpPr>
            <a:spLocks noGrp="1"/>
          </p:cNvSpPr>
          <p:nvPr>
            <p:ph type="pic" sz="quarter" idx="15"/>
          </p:nvPr>
        </p:nvSpPr>
        <p:spPr>
          <a:xfrm>
            <a:off x="623392" y="1628800"/>
            <a:ext cx="3552395" cy="2204864"/>
          </a:xfrm>
          <a:prstGeom prst="rect">
            <a:avLst/>
          </a:prstGeom>
          <a:solidFill>
            <a:schemeClr val="bg1">
              <a:lumMod val="85000"/>
            </a:schemeClr>
          </a:solidFill>
        </p:spPr>
        <p:txBody>
          <a:bodyPr anchor="ctr" anchorCtr="0"/>
          <a:lstStyle>
            <a:lvl1pPr marL="0" indent="0" algn="ctr">
              <a:buNone/>
              <a:defRPr sz="1200"/>
            </a:lvl1pPr>
          </a:lstStyle>
          <a:p>
            <a:endParaRPr lang="en-GB"/>
          </a:p>
        </p:txBody>
      </p:sp>
      <p:sp>
        <p:nvSpPr>
          <p:cNvPr id="23" name="Picture Placeholder 8"/>
          <p:cNvSpPr>
            <a:spLocks noGrp="1"/>
          </p:cNvSpPr>
          <p:nvPr>
            <p:ph type="pic" sz="quarter" idx="18"/>
          </p:nvPr>
        </p:nvSpPr>
        <p:spPr>
          <a:xfrm>
            <a:off x="8016213" y="1628800"/>
            <a:ext cx="3552395" cy="2204864"/>
          </a:xfrm>
          <a:prstGeom prst="rect">
            <a:avLst/>
          </a:prstGeom>
          <a:solidFill>
            <a:schemeClr val="bg1">
              <a:lumMod val="85000"/>
            </a:schemeClr>
          </a:solidFill>
        </p:spPr>
        <p:txBody>
          <a:bodyPr anchor="ctr" anchorCtr="0"/>
          <a:lstStyle>
            <a:lvl1pPr marL="0" indent="0" algn="ctr">
              <a:buNone/>
              <a:defRPr sz="1200"/>
            </a:lvl1pPr>
          </a:lstStyle>
          <a:p>
            <a:endParaRPr lang="en-GB"/>
          </a:p>
        </p:txBody>
      </p:sp>
      <p:sp>
        <p:nvSpPr>
          <p:cNvPr id="25" name="Picture Placeholder 8"/>
          <p:cNvSpPr>
            <a:spLocks noGrp="1"/>
          </p:cNvSpPr>
          <p:nvPr>
            <p:ph type="pic" sz="quarter" idx="19"/>
          </p:nvPr>
        </p:nvSpPr>
        <p:spPr>
          <a:xfrm>
            <a:off x="4271798" y="1628800"/>
            <a:ext cx="3648405" cy="2204864"/>
          </a:xfrm>
          <a:prstGeom prst="rect">
            <a:avLst/>
          </a:prstGeom>
          <a:solidFill>
            <a:schemeClr val="bg1">
              <a:lumMod val="85000"/>
            </a:schemeClr>
          </a:solidFill>
        </p:spPr>
        <p:txBody>
          <a:bodyPr anchor="ctr" anchorCtr="0"/>
          <a:lstStyle>
            <a:lvl1pPr marL="0" indent="0" algn="ctr">
              <a:buNone/>
              <a:defRPr sz="1200"/>
            </a:lvl1pPr>
          </a:lstStyle>
          <a:p>
            <a:endParaRPr lang="en-GB"/>
          </a:p>
        </p:txBody>
      </p:sp>
      <p:sp>
        <p:nvSpPr>
          <p:cNvPr id="8" name="Picture Placeholder 8"/>
          <p:cNvSpPr>
            <a:spLocks noGrp="1"/>
          </p:cNvSpPr>
          <p:nvPr>
            <p:ph type="pic" sz="quarter" idx="20"/>
          </p:nvPr>
        </p:nvSpPr>
        <p:spPr>
          <a:xfrm>
            <a:off x="623392" y="3933056"/>
            <a:ext cx="3552395" cy="2204864"/>
          </a:xfrm>
          <a:prstGeom prst="rect">
            <a:avLst/>
          </a:prstGeom>
          <a:solidFill>
            <a:schemeClr val="bg1">
              <a:lumMod val="85000"/>
            </a:schemeClr>
          </a:solidFill>
        </p:spPr>
        <p:txBody>
          <a:bodyPr anchor="ctr" anchorCtr="0"/>
          <a:lstStyle>
            <a:lvl1pPr marL="0" indent="0" algn="ctr">
              <a:buNone/>
              <a:defRPr sz="1200"/>
            </a:lvl1pPr>
          </a:lstStyle>
          <a:p>
            <a:endParaRPr lang="en-GB"/>
          </a:p>
        </p:txBody>
      </p:sp>
      <p:sp>
        <p:nvSpPr>
          <p:cNvPr id="9" name="Picture Placeholder 8"/>
          <p:cNvSpPr>
            <a:spLocks noGrp="1"/>
          </p:cNvSpPr>
          <p:nvPr>
            <p:ph type="pic" sz="quarter" idx="21"/>
          </p:nvPr>
        </p:nvSpPr>
        <p:spPr>
          <a:xfrm>
            <a:off x="8016213" y="3933056"/>
            <a:ext cx="3552395" cy="2204864"/>
          </a:xfrm>
          <a:prstGeom prst="rect">
            <a:avLst/>
          </a:prstGeom>
          <a:solidFill>
            <a:schemeClr val="bg1">
              <a:lumMod val="85000"/>
            </a:schemeClr>
          </a:solidFill>
        </p:spPr>
        <p:txBody>
          <a:bodyPr anchor="ctr" anchorCtr="0"/>
          <a:lstStyle>
            <a:lvl1pPr marL="0" indent="0" algn="ctr">
              <a:buNone/>
              <a:defRPr sz="1200"/>
            </a:lvl1pPr>
          </a:lstStyle>
          <a:p>
            <a:endParaRPr lang="en-GB"/>
          </a:p>
        </p:txBody>
      </p:sp>
      <p:sp>
        <p:nvSpPr>
          <p:cNvPr id="10" name="Picture Placeholder 8"/>
          <p:cNvSpPr>
            <a:spLocks noGrp="1"/>
          </p:cNvSpPr>
          <p:nvPr>
            <p:ph type="pic" sz="quarter" idx="22"/>
          </p:nvPr>
        </p:nvSpPr>
        <p:spPr>
          <a:xfrm>
            <a:off x="4271798" y="3933056"/>
            <a:ext cx="3648405" cy="2204864"/>
          </a:xfrm>
          <a:prstGeom prst="rect">
            <a:avLst/>
          </a:prstGeom>
          <a:solidFill>
            <a:schemeClr val="bg1">
              <a:lumMod val="85000"/>
            </a:schemeClr>
          </a:solidFill>
        </p:spPr>
        <p:txBody>
          <a:bodyPr anchor="ctr" anchorCtr="0"/>
          <a:lstStyle>
            <a:lvl1pPr marL="0" indent="0" algn="ctr">
              <a:buNone/>
              <a:defRPr sz="1200"/>
            </a:lvl1pPr>
          </a:lstStyle>
          <a:p>
            <a:endParaRPr lang="en-GB"/>
          </a:p>
        </p:txBody>
      </p:sp>
      <p:sp>
        <p:nvSpPr>
          <p:cNvPr id="11" name="Shape 56"/>
          <p:cNvSpPr/>
          <p:nvPr userDrawn="1"/>
        </p:nvSpPr>
        <p:spPr>
          <a:xfrm>
            <a:off x="-3504699" y="-2"/>
            <a:ext cx="3360013" cy="1902396"/>
          </a:xfrm>
          <a:prstGeom prst="rect">
            <a:avLst/>
          </a:prstGeom>
          <a:solidFill>
            <a:srgbClr val="535353"/>
          </a:solidFill>
          <a:ln w="12700" cap="flat">
            <a:noFill/>
            <a:miter lim="400000"/>
          </a:ln>
          <a:effectLst/>
          <a:extLst>
            <a:ext uri="{C572A759-6A51-4108-AA02-DFA0A04FC94B}">
              <ma14:wrappingTextBoxFlag xmlns="" xmlns:ma14="http://schemas.microsoft.com/office/mac/drawingml/2011/main" val="1"/>
            </a:ext>
          </a:extLst>
        </p:spPr>
        <p:txBody>
          <a:bodyPr wrap="square" lIns="179999" tIns="179999" rIns="179999" bIns="179999" numCol="1" anchor="t">
            <a:spAutoFit/>
          </a:bodyPr>
          <a:lstStyle/>
          <a:p>
            <a:pPr lvl="0" defTabSz="457200">
              <a:spcBef>
                <a:spcPts val="0"/>
              </a:spcBef>
              <a:defRPr sz="1800"/>
            </a:pPr>
            <a:r>
              <a:rPr sz="1000" b="1">
                <a:solidFill>
                  <a:srgbClr val="FFFFFF"/>
                </a:solidFill>
                <a:latin typeface="Lucida Sans"/>
                <a:ea typeface="Lucida Sans"/>
                <a:cs typeface="Lucida Sans"/>
                <a:sym typeface="Lucida Sans"/>
              </a:rPr>
              <a:t>To insert image in the picture placeholder, please follow the below instructions:</a:t>
            </a:r>
            <a:endParaRPr sz="1800">
              <a:solidFill>
                <a:srgbClr val="FFFFFF"/>
              </a:solidFill>
              <a:latin typeface="+mj-lt"/>
              <a:ea typeface="+mj-ea"/>
              <a:cs typeface="+mj-cs"/>
              <a:sym typeface="Helvetica Neue"/>
            </a:endParaRPr>
          </a:p>
          <a:p>
            <a:pPr lvl="0" defTabSz="457200">
              <a:spcBef>
                <a:spcPts val="0"/>
              </a:spcBef>
              <a:defRPr sz="1800"/>
            </a:pPr>
            <a:endParaRPr sz="1000">
              <a:solidFill>
                <a:srgbClr val="FFFFFF"/>
              </a:solidFill>
              <a:latin typeface="Lucida Sans"/>
              <a:ea typeface="Lucida Sans"/>
              <a:cs typeface="Lucida Sans"/>
              <a:sym typeface="Lucida Sans"/>
            </a:endParaRPr>
          </a:p>
          <a:p>
            <a:pPr marL="14113" lvl="0" indent="-14113" defTabSz="457200">
              <a:spcBef>
                <a:spcPts val="0"/>
              </a:spcBef>
              <a:buClr>
                <a:srgbClr val="FFFFFF"/>
              </a:buClr>
              <a:buSzPct val="100000"/>
              <a:buFont typeface="Helvetica"/>
              <a:buAutoNum type="arabicPeriod"/>
              <a:tabLst>
                <a:tab pos="1257300" algn="l"/>
              </a:tabLst>
              <a:defRPr sz="1800"/>
            </a:pPr>
            <a:r>
              <a:rPr sz="1000">
                <a:solidFill>
                  <a:srgbClr val="FFFFFF"/>
                </a:solidFill>
                <a:latin typeface="Lucida Sans"/>
                <a:ea typeface="Lucida Sans"/>
                <a:cs typeface="Lucida Sans"/>
                <a:sym typeface="Lucida Sans"/>
              </a:rPr>
              <a:t>Click the 	icon in the grey placeholder</a:t>
            </a:r>
            <a:endParaRPr sz="1800">
              <a:solidFill>
                <a:srgbClr val="FFFFFF"/>
              </a:solidFill>
              <a:latin typeface="+mj-lt"/>
              <a:ea typeface="+mj-ea"/>
              <a:cs typeface="+mj-cs"/>
              <a:sym typeface="Helvetica Neue"/>
            </a:endParaRPr>
          </a:p>
          <a:p>
            <a:pPr marL="14113" lvl="0" indent="-14113" defTabSz="457200">
              <a:spcBef>
                <a:spcPts val="0"/>
              </a:spcBef>
              <a:buClr>
                <a:srgbClr val="FFFFFF"/>
              </a:buClr>
              <a:buSzPct val="100000"/>
              <a:buFont typeface="Helvetica"/>
              <a:buAutoNum type="arabicPeriod"/>
              <a:tabLst>
                <a:tab pos="1155700" algn="l"/>
              </a:tabLst>
              <a:defRPr sz="1800"/>
            </a:pPr>
            <a:r>
              <a:rPr sz="1000">
                <a:solidFill>
                  <a:srgbClr val="FFFFFF"/>
                </a:solidFill>
                <a:latin typeface="Lucida Sans"/>
                <a:ea typeface="Lucida Sans"/>
                <a:cs typeface="Lucida Sans"/>
                <a:sym typeface="Lucida Sans"/>
              </a:rPr>
              <a:t>Browse to the folder where the required image is saved.</a:t>
            </a:r>
            <a:endParaRPr sz="1800">
              <a:solidFill>
                <a:srgbClr val="FFFFFF"/>
              </a:solidFill>
              <a:latin typeface="+mj-lt"/>
              <a:ea typeface="+mj-ea"/>
              <a:cs typeface="+mj-cs"/>
              <a:sym typeface="Helvetica Neue"/>
            </a:endParaRPr>
          </a:p>
          <a:p>
            <a:pPr marL="14113" lvl="0" indent="-14113" defTabSz="457200">
              <a:spcBef>
                <a:spcPts val="0"/>
              </a:spcBef>
              <a:buClr>
                <a:srgbClr val="FFFFFF"/>
              </a:buClr>
              <a:buSzPct val="100000"/>
              <a:buFont typeface="Helvetica"/>
              <a:buAutoNum type="arabicPeriod"/>
              <a:tabLst>
                <a:tab pos="1155700" algn="l"/>
              </a:tabLst>
              <a:defRPr sz="1800"/>
            </a:pPr>
            <a:r>
              <a:rPr sz="1000">
                <a:solidFill>
                  <a:srgbClr val="FFFFFF"/>
                </a:solidFill>
                <a:latin typeface="Lucida Sans"/>
                <a:ea typeface="Lucida Sans"/>
                <a:cs typeface="Lucida Sans"/>
                <a:sym typeface="Lucida Sans"/>
              </a:rPr>
              <a:t>Click to select the image and insert the image.</a:t>
            </a:r>
            <a:endParaRPr sz="1800">
              <a:solidFill>
                <a:srgbClr val="FFFFFF"/>
              </a:solidFill>
              <a:latin typeface="+mj-lt"/>
              <a:ea typeface="+mj-ea"/>
              <a:cs typeface="+mj-cs"/>
              <a:sym typeface="Helvetica Neue"/>
            </a:endParaRPr>
          </a:p>
          <a:p>
            <a:pPr marL="14113" lvl="0" indent="-14113" defTabSz="457200">
              <a:spcBef>
                <a:spcPts val="0"/>
              </a:spcBef>
              <a:buClr>
                <a:srgbClr val="FFFFFF"/>
              </a:buClr>
              <a:buSzPct val="100000"/>
              <a:buFont typeface="Helvetica"/>
              <a:buAutoNum type="arabicPeriod"/>
              <a:tabLst>
                <a:tab pos="1155700" algn="l"/>
              </a:tabLst>
              <a:defRPr sz="1800"/>
            </a:pPr>
            <a:r>
              <a:rPr sz="1000">
                <a:solidFill>
                  <a:srgbClr val="FFFFFF"/>
                </a:solidFill>
                <a:latin typeface="Lucida Sans"/>
                <a:ea typeface="Lucida Sans"/>
                <a:cs typeface="Lucida Sans"/>
                <a:sym typeface="Lucida Sans"/>
              </a:rPr>
              <a:t>Once the image is placed, go to Drawing Tools |  Send Backward  |  Send to Back (or right mouse click Send to Back)</a:t>
            </a:r>
          </a:p>
        </p:txBody>
      </p:sp>
      <p:pic>
        <p:nvPicPr>
          <p:cNvPr id="13" name="image4.png"/>
          <p:cNvPicPr/>
          <p:nvPr userDrawn="1"/>
        </p:nvPicPr>
        <p:blipFill>
          <a:blip r:embed="rId3" cstate="print"/>
          <a:stretch>
            <a:fillRect/>
          </a:stretch>
        </p:blipFill>
        <p:spPr>
          <a:xfrm>
            <a:off x="-2083050" y="701560"/>
            <a:ext cx="310847" cy="233135"/>
          </a:xfrm>
          <a:prstGeom prst="rect">
            <a:avLst/>
          </a:prstGeom>
          <a:ln w="12700" cap="flat">
            <a:noFill/>
            <a:miter lim="400000"/>
          </a:ln>
          <a:effectLst/>
        </p:spPr>
      </p:pic>
      <p:sp>
        <p:nvSpPr>
          <p:cNvPr id="14" name="Shape 55"/>
          <p:cNvSpPr/>
          <p:nvPr userDrawn="1"/>
        </p:nvSpPr>
        <p:spPr>
          <a:xfrm>
            <a:off x="-3504695" y="3723872"/>
            <a:ext cx="3360008" cy="1286843"/>
          </a:xfrm>
          <a:prstGeom prst="rect">
            <a:avLst/>
          </a:prstGeom>
          <a:solidFill>
            <a:srgbClr val="535353"/>
          </a:solidFill>
          <a:ln w="12700">
            <a:miter lim="400000"/>
          </a:ln>
          <a:extLst>
            <a:ext uri="{C572A759-6A51-4108-AA02-DFA0A04FC94B}">
              <ma14:wrappingTextBoxFlag xmlns="" xmlns:ma14="http://schemas.microsoft.com/office/mac/drawingml/2011/main" val="1"/>
            </a:ext>
          </a:extLst>
        </p:spPr>
        <p:txBody>
          <a:bodyPr lIns="179999" tIns="179999" rIns="179999" bIns="179999">
            <a:spAutoFit/>
          </a:bodyPr>
          <a:lstStyle/>
          <a:p>
            <a:pPr lvl="0" defTabSz="457200">
              <a:spcBef>
                <a:spcPts val="0"/>
              </a:spcBef>
              <a:defRPr sz="1800"/>
            </a:pPr>
            <a:r>
              <a:rPr sz="1000">
                <a:solidFill>
                  <a:srgbClr val="FFFFFF"/>
                </a:solidFill>
                <a:latin typeface="Lucida Sans"/>
                <a:ea typeface="Lucida Sans"/>
                <a:cs typeface="Lucida Sans"/>
                <a:sym typeface="Lucida Sans"/>
              </a:rPr>
              <a:t>Try to insert an image of </a:t>
            </a:r>
            <a:r>
              <a:rPr lang="en-GB" sz="1000" b="1" u="sng">
                <a:solidFill>
                  <a:srgbClr val="FF0000"/>
                </a:solidFill>
                <a:latin typeface="Lucida Sans"/>
                <a:ea typeface="Lucida Sans"/>
                <a:cs typeface="Lucida Sans"/>
                <a:sym typeface="Lucida Sans"/>
              </a:rPr>
              <a:t>6.13cm high</a:t>
            </a:r>
            <a:r>
              <a:rPr sz="1000" b="1" u="sng">
                <a:solidFill>
                  <a:srgbClr val="FF0000"/>
                </a:solidFill>
                <a:latin typeface="Lucida Sans"/>
                <a:ea typeface="Lucida Sans"/>
                <a:cs typeface="Lucida Sans"/>
                <a:sym typeface="Lucida Sans"/>
              </a:rPr>
              <a:t> by </a:t>
            </a:r>
            <a:r>
              <a:rPr lang="en-GB" sz="1000" b="1" u="sng">
                <a:solidFill>
                  <a:srgbClr val="FF0000"/>
                </a:solidFill>
                <a:latin typeface="Lucida Sans"/>
                <a:ea typeface="Lucida Sans"/>
                <a:cs typeface="Lucida Sans"/>
                <a:sym typeface="Lucida Sans"/>
              </a:rPr>
              <a:t>7.4</a:t>
            </a:r>
            <a:r>
              <a:rPr sz="1000" b="1" u="sng">
                <a:solidFill>
                  <a:srgbClr val="FF0000"/>
                </a:solidFill>
                <a:latin typeface="Lucida Sans"/>
                <a:ea typeface="Lucida Sans"/>
                <a:cs typeface="Lucida Sans"/>
                <a:sym typeface="Lucida Sans"/>
              </a:rPr>
              <a:t>cm </a:t>
            </a:r>
            <a:r>
              <a:rPr lang="en-GB" sz="1000" b="1" u="sng">
                <a:solidFill>
                  <a:srgbClr val="FF0000"/>
                </a:solidFill>
                <a:latin typeface="Lucida Sans"/>
                <a:ea typeface="Lucida Sans"/>
                <a:cs typeface="Lucida Sans"/>
                <a:sym typeface="Lucida Sans"/>
              </a:rPr>
              <a:t>wide </a:t>
            </a:r>
            <a:r>
              <a:rPr sz="1000">
                <a:solidFill>
                  <a:srgbClr val="FFFFFF"/>
                </a:solidFill>
                <a:latin typeface="Lucida Sans"/>
                <a:ea typeface="Lucida Sans"/>
                <a:cs typeface="Lucida Sans"/>
                <a:sym typeface="Lucida Sans"/>
              </a:rPr>
              <a:t>on this layout to avoid distortion.</a:t>
            </a:r>
            <a:endParaRPr sz="1800">
              <a:solidFill>
                <a:srgbClr val="FFFFFF"/>
              </a:solidFill>
              <a:latin typeface="+mj-lt"/>
              <a:ea typeface="+mj-ea"/>
              <a:cs typeface="+mj-cs"/>
              <a:sym typeface="Helvetica Neue"/>
            </a:endParaRPr>
          </a:p>
          <a:p>
            <a:pPr lvl="0" defTabSz="457200">
              <a:spcBef>
                <a:spcPts val="0"/>
              </a:spcBef>
              <a:defRPr sz="1800"/>
            </a:pPr>
            <a:endParaRPr sz="1000">
              <a:solidFill>
                <a:srgbClr val="FFFFFF"/>
              </a:solidFill>
              <a:latin typeface="Lucida Sans"/>
              <a:ea typeface="Lucida Sans"/>
              <a:cs typeface="Lucida Sans"/>
              <a:sym typeface="Lucida Sans"/>
            </a:endParaRPr>
          </a:p>
          <a:p>
            <a:pPr lvl="0" defTabSz="457200">
              <a:spcBef>
                <a:spcPts val="0"/>
              </a:spcBef>
              <a:defRPr sz="1800"/>
            </a:pPr>
            <a:r>
              <a:rPr sz="1000">
                <a:solidFill>
                  <a:srgbClr val="FFFFFF"/>
                </a:solidFill>
                <a:latin typeface="Lucida Sans"/>
                <a:ea typeface="Lucida Sans"/>
                <a:cs typeface="Lucida Sans"/>
                <a:sym typeface="Lucida Sans"/>
              </a:rPr>
              <a:t>Please ensure, the image has a simple background to display the logo and text overlapping.</a:t>
            </a:r>
          </a:p>
        </p:txBody>
      </p:sp>
    </p:spTree>
    <p:extLst>
      <p:ext uri="{BB962C8B-B14F-4D97-AF65-F5344CB8AC3E}">
        <p14:creationId xmlns:p14="http://schemas.microsoft.com/office/powerpoint/2010/main" val="2786048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ntent Slide (Animated Bullets)">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659204-E004-3045-B02C-88AA785C07E4}"/>
              </a:ext>
            </a:extLst>
          </p:cNvPr>
          <p:cNvSpPr>
            <a:spLocks noGrp="1"/>
          </p:cNvSpPr>
          <p:nvPr>
            <p:ph type="title" hasCustomPrompt="1"/>
          </p:nvPr>
        </p:nvSpPr>
        <p:spPr>
          <a:xfrm>
            <a:off x="620780" y="1086910"/>
            <a:ext cx="10515600" cy="515983"/>
          </a:xfrm>
          <a:prstGeom prst="rect">
            <a:avLst/>
          </a:prstGeom>
        </p:spPr>
        <p:txBody>
          <a:bodyPr anchor="t"/>
          <a:lstStyle>
            <a:lvl1pPr marL="0" algn="l" defTabSz="342900" rtl="0" eaLnBrk="1" latinLnBrk="0" hangingPunct="1">
              <a:lnSpc>
                <a:spcPct val="80000"/>
              </a:lnSpc>
              <a:defRPr lang="en-US" sz="3450" b="0" i="0" kern="1200" dirty="0">
                <a:solidFill>
                  <a:srgbClr val="D5007F"/>
                </a:solidFill>
                <a:latin typeface="Roboto Light" panose="02000000000000000000" pitchFamily="2" charset="0"/>
                <a:ea typeface="Roboto Thin" panose="02000000000000000000" pitchFamily="2" charset="0"/>
                <a:cs typeface="Roboto Thin" panose="02000000000000000000" pitchFamily="2" charset="0"/>
              </a:defRPr>
            </a:lvl1pPr>
          </a:lstStyle>
          <a:p>
            <a:r>
              <a:rPr lang="en-GB"/>
              <a:t>CLICK TO EDIT MASTER TITLE STYLE</a:t>
            </a:r>
            <a:endParaRPr lang="en-US"/>
          </a:p>
        </p:txBody>
      </p:sp>
      <p:sp>
        <p:nvSpPr>
          <p:cNvPr id="30" name="Text Placeholder 29">
            <a:extLst>
              <a:ext uri="{FF2B5EF4-FFF2-40B4-BE49-F238E27FC236}">
                <a16:creationId xmlns:a16="http://schemas.microsoft.com/office/drawing/2014/main" id="{54C4BEC6-363B-F14F-A1DD-A41D5FA5359C}"/>
              </a:ext>
            </a:extLst>
          </p:cNvPr>
          <p:cNvSpPr>
            <a:spLocks noGrp="1"/>
          </p:cNvSpPr>
          <p:nvPr>
            <p:ph type="body" sz="quarter" idx="10"/>
          </p:nvPr>
        </p:nvSpPr>
        <p:spPr>
          <a:xfrm>
            <a:off x="620781" y="1812685"/>
            <a:ext cx="10515599" cy="4355361"/>
          </a:xfrm>
          <a:prstGeom prst="rect">
            <a:avLst/>
          </a:prstGeom>
        </p:spPr>
        <p:txBody>
          <a:bodyPr/>
          <a:lstStyle>
            <a:lvl1pPr marL="257175" indent="-257175">
              <a:spcBef>
                <a:spcPts val="0"/>
              </a:spcBef>
              <a:spcAft>
                <a:spcPts val="1275"/>
              </a:spcAft>
              <a:buFontTx/>
              <a:buBlip>
                <a:blip r:embed="rId2"/>
              </a:buBlip>
              <a:defRPr sz="1350" b="0" i="0" spc="0">
                <a:solidFill>
                  <a:schemeClr val="bg2"/>
                </a:solidFill>
                <a:latin typeface="Roboto Light" panose="02000000000000000000" pitchFamily="2" charset="0"/>
                <a:ea typeface="Roboto Light" panose="02000000000000000000" pitchFamily="2" charset="0"/>
                <a:cs typeface="Roboto Light" panose="02000000000000000000" pitchFamily="2" charset="0"/>
              </a:defRPr>
            </a:lvl1pPr>
            <a:lvl2pPr marL="557213" indent="-214313">
              <a:spcBef>
                <a:spcPts val="0"/>
              </a:spcBef>
              <a:spcAft>
                <a:spcPts val="1275"/>
              </a:spcAft>
              <a:buFontTx/>
              <a:buBlip>
                <a:blip r:embed="rId2"/>
              </a:buBlip>
              <a:defRPr sz="1350" b="0" i="0" spc="0">
                <a:solidFill>
                  <a:schemeClr val="bg2"/>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spcBef>
                <a:spcPts val="0"/>
              </a:spcBef>
              <a:spcAft>
                <a:spcPts val="1275"/>
              </a:spcAft>
              <a:buFontTx/>
              <a:buBlip>
                <a:blip r:embed="rId2"/>
              </a:buBlip>
              <a:defRPr sz="1350" b="0" i="0" spc="0">
                <a:solidFill>
                  <a:schemeClr val="bg2"/>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spcBef>
                <a:spcPts val="0"/>
              </a:spcBef>
              <a:spcAft>
                <a:spcPts val="1275"/>
              </a:spcAft>
              <a:buFontTx/>
              <a:buBlip>
                <a:blip r:embed="rId2"/>
              </a:buBlip>
              <a:defRPr sz="1350" b="0" i="0" spc="0">
                <a:solidFill>
                  <a:schemeClr val="bg2"/>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spcBef>
                <a:spcPts val="0"/>
              </a:spcBef>
              <a:spcAft>
                <a:spcPts val="1275"/>
              </a:spcAft>
              <a:buFontTx/>
              <a:buBlip>
                <a:blip r:embed="rId2"/>
              </a:buBlip>
              <a:defRPr sz="1350" b="0" i="0" spc="0">
                <a:solidFill>
                  <a:schemeClr val="bg2"/>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4739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 calcmode="lin" valueType="num">
                                      <p:cBhvr additive="base">
                                        <p:cTn id="12"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
                                            <p:txEl>
                                              <p:pRg st="1" end="1"/>
                                            </p:txEl>
                                          </p:spTgt>
                                        </p:tgtEl>
                                        <p:attrNameLst>
                                          <p:attrName>style.visibility</p:attrName>
                                        </p:attrNameLst>
                                      </p:cBhvr>
                                      <p:to>
                                        <p:strVal val="visible"/>
                                      </p:to>
                                    </p:set>
                                    <p:anim calcmode="lin" valueType="num">
                                      <p:cBhvr additive="base">
                                        <p:cTn id="18"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0">
                                            <p:txEl>
                                              <p:pRg st="2" end="2"/>
                                            </p:txEl>
                                          </p:spTgt>
                                        </p:tgtEl>
                                        <p:attrNameLst>
                                          <p:attrName>style.visibility</p:attrName>
                                        </p:attrNameLst>
                                      </p:cBhvr>
                                      <p:to>
                                        <p:strVal val="visible"/>
                                      </p:to>
                                    </p:set>
                                    <p:anim calcmode="lin" valueType="num">
                                      <p:cBhvr additive="base">
                                        <p:cTn id="24"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0">
                                            <p:txEl>
                                              <p:pRg st="3" end="3"/>
                                            </p:txEl>
                                          </p:spTgt>
                                        </p:tgtEl>
                                        <p:attrNameLst>
                                          <p:attrName>style.visibility</p:attrName>
                                        </p:attrNameLst>
                                      </p:cBhvr>
                                      <p:to>
                                        <p:strVal val="visible"/>
                                      </p:to>
                                    </p:set>
                                    <p:anim calcmode="lin" valueType="num">
                                      <p:cBhvr additive="base">
                                        <p:cTn id="30"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0">
                                            <p:txEl>
                                              <p:pRg st="4" end="4"/>
                                            </p:txEl>
                                          </p:spTgt>
                                        </p:tgtEl>
                                        <p:attrNameLst>
                                          <p:attrName>style.visibility</p:attrName>
                                        </p:attrNameLst>
                                      </p:cBhvr>
                                      <p:to>
                                        <p:strVal val="visible"/>
                                      </p:to>
                                    </p:set>
                                    <p:anim calcmode="lin" valueType="num">
                                      <p:cBhvr additive="base">
                                        <p:cTn id="36"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uiExpand="1" build="p">
        <p:tmplLst>
          <p:tmpl lvl="1">
            <p:tnLst>
              <p:par>
                <p:cTn presetID="2" presetClass="entr" presetSubtype="4"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Lst>
  </p:timing>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ory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54560" y="2060849"/>
            <a:ext cx="7591573" cy="1226567"/>
          </a:xfrm>
          <a:prstGeom prst="rect">
            <a:avLst/>
          </a:prstGeom>
        </p:spPr>
        <p:txBody>
          <a:bodyPr anchor="ctr" anchorCtr="0"/>
          <a:lstStyle>
            <a:lvl1pPr algn="l">
              <a:defRPr sz="3200" b="1" spc="-150" baseline="0">
                <a:solidFill>
                  <a:schemeClr val="bg1"/>
                </a:solidFill>
              </a:defRPr>
            </a:lvl1pPr>
          </a:lstStyle>
          <a:p>
            <a:r>
              <a:rPr lang="en-US" dirty="0"/>
              <a:t>Presentation title</a:t>
            </a:r>
            <a:endParaRPr lang="en-GB" dirty="0"/>
          </a:p>
        </p:txBody>
      </p:sp>
      <p:sp>
        <p:nvSpPr>
          <p:cNvPr id="3" name="Subtitle 2"/>
          <p:cNvSpPr>
            <a:spLocks noGrp="1"/>
          </p:cNvSpPr>
          <p:nvPr>
            <p:ph type="subTitle" idx="1"/>
          </p:nvPr>
        </p:nvSpPr>
        <p:spPr>
          <a:xfrm>
            <a:off x="2351584" y="3287415"/>
            <a:ext cx="7584843" cy="864096"/>
          </a:xfrm>
          <a:prstGeom prst="rect">
            <a:avLst/>
          </a:prstGeom>
        </p:spPr>
        <p:txBody>
          <a:bodyPr anchor="ctr" anchorCtr="0"/>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6" name="Text Placeholder 3"/>
          <p:cNvSpPr>
            <a:spLocks noGrp="1"/>
          </p:cNvSpPr>
          <p:nvPr>
            <p:ph type="body" sz="quarter" idx="10" hasCustomPrompt="1"/>
          </p:nvPr>
        </p:nvSpPr>
        <p:spPr>
          <a:xfrm>
            <a:off x="2351584" y="4149081"/>
            <a:ext cx="3071283" cy="359395"/>
          </a:xfrm>
          <a:prstGeom prst="rect">
            <a:avLst/>
          </a:prstGeom>
        </p:spPr>
        <p:txBody>
          <a:bodyPr/>
          <a:lstStyle>
            <a:lvl1pPr marL="0" indent="0">
              <a:buNone/>
              <a:defRPr sz="1400">
                <a:solidFill>
                  <a:schemeClr val="bg1"/>
                </a:solidFill>
              </a:defRPr>
            </a:lvl1pPr>
          </a:lstStyle>
          <a:p>
            <a:pPr lvl="0"/>
            <a:r>
              <a:rPr lang="en-GB" dirty="0"/>
              <a:t>22 June 2021</a:t>
            </a:r>
          </a:p>
        </p:txBody>
      </p:sp>
      <p:pic>
        <p:nvPicPr>
          <p:cNvPr id="7" name="University Logo (White)" descr="Graphical user interface&#10;&#10;Description automatically generated with medium confidence">
            <a:extLst>
              <a:ext uri="{FF2B5EF4-FFF2-40B4-BE49-F238E27FC236}">
                <a16:creationId xmlns:a16="http://schemas.microsoft.com/office/drawing/2014/main" id="{13715225-994B-F847-BBCD-98E6DC60B0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2398703511"/>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3BE8A-D054-F046-8D55-4A7AC30BA308}"/>
              </a:ext>
            </a:extLst>
          </p:cNvPr>
          <p:cNvSpPr>
            <a:spLocks noGrp="1"/>
          </p:cNvSpPr>
          <p:nvPr>
            <p:ph type="title" hasCustomPrompt="1"/>
          </p:nvPr>
        </p:nvSpPr>
        <p:spPr>
          <a:xfrm>
            <a:off x="520701" y="783199"/>
            <a:ext cx="11112500" cy="1325561"/>
          </a:xfrm>
        </p:spPr>
        <p:txBody>
          <a:bodyPr vert="horz" anchor="t">
            <a:normAutofit/>
          </a:bodyPr>
          <a:lstStyle>
            <a:lvl1pPr>
              <a:defRPr sz="3000" spc="225">
                <a:solidFill>
                  <a:srgbClr val="8D3970"/>
                </a:solidFill>
                <a:latin typeface="Roboto" pitchFamily="2" charset="0"/>
                <a:ea typeface="Roboto" pitchFamily="2" charset="0"/>
              </a:defRPr>
            </a:lvl1pPr>
          </a:lstStyle>
          <a:p>
            <a:r>
              <a:rPr lang="en-GB"/>
              <a:t>TITLE HERE</a:t>
            </a:r>
            <a:br>
              <a:rPr lang="en-GB"/>
            </a:br>
            <a:endParaRPr lang="en-US"/>
          </a:p>
        </p:txBody>
      </p:sp>
      <p:sp>
        <p:nvSpPr>
          <p:cNvPr id="9" name="Text Placeholder 8">
            <a:extLst>
              <a:ext uri="{FF2B5EF4-FFF2-40B4-BE49-F238E27FC236}">
                <a16:creationId xmlns:a16="http://schemas.microsoft.com/office/drawing/2014/main" id="{A68E2862-08A9-EE48-9866-A16C554F79ED}"/>
              </a:ext>
            </a:extLst>
          </p:cNvPr>
          <p:cNvSpPr>
            <a:spLocks noGrp="1"/>
          </p:cNvSpPr>
          <p:nvPr>
            <p:ph type="body" sz="quarter" idx="13"/>
          </p:nvPr>
        </p:nvSpPr>
        <p:spPr>
          <a:xfrm>
            <a:off x="520701" y="2108761"/>
            <a:ext cx="11112500" cy="4358715"/>
          </a:xfrm>
        </p:spPr>
        <p:txBody>
          <a:bodyPr>
            <a:noAutofit/>
          </a:bodyPr>
          <a:lstStyle>
            <a:lvl1pPr>
              <a:defRPr sz="1800">
                <a:solidFill>
                  <a:schemeClr val="tx2"/>
                </a:solidFill>
                <a:latin typeface="Roboto" pitchFamily="2" charset="0"/>
                <a:ea typeface="Roboto" pitchFamily="2" charset="0"/>
              </a:defRPr>
            </a:lvl1pPr>
            <a:lvl2pPr>
              <a:defRPr sz="1500">
                <a:solidFill>
                  <a:schemeClr val="tx2"/>
                </a:solidFill>
                <a:latin typeface="Roboto" pitchFamily="2" charset="0"/>
                <a:ea typeface="Roboto" pitchFamily="2" charset="0"/>
              </a:defRPr>
            </a:lvl2pPr>
            <a:lvl3pPr>
              <a:defRPr>
                <a:solidFill>
                  <a:schemeClr val="tx2"/>
                </a:solidFill>
                <a:latin typeface="Roboto" pitchFamily="2" charset="0"/>
                <a:ea typeface="Roboto" pitchFamily="2" charset="0"/>
              </a:defRPr>
            </a:lvl3pPr>
            <a:lvl4pPr>
              <a:defRPr>
                <a:solidFill>
                  <a:schemeClr val="tx2"/>
                </a:solidFill>
                <a:latin typeface="Roboto" pitchFamily="2" charset="0"/>
                <a:ea typeface="Roboto" pitchFamily="2" charset="0"/>
              </a:defRPr>
            </a:lvl4pPr>
            <a:lvl5pPr>
              <a:defRPr>
                <a:solidFill>
                  <a:schemeClr val="tx2"/>
                </a:solidFill>
                <a:latin typeface="Roboto" pitchFamily="2" charset="0"/>
                <a:ea typeface="Roboto"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13">
            <a:extLst>
              <a:ext uri="{FF2B5EF4-FFF2-40B4-BE49-F238E27FC236}">
                <a16:creationId xmlns:a16="http://schemas.microsoft.com/office/drawing/2014/main" id="{86B51D18-E6C3-E843-93EB-6AF850F7260B}"/>
              </a:ext>
            </a:extLst>
          </p:cNvPr>
          <p:cNvSpPr>
            <a:spLocks noGrp="1"/>
          </p:cNvSpPr>
          <p:nvPr>
            <p:ph type="body" sz="quarter" idx="14" hasCustomPrompt="1"/>
          </p:nvPr>
        </p:nvSpPr>
        <p:spPr>
          <a:xfrm>
            <a:off x="520701" y="1410258"/>
            <a:ext cx="11112500" cy="698500"/>
          </a:xfrm>
        </p:spPr>
        <p:txBody>
          <a:bodyPr>
            <a:normAutofit/>
          </a:bodyPr>
          <a:lstStyle>
            <a:lvl1pPr marL="0" indent="0">
              <a:buNone/>
              <a:defRPr sz="1500" b="0" i="0" spc="225">
                <a:solidFill>
                  <a:srgbClr val="495961"/>
                </a:solidFill>
                <a:latin typeface="Roboto" pitchFamily="2" charset="0"/>
                <a:ea typeface="Roboto" pitchFamily="2" charset="0"/>
              </a:defRPr>
            </a:lvl1pPr>
          </a:lstStyle>
          <a:p>
            <a:pPr lvl="0"/>
            <a:r>
              <a:rPr lang="en-US"/>
              <a:t>SUBTITLE HERE (IF NEEDED)</a:t>
            </a:r>
          </a:p>
        </p:txBody>
      </p:sp>
      <p:pic>
        <p:nvPicPr>
          <p:cNvPr id="6" name="Picture 5">
            <a:extLst>
              <a:ext uri="{FF2B5EF4-FFF2-40B4-BE49-F238E27FC236}">
                <a16:creationId xmlns:a16="http://schemas.microsoft.com/office/drawing/2014/main" id="{655BEC11-5A7B-9249-8E73-14C827765F92}"/>
              </a:ext>
            </a:extLst>
          </p:cNvPr>
          <p:cNvPicPr>
            <a:picLocks noChangeAspect="1"/>
          </p:cNvPicPr>
          <p:nvPr userDrawn="1"/>
        </p:nvPicPr>
        <p:blipFill>
          <a:blip r:embed="rId2"/>
          <a:stretch>
            <a:fillRect/>
          </a:stretch>
        </p:blipFill>
        <p:spPr>
          <a:xfrm>
            <a:off x="9942213" y="467859"/>
            <a:ext cx="1838071" cy="389330"/>
          </a:xfrm>
          <a:prstGeom prst="rect">
            <a:avLst/>
          </a:prstGeom>
        </p:spPr>
      </p:pic>
    </p:spTree>
    <p:extLst>
      <p:ext uri="{BB962C8B-B14F-4D97-AF65-F5344CB8AC3E}">
        <p14:creationId xmlns:p14="http://schemas.microsoft.com/office/powerpoint/2010/main" val="694433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s End Slide">
    <p:spTree>
      <p:nvGrpSpPr>
        <p:cNvPr id="1" name=""/>
        <p:cNvGrpSpPr/>
        <p:nvPr/>
      </p:nvGrpSpPr>
      <p:grpSpPr>
        <a:xfrm>
          <a:off x="0" y="0"/>
          <a:ext cx="0" cy="0"/>
          <a:chOff x="0" y="0"/>
          <a:chExt cx="0" cy="0"/>
        </a:xfrm>
      </p:grpSpPr>
      <p:sp>
        <p:nvSpPr>
          <p:cNvPr id="8" name="Title 1"/>
          <p:cNvSpPr txBox="1"/>
          <p:nvPr userDrawn="1"/>
        </p:nvSpPr>
        <p:spPr>
          <a:xfrm>
            <a:off x="2351584" y="2700210"/>
            <a:ext cx="7584843" cy="584775"/>
          </a:xfrm>
          <a:prstGeom prst="rect">
            <a:avLst/>
          </a:prstGeom>
          <a:noFill/>
        </p:spPr>
        <p:txBody>
          <a:bodyPr wrap="square" rtlCol="0">
            <a:spAutoFit/>
          </a:bodyPr>
          <a:lstStyle/>
          <a:p>
            <a:r>
              <a:rPr lang="en-GB" sz="3200" b="1" spc="-150" dirty="0">
                <a:solidFill>
                  <a:schemeClr val="bg1"/>
                </a:solidFill>
              </a:rPr>
              <a:t>YOUR</a:t>
            </a:r>
            <a:r>
              <a:rPr lang="en-GB" sz="3200" b="1" spc="-150" baseline="0" dirty="0">
                <a:solidFill>
                  <a:schemeClr val="bg1"/>
                </a:solidFill>
              </a:rPr>
              <a:t> QUESTIONS</a:t>
            </a:r>
            <a:endParaRPr lang="en-GB" sz="3200" b="1" spc="-150" dirty="0">
              <a:solidFill>
                <a:schemeClr val="bg1"/>
              </a:solidFill>
            </a:endParaRPr>
          </a:p>
        </p:txBody>
      </p:sp>
      <p:sp>
        <p:nvSpPr>
          <p:cNvPr id="6" name="Content Placeholder 2"/>
          <p:cNvSpPr>
            <a:spLocks noGrp="1"/>
          </p:cNvSpPr>
          <p:nvPr>
            <p:ph sz="quarter" idx="11" hasCustomPrompt="1"/>
          </p:nvPr>
        </p:nvSpPr>
        <p:spPr>
          <a:xfrm>
            <a:off x="2351584" y="3356522"/>
            <a:ext cx="7584843" cy="1800671"/>
          </a:xfrm>
          <a:prstGeom prst="rect">
            <a:avLst/>
          </a:prstGeom>
        </p:spPr>
        <p:txBody>
          <a:bodyPr/>
          <a:lstStyle>
            <a:lvl1pPr marL="0" indent="0">
              <a:buNone/>
              <a:defRPr sz="1600" b="0" spc="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Copy here</a:t>
            </a:r>
            <a:endParaRPr lang="en-GB" dirty="0"/>
          </a:p>
        </p:txBody>
      </p:sp>
      <p:pic>
        <p:nvPicPr>
          <p:cNvPr id="7" name="University Logo (White)" descr="Graphical user interface&#10;&#10;Description automatically generated with medium confidence">
            <a:extLst>
              <a:ext uri="{FF2B5EF4-FFF2-40B4-BE49-F238E27FC236}">
                <a16:creationId xmlns:a16="http://schemas.microsoft.com/office/drawing/2014/main" id="{132411DA-15FA-804A-A497-A21BA241FF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61885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2E444E"/>
                </a:solidFill>
              </a:defRPr>
            </a:lvl1pPr>
          </a:lstStyle>
          <a:p>
            <a:r>
              <a:rPr lang="en-US" dirty="0"/>
              <a:t>TITLE</a:t>
            </a:r>
            <a:endParaRPr lang="en-GB" dirty="0"/>
          </a:p>
        </p:txBody>
      </p:sp>
      <p:sp>
        <p:nvSpPr>
          <p:cNvPr id="5" name="Text Placeholder 2"/>
          <p:cNvSpPr>
            <a:spLocks noGrp="1"/>
          </p:cNvSpPr>
          <p:nvPr>
            <p:ph type="body" sz="quarter" idx="10"/>
          </p:nvPr>
        </p:nvSpPr>
        <p:spPr>
          <a:xfrm>
            <a:off x="623393" y="1844825"/>
            <a:ext cx="10847916" cy="4393059"/>
          </a:xfrm>
        </p:spPr>
        <p:txBody>
          <a:bodyPr/>
          <a:lstStyle>
            <a:lvl1pPr>
              <a:spcBef>
                <a:spcPts val="0"/>
              </a:spcBef>
              <a:spcAft>
                <a:spcPts val="1200"/>
              </a:spcAft>
              <a:defRPr sz="2000">
                <a:solidFill>
                  <a:srgbClr val="2E444E"/>
                </a:solidFill>
              </a:defRPr>
            </a:lvl1pPr>
            <a:lvl2pPr>
              <a:spcBef>
                <a:spcPts val="0"/>
              </a:spcBef>
              <a:spcAft>
                <a:spcPts val="1200"/>
              </a:spcAft>
              <a:defRPr sz="1800">
                <a:solidFill>
                  <a:srgbClr val="2E444E"/>
                </a:solidFill>
              </a:defRPr>
            </a:lvl2pPr>
            <a:lvl3pPr>
              <a:spcBef>
                <a:spcPts val="0"/>
              </a:spcBef>
              <a:spcAft>
                <a:spcPts val="1200"/>
              </a:spcAft>
              <a:defRPr>
                <a:solidFill>
                  <a:srgbClr val="2E444E"/>
                </a:solidFill>
              </a:defRPr>
            </a:lvl3pPr>
            <a:lvl4pPr>
              <a:spcBef>
                <a:spcPts val="0"/>
              </a:spcBef>
              <a:spcAft>
                <a:spcPts val="1200"/>
              </a:spcAft>
              <a:defRPr>
                <a:solidFill>
                  <a:srgbClr val="2E444E"/>
                </a:solidFill>
              </a:defRPr>
            </a:lvl4pPr>
            <a:lvl5pPr>
              <a:spcBef>
                <a:spcPts val="0"/>
              </a:spcBef>
              <a:spcAft>
                <a:spcPts val="1200"/>
              </a:spcAft>
              <a:defRPr>
                <a:solidFill>
                  <a:srgbClr val="2E444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4669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1 - Portrait and text">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623392" y="692696"/>
            <a:ext cx="5198368" cy="936104"/>
          </a:xfrm>
          <a:prstGeom prst="rect">
            <a:avLst/>
          </a:prstGeom>
        </p:spPr>
        <p:txBody>
          <a:bodyPr vert="horz" lIns="91440" tIns="45720" rIns="91440" bIns="45720" rtlCol="0" anchor="b" anchorCtr="0">
            <a:noAutofit/>
          </a:bodyPr>
          <a:lstStyle>
            <a:lvl1pPr>
              <a:defRPr>
                <a:solidFill>
                  <a:srgbClr val="2E444E"/>
                </a:solidFill>
              </a:defRPr>
            </a:lvl1pPr>
          </a:lstStyle>
          <a:p>
            <a:r>
              <a:rPr lang="en-US" dirty="0"/>
              <a:t>TITLE</a:t>
            </a:r>
            <a:endParaRPr lang="en-GB" dirty="0"/>
          </a:p>
        </p:txBody>
      </p:sp>
      <p:sp>
        <p:nvSpPr>
          <p:cNvPr id="12" name="Text Placeholder 2"/>
          <p:cNvSpPr>
            <a:spLocks noGrp="1"/>
          </p:cNvSpPr>
          <p:nvPr>
            <p:ph type="body" sz="quarter" idx="11"/>
          </p:nvPr>
        </p:nvSpPr>
        <p:spPr>
          <a:xfrm>
            <a:off x="624418" y="1844824"/>
            <a:ext cx="5183716" cy="4321026"/>
          </a:xfrm>
          <a:prstGeom prst="rect">
            <a:avLst/>
          </a:prstGeom>
        </p:spPr>
        <p:txBody>
          <a:bodyPr anchor="ctr" anchorCtr="0"/>
          <a:lstStyle>
            <a:lvl1pPr>
              <a:spcBef>
                <a:spcPts val="0"/>
              </a:spcBef>
              <a:spcAft>
                <a:spcPts val="1200"/>
              </a:spcAft>
              <a:defRPr sz="2000">
                <a:solidFill>
                  <a:srgbClr val="2E444E"/>
                </a:solidFill>
              </a:defRPr>
            </a:lvl1pPr>
            <a:lvl2pPr>
              <a:spcBef>
                <a:spcPts val="0"/>
              </a:spcBef>
              <a:spcAft>
                <a:spcPts val="1200"/>
              </a:spcAft>
              <a:defRPr sz="1800">
                <a:solidFill>
                  <a:srgbClr val="2E444E"/>
                </a:solidFill>
              </a:defRPr>
            </a:lvl2pPr>
            <a:lvl3pPr>
              <a:spcBef>
                <a:spcPts val="0"/>
              </a:spcBef>
              <a:spcAft>
                <a:spcPts val="1200"/>
              </a:spcAft>
              <a:defRPr sz="1800">
                <a:solidFill>
                  <a:srgbClr val="2E444E"/>
                </a:solidFill>
              </a:defRPr>
            </a:lvl3pPr>
            <a:lvl4pPr>
              <a:spcBef>
                <a:spcPts val="0"/>
              </a:spcBef>
              <a:spcAft>
                <a:spcPts val="1200"/>
              </a:spcAft>
              <a:defRPr sz="1600">
                <a:solidFill>
                  <a:srgbClr val="2E444E"/>
                </a:solidFill>
              </a:defRPr>
            </a:lvl4pPr>
            <a:lvl5pPr>
              <a:spcBef>
                <a:spcPts val="0"/>
              </a:spcBef>
              <a:spcAft>
                <a:spcPts val="1200"/>
              </a:spcAft>
              <a:defRPr sz="1400">
                <a:solidFill>
                  <a:srgbClr val="2E444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3"/>
          <p:cNvSpPr>
            <a:spLocks noGrp="1"/>
          </p:cNvSpPr>
          <p:nvPr>
            <p:ph type="pic" sz="quarter" idx="10"/>
          </p:nvPr>
        </p:nvSpPr>
        <p:spPr>
          <a:xfrm>
            <a:off x="6000752" y="0"/>
            <a:ext cx="6191249" cy="6858000"/>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sp>
        <p:nvSpPr>
          <p:cNvPr id="7" name="Logo Placeholder 4">
            <a:extLst>
              <a:ext uri="{FF2B5EF4-FFF2-40B4-BE49-F238E27FC236}">
                <a16:creationId xmlns:a16="http://schemas.microsoft.com/office/drawing/2014/main" id="{6E32AEBA-4B57-D64A-AE0B-12B4BD886BD9}"/>
              </a:ext>
            </a:extLst>
          </p:cNvPr>
          <p:cNvSpPr>
            <a:spLocks noGrp="1"/>
          </p:cNvSpPr>
          <p:nvPr>
            <p:ph type="pic" sz="quarter" idx="13" hasCustomPrompt="1"/>
          </p:nvPr>
        </p:nvSpPr>
        <p:spPr>
          <a:xfrm>
            <a:off x="9336088" y="-279125"/>
            <a:ext cx="2855912" cy="1638621"/>
          </a:xfrm>
          <a:prstGeom prst="rect">
            <a:avLst/>
          </a:prstGeom>
        </p:spPr>
        <p:txBody>
          <a:bodyPr/>
          <a:lstStyle>
            <a:lvl1pPr marL="0" indent="0" algn="ctr">
              <a:buFontTx/>
              <a:buNone/>
              <a:defRPr sz="2000"/>
            </a:lvl1pPr>
          </a:lstStyle>
          <a:p>
            <a:br>
              <a:rPr lang="en-US" dirty="0"/>
            </a:br>
            <a:br>
              <a:rPr lang="en-US" dirty="0"/>
            </a:br>
            <a:r>
              <a:rPr lang="en-US" dirty="0" err="1"/>
              <a:t>UoS</a:t>
            </a:r>
            <a:r>
              <a:rPr lang="en-US" dirty="0"/>
              <a:t> logo</a:t>
            </a:r>
          </a:p>
        </p:txBody>
      </p:sp>
      <p:sp>
        <p:nvSpPr>
          <p:cNvPr id="8" name="Insert Image Guidance"/>
          <p:cNvSpPr/>
          <p:nvPr userDrawn="1"/>
        </p:nvSpPr>
        <p:spPr>
          <a:xfrm>
            <a:off x="-3504695" y="3723872"/>
            <a:ext cx="3360008" cy="1286843"/>
          </a:xfrm>
          <a:prstGeom prst="rect">
            <a:avLst/>
          </a:prstGeom>
          <a:solidFill>
            <a:srgbClr val="535353"/>
          </a:solidFill>
          <a:ln w="12700">
            <a:miter lim="400000"/>
          </a:ln>
          <a:extLst>
            <a:ext uri="{C572A759-6A51-4108-AA02-DFA0A04FC94B}">
              <ma14:wrappingTextBoxFlag xmlns:ma14="http://schemas.microsoft.com/office/mac/drawingml/2011/main" xmlns="" val="1"/>
            </a:ext>
          </a:extLst>
        </p:spPr>
        <p:txBody>
          <a:bodyPr lIns="179999" tIns="179999" rIns="179999" bIns="179999">
            <a:spAutoFit/>
          </a:bodyPr>
          <a:lstStyle/>
          <a:p>
            <a:pPr lvl="0" defTabSz="457200">
              <a:spcBef>
                <a:spcPts val="0"/>
              </a:spcBef>
              <a:defRPr sz="1800"/>
            </a:pPr>
            <a:r>
              <a:rPr sz="1000" dirty="0">
                <a:solidFill>
                  <a:srgbClr val="FFFFFF"/>
                </a:solidFill>
                <a:latin typeface="Lucida Sans"/>
                <a:ea typeface="Lucida Sans"/>
                <a:cs typeface="Lucida Sans"/>
                <a:sym typeface="Lucida Sans"/>
              </a:rPr>
              <a:t>Try to insert an image of </a:t>
            </a:r>
            <a:r>
              <a:rPr lang="en-GB" sz="1000" b="1" u="sng" dirty="0">
                <a:solidFill>
                  <a:srgbClr val="FF0000"/>
                </a:solidFill>
                <a:latin typeface="Lucida Sans"/>
                <a:ea typeface="Lucida Sans"/>
                <a:cs typeface="Lucida Sans"/>
                <a:sym typeface="Lucida Sans"/>
              </a:rPr>
              <a:t>19.05cm high</a:t>
            </a:r>
            <a:r>
              <a:rPr sz="1000" b="1" u="sng" dirty="0">
                <a:solidFill>
                  <a:srgbClr val="FF0000"/>
                </a:solidFill>
                <a:latin typeface="Lucida Sans"/>
                <a:ea typeface="Lucida Sans"/>
                <a:cs typeface="Lucida Sans"/>
                <a:sym typeface="Lucida Sans"/>
              </a:rPr>
              <a:t> by </a:t>
            </a:r>
            <a:r>
              <a:rPr lang="en-GB" sz="1000" b="1" u="sng" dirty="0">
                <a:solidFill>
                  <a:srgbClr val="FF0000"/>
                </a:solidFill>
                <a:latin typeface="Lucida Sans"/>
                <a:ea typeface="Lucida Sans"/>
                <a:cs typeface="Lucida Sans"/>
                <a:sym typeface="Lucida Sans"/>
              </a:rPr>
              <a:t>17.2</a:t>
            </a:r>
            <a:r>
              <a:rPr sz="1000" b="1" u="sng" dirty="0">
                <a:solidFill>
                  <a:srgbClr val="FF0000"/>
                </a:solidFill>
                <a:latin typeface="Lucida Sans"/>
                <a:ea typeface="Lucida Sans"/>
                <a:cs typeface="Lucida Sans"/>
                <a:sym typeface="Lucida Sans"/>
              </a:rPr>
              <a:t>cm </a:t>
            </a:r>
            <a:r>
              <a:rPr lang="en-GB" sz="1000" b="1" u="sng" dirty="0">
                <a:solidFill>
                  <a:srgbClr val="FF0000"/>
                </a:solidFill>
                <a:latin typeface="Lucida Sans"/>
                <a:ea typeface="Lucida Sans"/>
                <a:cs typeface="Lucida Sans"/>
                <a:sym typeface="Lucida Sans"/>
              </a:rPr>
              <a:t>wide </a:t>
            </a:r>
            <a:r>
              <a:rPr sz="1000" dirty="0">
                <a:solidFill>
                  <a:srgbClr val="FFFFFF"/>
                </a:solidFill>
                <a:latin typeface="Lucida Sans"/>
                <a:ea typeface="Lucida Sans"/>
                <a:cs typeface="Lucida Sans"/>
                <a:sym typeface="Lucida Sans"/>
              </a:rPr>
              <a:t>on this layout to avoid distortion.</a:t>
            </a:r>
            <a:endParaRPr sz="1800" dirty="0">
              <a:solidFill>
                <a:srgbClr val="FFFFFF"/>
              </a:solidFill>
              <a:latin typeface="+mj-lt"/>
              <a:ea typeface="+mj-ea"/>
              <a:cs typeface="+mj-cs"/>
              <a:sym typeface="Helvetica Neue"/>
            </a:endParaRPr>
          </a:p>
          <a:p>
            <a:pPr lvl="0" defTabSz="457200">
              <a:spcBef>
                <a:spcPts val="0"/>
              </a:spcBef>
              <a:defRPr sz="1800"/>
            </a:pPr>
            <a:endParaRPr sz="1000" dirty="0">
              <a:solidFill>
                <a:srgbClr val="FFFFFF"/>
              </a:solidFill>
              <a:latin typeface="Lucida Sans"/>
              <a:ea typeface="Lucida Sans"/>
              <a:cs typeface="Lucida Sans"/>
              <a:sym typeface="Lucida Sans"/>
            </a:endParaRPr>
          </a:p>
          <a:p>
            <a:pPr lvl="0" defTabSz="457200">
              <a:spcBef>
                <a:spcPts val="0"/>
              </a:spcBef>
              <a:defRPr sz="1800"/>
            </a:pPr>
            <a:r>
              <a:rPr sz="1000" dirty="0">
                <a:solidFill>
                  <a:srgbClr val="FFFFFF"/>
                </a:solidFill>
                <a:latin typeface="Lucida Sans"/>
                <a:ea typeface="Lucida Sans"/>
                <a:cs typeface="Lucida Sans"/>
                <a:sym typeface="Lucida Sans"/>
              </a:rPr>
              <a:t>Please ensure, the image has a simple background to display the logo and text overlapping.</a:t>
            </a:r>
          </a:p>
        </p:txBody>
      </p:sp>
    </p:spTree>
    <p:extLst>
      <p:ext uri="{BB962C8B-B14F-4D97-AF65-F5344CB8AC3E}">
        <p14:creationId xmlns:p14="http://schemas.microsoft.com/office/powerpoint/2010/main" val="216986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2 - 4 landscape images">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623392" y="692696"/>
            <a:ext cx="10945216" cy="936104"/>
          </a:xfrm>
          <a:prstGeom prst="rect">
            <a:avLst/>
          </a:prstGeom>
        </p:spPr>
        <p:txBody>
          <a:bodyPr vert="horz" lIns="91440" tIns="45720" rIns="91440" bIns="45720" rtlCol="0" anchor="b" anchorCtr="0">
            <a:noAutofit/>
          </a:bodyPr>
          <a:lstStyle>
            <a:lvl1pPr>
              <a:defRPr>
                <a:solidFill>
                  <a:srgbClr val="2E444E"/>
                </a:solidFill>
              </a:defRPr>
            </a:lvl1pPr>
          </a:lstStyle>
          <a:p>
            <a:r>
              <a:rPr lang="en-US" dirty="0"/>
              <a:t>TITLE</a:t>
            </a:r>
            <a:endParaRPr lang="en-GB" dirty="0"/>
          </a:p>
        </p:txBody>
      </p:sp>
      <p:sp>
        <p:nvSpPr>
          <p:cNvPr id="10" name="Picture Placeholder 2"/>
          <p:cNvSpPr>
            <a:spLocks noGrp="1"/>
          </p:cNvSpPr>
          <p:nvPr>
            <p:ph type="pic" sz="quarter" idx="12"/>
          </p:nvPr>
        </p:nvSpPr>
        <p:spPr>
          <a:xfrm>
            <a:off x="623392" y="1628800"/>
            <a:ext cx="5280587" cy="2204864"/>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sp>
        <p:nvSpPr>
          <p:cNvPr id="8" name="Picture Placeholder 3"/>
          <p:cNvSpPr>
            <a:spLocks noGrp="1"/>
          </p:cNvSpPr>
          <p:nvPr>
            <p:ph type="pic" sz="quarter" idx="11"/>
          </p:nvPr>
        </p:nvSpPr>
        <p:spPr>
          <a:xfrm>
            <a:off x="6288021" y="1628800"/>
            <a:ext cx="5280587" cy="2204864"/>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sp>
        <p:nvSpPr>
          <p:cNvPr id="14" name="Picture Placeholder 4"/>
          <p:cNvSpPr>
            <a:spLocks noGrp="1"/>
          </p:cNvSpPr>
          <p:nvPr>
            <p:ph type="pic" sz="quarter" idx="14"/>
          </p:nvPr>
        </p:nvSpPr>
        <p:spPr>
          <a:xfrm>
            <a:off x="623392" y="4005064"/>
            <a:ext cx="5280587" cy="2204864"/>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sp>
        <p:nvSpPr>
          <p:cNvPr id="13" name="Picture Placeholder 5"/>
          <p:cNvSpPr>
            <a:spLocks noGrp="1"/>
          </p:cNvSpPr>
          <p:nvPr>
            <p:ph type="pic" sz="quarter" idx="13"/>
          </p:nvPr>
        </p:nvSpPr>
        <p:spPr>
          <a:xfrm>
            <a:off x="6288021" y="4005064"/>
            <a:ext cx="5280587" cy="2204864"/>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pic>
        <p:nvPicPr>
          <p:cNvPr id="9" name="University Logo" descr="Logo&#10;&#10;Description automatically generated with medium confidence">
            <a:extLst>
              <a:ext uri="{FF2B5EF4-FFF2-40B4-BE49-F238E27FC236}">
                <a16:creationId xmlns:a16="http://schemas.microsoft.com/office/drawing/2014/main" id="{40A0B99E-C609-A648-98D3-FB4D211A54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
        <p:nvSpPr>
          <p:cNvPr id="11" name="Insert Image Guidance"/>
          <p:cNvSpPr/>
          <p:nvPr userDrawn="1"/>
        </p:nvSpPr>
        <p:spPr>
          <a:xfrm>
            <a:off x="-3504695" y="3723872"/>
            <a:ext cx="3360008" cy="1286843"/>
          </a:xfrm>
          <a:prstGeom prst="rect">
            <a:avLst/>
          </a:prstGeom>
          <a:solidFill>
            <a:srgbClr val="535353"/>
          </a:solidFill>
          <a:ln w="12700">
            <a:miter lim="400000"/>
          </a:ln>
          <a:extLst>
            <a:ext uri="{C572A759-6A51-4108-AA02-DFA0A04FC94B}">
              <ma14:wrappingTextBoxFlag xmlns:ma14="http://schemas.microsoft.com/office/mac/drawingml/2011/main" xmlns="" val="1"/>
            </a:ext>
          </a:extLst>
        </p:spPr>
        <p:txBody>
          <a:bodyPr lIns="179999" tIns="179999" rIns="179999" bIns="179999">
            <a:spAutoFit/>
          </a:bodyPr>
          <a:lstStyle/>
          <a:p>
            <a:pPr lvl="0" defTabSz="457200">
              <a:spcBef>
                <a:spcPts val="0"/>
              </a:spcBef>
              <a:defRPr sz="1800"/>
            </a:pPr>
            <a:r>
              <a:rPr sz="1000" dirty="0">
                <a:solidFill>
                  <a:srgbClr val="FFFFFF"/>
                </a:solidFill>
                <a:latin typeface="Lucida Sans"/>
                <a:ea typeface="Lucida Sans"/>
                <a:cs typeface="Lucida Sans"/>
                <a:sym typeface="Lucida Sans"/>
              </a:rPr>
              <a:t>Try to insert an image of </a:t>
            </a:r>
            <a:r>
              <a:rPr lang="en-GB" sz="1000" b="1" u="sng" dirty="0">
                <a:solidFill>
                  <a:srgbClr val="FF0000"/>
                </a:solidFill>
                <a:latin typeface="Lucida Sans"/>
                <a:ea typeface="Lucida Sans"/>
                <a:cs typeface="Lucida Sans"/>
                <a:sym typeface="Lucida Sans"/>
              </a:rPr>
              <a:t>6.12cm high</a:t>
            </a:r>
            <a:r>
              <a:rPr sz="1000" b="1" u="sng" dirty="0">
                <a:solidFill>
                  <a:srgbClr val="FF0000"/>
                </a:solidFill>
                <a:latin typeface="Lucida Sans"/>
                <a:ea typeface="Lucida Sans"/>
                <a:cs typeface="Lucida Sans"/>
                <a:sym typeface="Lucida Sans"/>
              </a:rPr>
              <a:t> by </a:t>
            </a:r>
            <a:r>
              <a:rPr lang="en-GB" sz="1000" b="1" u="sng" dirty="0">
                <a:solidFill>
                  <a:srgbClr val="FF0000"/>
                </a:solidFill>
                <a:latin typeface="Lucida Sans"/>
                <a:ea typeface="Lucida Sans"/>
                <a:cs typeface="Lucida Sans"/>
                <a:sym typeface="Lucida Sans"/>
              </a:rPr>
              <a:t>14.67</a:t>
            </a:r>
            <a:r>
              <a:rPr sz="1000" b="1" u="sng" dirty="0">
                <a:solidFill>
                  <a:srgbClr val="FF0000"/>
                </a:solidFill>
                <a:latin typeface="Lucida Sans"/>
                <a:ea typeface="Lucida Sans"/>
                <a:cs typeface="Lucida Sans"/>
                <a:sym typeface="Lucida Sans"/>
              </a:rPr>
              <a:t>cm </a:t>
            </a:r>
            <a:r>
              <a:rPr lang="en-GB" sz="1000" b="1" u="sng" dirty="0">
                <a:solidFill>
                  <a:srgbClr val="FF0000"/>
                </a:solidFill>
                <a:latin typeface="Lucida Sans"/>
                <a:ea typeface="Lucida Sans"/>
                <a:cs typeface="Lucida Sans"/>
                <a:sym typeface="Lucida Sans"/>
              </a:rPr>
              <a:t>wide </a:t>
            </a:r>
            <a:r>
              <a:rPr sz="1000" dirty="0">
                <a:solidFill>
                  <a:srgbClr val="FFFFFF"/>
                </a:solidFill>
                <a:latin typeface="Lucida Sans"/>
                <a:ea typeface="Lucida Sans"/>
                <a:cs typeface="Lucida Sans"/>
                <a:sym typeface="Lucida Sans"/>
              </a:rPr>
              <a:t>on this layout to avoid distortion.</a:t>
            </a:r>
            <a:endParaRPr sz="1800" dirty="0">
              <a:solidFill>
                <a:srgbClr val="FFFFFF"/>
              </a:solidFill>
              <a:latin typeface="+mj-lt"/>
              <a:ea typeface="+mj-ea"/>
              <a:cs typeface="+mj-cs"/>
              <a:sym typeface="Helvetica Neue"/>
            </a:endParaRPr>
          </a:p>
          <a:p>
            <a:pPr lvl="0" defTabSz="457200">
              <a:spcBef>
                <a:spcPts val="0"/>
              </a:spcBef>
              <a:defRPr sz="1800"/>
            </a:pPr>
            <a:endParaRPr sz="1000" dirty="0">
              <a:solidFill>
                <a:srgbClr val="FFFFFF"/>
              </a:solidFill>
              <a:latin typeface="Lucida Sans"/>
              <a:ea typeface="Lucida Sans"/>
              <a:cs typeface="Lucida Sans"/>
              <a:sym typeface="Lucida Sans"/>
            </a:endParaRPr>
          </a:p>
          <a:p>
            <a:pPr lvl="0" defTabSz="457200">
              <a:spcBef>
                <a:spcPts val="0"/>
              </a:spcBef>
              <a:defRPr sz="1800"/>
            </a:pPr>
            <a:r>
              <a:rPr sz="1000" dirty="0">
                <a:solidFill>
                  <a:srgbClr val="FFFFFF"/>
                </a:solidFill>
                <a:latin typeface="Lucida Sans"/>
                <a:ea typeface="Lucida Sans"/>
                <a:cs typeface="Lucida Sans"/>
                <a:sym typeface="Lucida Sans"/>
              </a:rPr>
              <a:t>Please ensure, the image has a simple background to display the logo and text overlapping.</a:t>
            </a:r>
          </a:p>
        </p:txBody>
      </p:sp>
    </p:spTree>
    <p:extLst>
      <p:ext uri="{BB962C8B-B14F-4D97-AF65-F5344CB8AC3E}">
        <p14:creationId xmlns:p14="http://schemas.microsoft.com/office/powerpoint/2010/main" val="108681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3 - Landscape images and text">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623392" y="692696"/>
            <a:ext cx="10945216" cy="936104"/>
          </a:xfrm>
          <a:prstGeom prst="rect">
            <a:avLst/>
          </a:prstGeom>
        </p:spPr>
        <p:txBody>
          <a:bodyPr vert="horz" lIns="91440" tIns="45720" rIns="91440" bIns="45720" rtlCol="0" anchor="b" anchorCtr="0">
            <a:noAutofit/>
          </a:bodyPr>
          <a:lstStyle>
            <a:lvl1pPr>
              <a:defRPr>
                <a:solidFill>
                  <a:srgbClr val="2E444E"/>
                </a:solidFill>
              </a:defRPr>
            </a:lvl1pPr>
          </a:lstStyle>
          <a:p>
            <a:r>
              <a:rPr lang="en-US" dirty="0"/>
              <a:t>TITLE</a:t>
            </a:r>
            <a:endParaRPr lang="en-GB" dirty="0"/>
          </a:p>
        </p:txBody>
      </p:sp>
      <p:sp>
        <p:nvSpPr>
          <p:cNvPr id="18" name="Picture Placeholder 2"/>
          <p:cNvSpPr>
            <a:spLocks noGrp="1"/>
          </p:cNvSpPr>
          <p:nvPr>
            <p:ph type="pic" sz="quarter" idx="15"/>
          </p:nvPr>
        </p:nvSpPr>
        <p:spPr>
          <a:xfrm>
            <a:off x="623392" y="1628800"/>
            <a:ext cx="3552395" cy="2204864"/>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sp>
        <p:nvSpPr>
          <p:cNvPr id="25" name="Picture Placeholder 3"/>
          <p:cNvSpPr>
            <a:spLocks noGrp="1"/>
          </p:cNvSpPr>
          <p:nvPr>
            <p:ph type="pic" sz="quarter" idx="19"/>
          </p:nvPr>
        </p:nvSpPr>
        <p:spPr>
          <a:xfrm>
            <a:off x="4271798" y="1628800"/>
            <a:ext cx="3648405" cy="2204864"/>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sp>
        <p:nvSpPr>
          <p:cNvPr id="23" name="Picture Placeholder 4"/>
          <p:cNvSpPr>
            <a:spLocks noGrp="1"/>
          </p:cNvSpPr>
          <p:nvPr>
            <p:ph type="pic" sz="quarter" idx="18"/>
          </p:nvPr>
        </p:nvSpPr>
        <p:spPr>
          <a:xfrm>
            <a:off x="8016213" y="1628800"/>
            <a:ext cx="3552395" cy="2204864"/>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sp>
        <p:nvSpPr>
          <p:cNvPr id="4" name="Text Placeholder 5"/>
          <p:cNvSpPr>
            <a:spLocks noGrp="1"/>
          </p:cNvSpPr>
          <p:nvPr>
            <p:ph type="body" sz="quarter" idx="17"/>
          </p:nvPr>
        </p:nvSpPr>
        <p:spPr>
          <a:xfrm>
            <a:off x="624418" y="3933825"/>
            <a:ext cx="10944191" cy="2374900"/>
          </a:xfrm>
          <a:prstGeom prst="rect">
            <a:avLst/>
          </a:prstGeom>
        </p:spPr>
        <p:txBody>
          <a:bodyPr anchor="ctr" anchorCtr="0"/>
          <a:lstStyle>
            <a:lvl1pPr>
              <a:spcBef>
                <a:spcPts val="0"/>
              </a:spcBef>
              <a:spcAft>
                <a:spcPts val="1200"/>
              </a:spcAft>
              <a:defRPr sz="2000">
                <a:solidFill>
                  <a:srgbClr val="2E444E"/>
                </a:solidFill>
              </a:defRPr>
            </a:lvl1pPr>
            <a:lvl2pPr>
              <a:spcBef>
                <a:spcPts val="0"/>
              </a:spcBef>
              <a:spcAft>
                <a:spcPts val="1200"/>
              </a:spcAft>
              <a:defRPr sz="1800">
                <a:solidFill>
                  <a:srgbClr val="2E444E"/>
                </a:solidFill>
              </a:defRPr>
            </a:lvl2pPr>
            <a:lvl3pPr>
              <a:spcBef>
                <a:spcPts val="0"/>
              </a:spcBef>
              <a:spcAft>
                <a:spcPts val="1200"/>
              </a:spcAft>
              <a:defRPr sz="1800">
                <a:solidFill>
                  <a:srgbClr val="2E444E"/>
                </a:solidFill>
              </a:defRPr>
            </a:lvl3pPr>
            <a:lvl4pPr>
              <a:spcBef>
                <a:spcPts val="0"/>
              </a:spcBef>
              <a:spcAft>
                <a:spcPts val="1200"/>
              </a:spcAft>
              <a:defRPr sz="1600">
                <a:solidFill>
                  <a:srgbClr val="2E444E"/>
                </a:solidFill>
              </a:defRPr>
            </a:lvl4pPr>
            <a:lvl5pPr>
              <a:spcBef>
                <a:spcPts val="0"/>
              </a:spcBef>
              <a:spcAft>
                <a:spcPts val="1200"/>
              </a:spcAft>
              <a:defRPr sz="1400">
                <a:solidFill>
                  <a:srgbClr val="2E444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University Logo" descr="Logo&#10;&#10;Description automatically generated with medium confidence">
            <a:extLst>
              <a:ext uri="{FF2B5EF4-FFF2-40B4-BE49-F238E27FC236}">
                <a16:creationId xmlns:a16="http://schemas.microsoft.com/office/drawing/2014/main" id="{6C761534-24A3-304B-B7E3-455E9F0FEC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
        <p:nvSpPr>
          <p:cNvPr id="9" name="Insert Image Guidance"/>
          <p:cNvSpPr/>
          <p:nvPr userDrawn="1"/>
        </p:nvSpPr>
        <p:spPr>
          <a:xfrm>
            <a:off x="-3504695" y="3723872"/>
            <a:ext cx="3360008" cy="1286843"/>
          </a:xfrm>
          <a:prstGeom prst="rect">
            <a:avLst/>
          </a:prstGeom>
          <a:solidFill>
            <a:srgbClr val="535353"/>
          </a:solidFill>
          <a:ln w="12700">
            <a:miter lim="400000"/>
          </a:ln>
          <a:extLst>
            <a:ext uri="{C572A759-6A51-4108-AA02-DFA0A04FC94B}">
              <ma14:wrappingTextBoxFlag xmlns:ma14="http://schemas.microsoft.com/office/mac/drawingml/2011/main" xmlns="" val="1"/>
            </a:ext>
          </a:extLst>
        </p:spPr>
        <p:txBody>
          <a:bodyPr lIns="179999" tIns="179999" rIns="179999" bIns="179999">
            <a:spAutoFit/>
          </a:bodyPr>
          <a:lstStyle/>
          <a:p>
            <a:pPr lvl="0" defTabSz="457200">
              <a:spcBef>
                <a:spcPts val="0"/>
              </a:spcBef>
              <a:defRPr sz="1800"/>
            </a:pPr>
            <a:r>
              <a:rPr sz="1000" dirty="0">
                <a:solidFill>
                  <a:srgbClr val="FFFFFF"/>
                </a:solidFill>
                <a:latin typeface="Lucida Sans"/>
                <a:ea typeface="Lucida Sans"/>
                <a:cs typeface="Lucida Sans"/>
                <a:sym typeface="Lucida Sans"/>
              </a:rPr>
              <a:t>Try to insert an image of </a:t>
            </a:r>
            <a:r>
              <a:rPr lang="en-GB" sz="1000" b="1" u="sng" dirty="0">
                <a:solidFill>
                  <a:srgbClr val="FF0000"/>
                </a:solidFill>
                <a:latin typeface="Lucida Sans"/>
                <a:ea typeface="Lucida Sans"/>
                <a:cs typeface="Lucida Sans"/>
                <a:sym typeface="Lucida Sans"/>
              </a:rPr>
              <a:t>6.12cm high</a:t>
            </a:r>
            <a:r>
              <a:rPr sz="1000" b="1" u="sng" dirty="0">
                <a:solidFill>
                  <a:srgbClr val="FF0000"/>
                </a:solidFill>
                <a:latin typeface="Lucida Sans"/>
                <a:ea typeface="Lucida Sans"/>
                <a:cs typeface="Lucida Sans"/>
                <a:sym typeface="Lucida Sans"/>
              </a:rPr>
              <a:t> by </a:t>
            </a:r>
            <a:r>
              <a:rPr lang="en-GB" sz="1000" b="1" u="sng" dirty="0">
                <a:solidFill>
                  <a:srgbClr val="FF0000"/>
                </a:solidFill>
                <a:latin typeface="Lucida Sans"/>
                <a:ea typeface="Lucida Sans"/>
                <a:cs typeface="Lucida Sans"/>
                <a:sym typeface="Lucida Sans"/>
              </a:rPr>
              <a:t>9.87</a:t>
            </a:r>
            <a:r>
              <a:rPr sz="1000" b="1" u="sng" dirty="0">
                <a:solidFill>
                  <a:srgbClr val="FF0000"/>
                </a:solidFill>
                <a:latin typeface="Lucida Sans"/>
                <a:ea typeface="Lucida Sans"/>
                <a:cs typeface="Lucida Sans"/>
                <a:sym typeface="Lucida Sans"/>
              </a:rPr>
              <a:t>cm </a:t>
            </a:r>
            <a:r>
              <a:rPr lang="en-GB" sz="1000" b="1" u="sng" dirty="0">
                <a:solidFill>
                  <a:srgbClr val="FF0000"/>
                </a:solidFill>
                <a:latin typeface="Lucida Sans"/>
                <a:ea typeface="Lucida Sans"/>
                <a:cs typeface="Lucida Sans"/>
                <a:sym typeface="Lucida Sans"/>
              </a:rPr>
              <a:t>wide </a:t>
            </a:r>
            <a:r>
              <a:rPr sz="1000" dirty="0">
                <a:solidFill>
                  <a:srgbClr val="FFFFFF"/>
                </a:solidFill>
                <a:latin typeface="Lucida Sans"/>
                <a:ea typeface="Lucida Sans"/>
                <a:cs typeface="Lucida Sans"/>
                <a:sym typeface="Lucida Sans"/>
              </a:rPr>
              <a:t>on this layout to avoid distortion.</a:t>
            </a:r>
            <a:endParaRPr sz="1800" dirty="0">
              <a:solidFill>
                <a:srgbClr val="FFFFFF"/>
              </a:solidFill>
              <a:latin typeface="+mj-lt"/>
              <a:ea typeface="+mj-ea"/>
              <a:cs typeface="+mj-cs"/>
              <a:sym typeface="Helvetica Neue"/>
            </a:endParaRPr>
          </a:p>
          <a:p>
            <a:pPr lvl="0" defTabSz="457200">
              <a:spcBef>
                <a:spcPts val="0"/>
              </a:spcBef>
              <a:defRPr sz="1800"/>
            </a:pPr>
            <a:endParaRPr sz="1000" dirty="0">
              <a:solidFill>
                <a:srgbClr val="FFFFFF"/>
              </a:solidFill>
              <a:latin typeface="Lucida Sans"/>
              <a:ea typeface="Lucida Sans"/>
              <a:cs typeface="Lucida Sans"/>
              <a:sym typeface="Lucida Sans"/>
            </a:endParaRPr>
          </a:p>
          <a:p>
            <a:pPr lvl="0" defTabSz="457200">
              <a:spcBef>
                <a:spcPts val="0"/>
              </a:spcBef>
              <a:defRPr sz="1800"/>
            </a:pPr>
            <a:r>
              <a:rPr sz="1000" dirty="0">
                <a:solidFill>
                  <a:srgbClr val="FFFFFF"/>
                </a:solidFill>
                <a:latin typeface="Lucida Sans"/>
                <a:ea typeface="Lucida Sans"/>
                <a:cs typeface="Lucida Sans"/>
                <a:sym typeface="Lucida Sans"/>
              </a:rPr>
              <a:t>Please ensure, the image has a simple background to display the logo and text overlapping.</a:t>
            </a:r>
          </a:p>
        </p:txBody>
      </p:sp>
    </p:spTree>
    <p:extLst>
      <p:ext uri="{BB962C8B-B14F-4D97-AF65-F5344CB8AC3E}">
        <p14:creationId xmlns:p14="http://schemas.microsoft.com/office/powerpoint/2010/main" val="2410377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4 - Landscape images">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623392" y="692696"/>
            <a:ext cx="10945216" cy="936104"/>
          </a:xfrm>
          <a:prstGeom prst="rect">
            <a:avLst/>
          </a:prstGeom>
        </p:spPr>
        <p:txBody>
          <a:bodyPr vert="horz" lIns="91440" tIns="45720" rIns="91440" bIns="45720" rtlCol="0" anchor="b" anchorCtr="0">
            <a:normAutofit/>
          </a:bodyPr>
          <a:lstStyle>
            <a:lvl1pPr>
              <a:defRPr>
                <a:solidFill>
                  <a:srgbClr val="2E444E"/>
                </a:solidFill>
              </a:defRPr>
            </a:lvl1pPr>
          </a:lstStyle>
          <a:p>
            <a:r>
              <a:rPr lang="en-US" dirty="0"/>
              <a:t>TITLE</a:t>
            </a:r>
            <a:endParaRPr lang="en-GB" dirty="0"/>
          </a:p>
        </p:txBody>
      </p:sp>
      <p:sp>
        <p:nvSpPr>
          <p:cNvPr id="18" name="Picture Placeholder 2"/>
          <p:cNvSpPr>
            <a:spLocks noGrp="1"/>
          </p:cNvSpPr>
          <p:nvPr>
            <p:ph type="pic" sz="quarter" idx="15"/>
          </p:nvPr>
        </p:nvSpPr>
        <p:spPr>
          <a:xfrm>
            <a:off x="623392" y="1628800"/>
            <a:ext cx="3552395" cy="2204864"/>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sp>
        <p:nvSpPr>
          <p:cNvPr id="25" name="Picture Placeholder 3"/>
          <p:cNvSpPr>
            <a:spLocks noGrp="1"/>
          </p:cNvSpPr>
          <p:nvPr>
            <p:ph type="pic" sz="quarter" idx="19"/>
          </p:nvPr>
        </p:nvSpPr>
        <p:spPr>
          <a:xfrm>
            <a:off x="4271798" y="1628800"/>
            <a:ext cx="3648405" cy="2204864"/>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sp>
        <p:nvSpPr>
          <p:cNvPr id="23" name="Picture Placeholder 4"/>
          <p:cNvSpPr>
            <a:spLocks noGrp="1"/>
          </p:cNvSpPr>
          <p:nvPr>
            <p:ph type="pic" sz="quarter" idx="18"/>
          </p:nvPr>
        </p:nvSpPr>
        <p:spPr>
          <a:xfrm>
            <a:off x="8016213" y="1628800"/>
            <a:ext cx="3552395" cy="2204864"/>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sp>
        <p:nvSpPr>
          <p:cNvPr id="8" name="Picture Placeholder 5"/>
          <p:cNvSpPr>
            <a:spLocks noGrp="1"/>
          </p:cNvSpPr>
          <p:nvPr>
            <p:ph type="pic" sz="quarter" idx="20"/>
          </p:nvPr>
        </p:nvSpPr>
        <p:spPr>
          <a:xfrm>
            <a:off x="623392" y="3933056"/>
            <a:ext cx="3552395" cy="2204864"/>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sp>
        <p:nvSpPr>
          <p:cNvPr id="10" name="Picture Placeholder 6"/>
          <p:cNvSpPr>
            <a:spLocks noGrp="1"/>
          </p:cNvSpPr>
          <p:nvPr>
            <p:ph type="pic" sz="quarter" idx="22"/>
          </p:nvPr>
        </p:nvSpPr>
        <p:spPr>
          <a:xfrm>
            <a:off x="4271798" y="3933056"/>
            <a:ext cx="3648405" cy="2204864"/>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sp>
        <p:nvSpPr>
          <p:cNvPr id="9" name="Picture Placeholder 7"/>
          <p:cNvSpPr>
            <a:spLocks noGrp="1"/>
          </p:cNvSpPr>
          <p:nvPr>
            <p:ph type="pic" sz="quarter" idx="21"/>
          </p:nvPr>
        </p:nvSpPr>
        <p:spPr>
          <a:xfrm>
            <a:off x="8016213" y="3933056"/>
            <a:ext cx="3552395" cy="2204864"/>
          </a:xfrm>
          <a:prstGeom prst="rect">
            <a:avLst/>
          </a:prstGeom>
          <a:solidFill>
            <a:schemeClr val="bg1">
              <a:lumMod val="85000"/>
            </a:schemeClr>
          </a:solidFill>
        </p:spPr>
        <p:txBody>
          <a:bodyPr anchor="ctr" anchorCtr="0"/>
          <a:lstStyle>
            <a:lvl1pPr marL="0" indent="0" algn="ctr">
              <a:buNone/>
              <a:defRPr sz="1200"/>
            </a:lvl1pPr>
          </a:lstStyle>
          <a:p>
            <a:endParaRPr lang="en-GB" dirty="0"/>
          </a:p>
        </p:txBody>
      </p:sp>
      <p:pic>
        <p:nvPicPr>
          <p:cNvPr id="11" name="University Logo" descr="Logo&#10;&#10;Description automatically generated with medium confidence">
            <a:extLst>
              <a:ext uri="{FF2B5EF4-FFF2-40B4-BE49-F238E27FC236}">
                <a16:creationId xmlns:a16="http://schemas.microsoft.com/office/drawing/2014/main" id="{35269F99-CD7D-2F42-A6A7-EF952C0C17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
        <p:nvSpPr>
          <p:cNvPr id="14" name="Insert Image Guidance"/>
          <p:cNvSpPr/>
          <p:nvPr userDrawn="1"/>
        </p:nvSpPr>
        <p:spPr>
          <a:xfrm>
            <a:off x="-3504695" y="3723872"/>
            <a:ext cx="3360008" cy="1286843"/>
          </a:xfrm>
          <a:prstGeom prst="rect">
            <a:avLst/>
          </a:prstGeom>
          <a:solidFill>
            <a:srgbClr val="535353"/>
          </a:solidFill>
          <a:ln w="12700">
            <a:miter lim="400000"/>
          </a:ln>
          <a:extLst>
            <a:ext uri="{C572A759-6A51-4108-AA02-DFA0A04FC94B}">
              <ma14:wrappingTextBoxFlag xmlns:ma14="http://schemas.microsoft.com/office/mac/drawingml/2011/main" xmlns="" val="1"/>
            </a:ext>
          </a:extLst>
        </p:spPr>
        <p:txBody>
          <a:bodyPr lIns="179999" tIns="179999" rIns="179999" bIns="179999">
            <a:spAutoFit/>
          </a:bodyPr>
          <a:lstStyle/>
          <a:p>
            <a:pPr lvl="0" defTabSz="457200">
              <a:spcBef>
                <a:spcPts val="0"/>
              </a:spcBef>
              <a:defRPr sz="1800"/>
            </a:pPr>
            <a:r>
              <a:rPr sz="1000" dirty="0">
                <a:solidFill>
                  <a:srgbClr val="FFFFFF"/>
                </a:solidFill>
                <a:latin typeface="Lucida Sans"/>
                <a:ea typeface="Lucida Sans"/>
                <a:cs typeface="Lucida Sans"/>
                <a:sym typeface="Lucida Sans"/>
              </a:rPr>
              <a:t>Try to insert an image of </a:t>
            </a:r>
            <a:r>
              <a:rPr lang="en-GB" sz="1000" b="1" u="sng" dirty="0">
                <a:solidFill>
                  <a:srgbClr val="FF0000"/>
                </a:solidFill>
                <a:latin typeface="Lucida Sans"/>
                <a:ea typeface="Lucida Sans"/>
                <a:cs typeface="Lucida Sans"/>
                <a:sym typeface="Lucida Sans"/>
              </a:rPr>
              <a:t>6.12cm high</a:t>
            </a:r>
            <a:r>
              <a:rPr sz="1000" b="1" u="sng" dirty="0">
                <a:solidFill>
                  <a:srgbClr val="FF0000"/>
                </a:solidFill>
                <a:latin typeface="Lucida Sans"/>
                <a:ea typeface="Lucida Sans"/>
                <a:cs typeface="Lucida Sans"/>
                <a:sym typeface="Lucida Sans"/>
              </a:rPr>
              <a:t> by </a:t>
            </a:r>
            <a:r>
              <a:rPr lang="en-GB" sz="1000" b="1" u="sng" dirty="0">
                <a:solidFill>
                  <a:srgbClr val="FF0000"/>
                </a:solidFill>
                <a:latin typeface="Lucida Sans"/>
                <a:ea typeface="Lucida Sans"/>
                <a:cs typeface="Lucida Sans"/>
                <a:sym typeface="Lucida Sans"/>
              </a:rPr>
              <a:t>9.87</a:t>
            </a:r>
            <a:r>
              <a:rPr sz="1000" b="1" u="sng" dirty="0">
                <a:solidFill>
                  <a:srgbClr val="FF0000"/>
                </a:solidFill>
                <a:latin typeface="Lucida Sans"/>
                <a:ea typeface="Lucida Sans"/>
                <a:cs typeface="Lucida Sans"/>
                <a:sym typeface="Lucida Sans"/>
              </a:rPr>
              <a:t>cm </a:t>
            </a:r>
            <a:r>
              <a:rPr lang="en-GB" sz="1000" b="1" u="sng" dirty="0">
                <a:solidFill>
                  <a:srgbClr val="FF0000"/>
                </a:solidFill>
                <a:latin typeface="Lucida Sans"/>
                <a:ea typeface="Lucida Sans"/>
                <a:cs typeface="Lucida Sans"/>
                <a:sym typeface="Lucida Sans"/>
              </a:rPr>
              <a:t>wide </a:t>
            </a:r>
            <a:r>
              <a:rPr sz="1000" dirty="0">
                <a:solidFill>
                  <a:srgbClr val="FFFFFF"/>
                </a:solidFill>
                <a:latin typeface="Lucida Sans"/>
                <a:ea typeface="Lucida Sans"/>
                <a:cs typeface="Lucida Sans"/>
                <a:sym typeface="Lucida Sans"/>
              </a:rPr>
              <a:t>on this layout to avoid distortion.</a:t>
            </a:r>
            <a:endParaRPr sz="1800" dirty="0">
              <a:solidFill>
                <a:srgbClr val="FFFFFF"/>
              </a:solidFill>
              <a:latin typeface="+mj-lt"/>
              <a:ea typeface="+mj-ea"/>
              <a:cs typeface="+mj-cs"/>
              <a:sym typeface="Helvetica Neue"/>
            </a:endParaRPr>
          </a:p>
          <a:p>
            <a:pPr lvl="0" defTabSz="457200">
              <a:spcBef>
                <a:spcPts val="0"/>
              </a:spcBef>
              <a:defRPr sz="1800"/>
            </a:pPr>
            <a:endParaRPr sz="1000" dirty="0">
              <a:solidFill>
                <a:srgbClr val="FFFFFF"/>
              </a:solidFill>
              <a:latin typeface="Lucida Sans"/>
              <a:ea typeface="Lucida Sans"/>
              <a:cs typeface="Lucida Sans"/>
              <a:sym typeface="Lucida Sans"/>
            </a:endParaRPr>
          </a:p>
          <a:p>
            <a:pPr lvl="0" defTabSz="457200">
              <a:spcBef>
                <a:spcPts val="0"/>
              </a:spcBef>
              <a:defRPr sz="1800"/>
            </a:pPr>
            <a:r>
              <a:rPr sz="1000" dirty="0">
                <a:solidFill>
                  <a:srgbClr val="FFFFFF"/>
                </a:solidFill>
                <a:latin typeface="Lucida Sans"/>
                <a:ea typeface="Lucida Sans"/>
                <a:cs typeface="Lucida Sans"/>
                <a:sym typeface="Lucida Sans"/>
              </a:rPr>
              <a:t>Please ensure, the image has a simple background to display the logo and text overlapping.</a:t>
            </a:r>
          </a:p>
        </p:txBody>
      </p:sp>
    </p:spTree>
    <p:extLst>
      <p:ext uri="{BB962C8B-B14F-4D97-AF65-F5344CB8AC3E}">
        <p14:creationId xmlns:p14="http://schemas.microsoft.com/office/powerpoint/2010/main" val="270543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5 - Info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692696"/>
            <a:ext cx="10945216" cy="936104"/>
          </a:xfrm>
        </p:spPr>
        <p:txBody>
          <a:bodyPr/>
          <a:lstStyle>
            <a:lvl1pPr>
              <a:defRPr>
                <a:solidFill>
                  <a:srgbClr val="2E444E"/>
                </a:solidFill>
              </a:defRPr>
            </a:lvl1pPr>
          </a:lstStyle>
          <a:p>
            <a:r>
              <a:rPr lang="en-US" dirty="0"/>
              <a:t>TITLE</a:t>
            </a:r>
            <a:endParaRPr lang="en-GB" dirty="0"/>
          </a:p>
        </p:txBody>
      </p:sp>
      <p:sp>
        <p:nvSpPr>
          <p:cNvPr id="8" name="Picture Placeholder 2"/>
          <p:cNvSpPr>
            <a:spLocks noGrp="1"/>
          </p:cNvSpPr>
          <p:nvPr>
            <p:ph type="pic" sz="quarter" idx="15" hasCustomPrompt="1"/>
          </p:nvPr>
        </p:nvSpPr>
        <p:spPr>
          <a:xfrm>
            <a:off x="623393" y="1916832"/>
            <a:ext cx="3333785" cy="4392488"/>
          </a:xfrm>
          <a:prstGeom prst="rect">
            <a:avLst/>
          </a:prstGeom>
          <a:solidFill>
            <a:schemeClr val="bg1">
              <a:lumMod val="85000"/>
            </a:schemeClr>
          </a:solidFill>
        </p:spPr>
        <p:txBody>
          <a:bodyPr anchor="ctr" anchorCtr="0"/>
          <a:lstStyle>
            <a:lvl1pPr marL="0" indent="0" algn="ctr">
              <a:buNone/>
              <a:defRPr sz="1000"/>
            </a:lvl1pPr>
          </a:lstStyle>
          <a:p>
            <a:r>
              <a:rPr lang="en-GB" dirty="0"/>
              <a:t>Picture</a:t>
            </a:r>
          </a:p>
        </p:txBody>
      </p:sp>
      <p:sp>
        <p:nvSpPr>
          <p:cNvPr id="5" name="Picture Placeholder 3"/>
          <p:cNvSpPr>
            <a:spLocks noGrp="1"/>
          </p:cNvSpPr>
          <p:nvPr>
            <p:ph type="pic" sz="quarter" idx="16" hasCustomPrompt="1"/>
          </p:nvPr>
        </p:nvSpPr>
        <p:spPr>
          <a:xfrm>
            <a:off x="4367808" y="1916113"/>
            <a:ext cx="3359149" cy="4392612"/>
          </a:xfrm>
          <a:prstGeom prst="rect">
            <a:avLst/>
          </a:prstGeom>
          <a:solidFill>
            <a:schemeClr val="bg1">
              <a:lumMod val="85000"/>
            </a:schemeClr>
          </a:solidFill>
        </p:spPr>
        <p:txBody>
          <a:bodyPr anchor="ctr" anchorCtr="0"/>
          <a:lstStyle>
            <a:lvl1pPr marL="0" indent="0" algn="ctr">
              <a:buNone/>
              <a:defRPr sz="1000"/>
            </a:lvl1pPr>
          </a:lstStyle>
          <a:p>
            <a:r>
              <a:rPr lang="en-GB" dirty="0"/>
              <a:t>Picture</a:t>
            </a:r>
          </a:p>
        </p:txBody>
      </p:sp>
      <p:sp>
        <p:nvSpPr>
          <p:cNvPr id="11" name="Picture Placeholder 4"/>
          <p:cNvSpPr>
            <a:spLocks noGrp="1"/>
          </p:cNvSpPr>
          <p:nvPr>
            <p:ph type="pic" sz="quarter" idx="17" hasCustomPrompt="1"/>
          </p:nvPr>
        </p:nvSpPr>
        <p:spPr>
          <a:xfrm>
            <a:off x="8208235" y="1916832"/>
            <a:ext cx="3359149" cy="4392612"/>
          </a:xfrm>
          <a:prstGeom prst="rect">
            <a:avLst/>
          </a:prstGeom>
          <a:solidFill>
            <a:schemeClr val="bg1">
              <a:lumMod val="85000"/>
            </a:schemeClr>
          </a:solidFill>
        </p:spPr>
        <p:txBody>
          <a:bodyPr anchor="ctr" anchorCtr="0"/>
          <a:lstStyle>
            <a:lvl1pPr marL="0" indent="0" algn="ctr">
              <a:buNone/>
              <a:defRPr sz="1000"/>
            </a:lvl1pPr>
          </a:lstStyle>
          <a:p>
            <a:r>
              <a:rPr lang="en-GB" dirty="0"/>
              <a:t>Picture</a:t>
            </a:r>
          </a:p>
        </p:txBody>
      </p:sp>
      <p:pic>
        <p:nvPicPr>
          <p:cNvPr id="9" name="University Logo" descr="Logo&#10;&#10;Description automatically generated with medium confidence">
            <a:extLst>
              <a:ext uri="{FF2B5EF4-FFF2-40B4-BE49-F238E27FC236}">
                <a16:creationId xmlns:a16="http://schemas.microsoft.com/office/drawing/2014/main" id="{EB7C4776-AB2B-7746-8DA7-70D4502CB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
        <p:nvSpPr>
          <p:cNvPr id="12" name="Insert Image Guidance"/>
          <p:cNvSpPr/>
          <p:nvPr userDrawn="1"/>
        </p:nvSpPr>
        <p:spPr>
          <a:xfrm>
            <a:off x="-3504695" y="3723872"/>
            <a:ext cx="3360008" cy="1286843"/>
          </a:xfrm>
          <a:prstGeom prst="rect">
            <a:avLst/>
          </a:prstGeom>
          <a:solidFill>
            <a:srgbClr val="535353"/>
          </a:solidFill>
          <a:ln w="12700">
            <a:miter lim="400000"/>
          </a:ln>
          <a:extLst>
            <a:ext uri="{C572A759-6A51-4108-AA02-DFA0A04FC94B}">
              <ma14:wrappingTextBoxFlag xmlns:ma14="http://schemas.microsoft.com/office/mac/drawingml/2011/main" xmlns="" val="1"/>
            </a:ext>
          </a:extLst>
        </p:spPr>
        <p:txBody>
          <a:bodyPr lIns="179999" tIns="179999" rIns="179999" bIns="179999">
            <a:spAutoFit/>
          </a:bodyPr>
          <a:lstStyle/>
          <a:p>
            <a:pPr lvl="0" defTabSz="457200">
              <a:spcBef>
                <a:spcPts val="0"/>
              </a:spcBef>
              <a:defRPr sz="1800"/>
            </a:pPr>
            <a:r>
              <a:rPr sz="1000" dirty="0">
                <a:solidFill>
                  <a:srgbClr val="FFFFFF"/>
                </a:solidFill>
                <a:latin typeface="Lucida Sans"/>
                <a:ea typeface="Lucida Sans"/>
                <a:cs typeface="Lucida Sans"/>
                <a:sym typeface="Lucida Sans"/>
              </a:rPr>
              <a:t>Try to insert an image of </a:t>
            </a:r>
            <a:r>
              <a:rPr lang="en-GB" sz="1000" b="1" u="sng" dirty="0">
                <a:solidFill>
                  <a:srgbClr val="FF0000"/>
                </a:solidFill>
                <a:latin typeface="Lucida Sans"/>
                <a:ea typeface="Lucida Sans"/>
                <a:cs typeface="Lucida Sans"/>
                <a:sym typeface="Lucida Sans"/>
              </a:rPr>
              <a:t>12.2cm high</a:t>
            </a:r>
            <a:r>
              <a:rPr sz="1000" b="1" u="sng" dirty="0">
                <a:solidFill>
                  <a:srgbClr val="FF0000"/>
                </a:solidFill>
                <a:latin typeface="Lucida Sans"/>
                <a:ea typeface="Lucida Sans"/>
                <a:cs typeface="Lucida Sans"/>
                <a:sym typeface="Lucida Sans"/>
              </a:rPr>
              <a:t> by </a:t>
            </a:r>
            <a:r>
              <a:rPr lang="en-GB" sz="1000" b="1" u="sng" dirty="0">
                <a:solidFill>
                  <a:srgbClr val="FF0000"/>
                </a:solidFill>
                <a:latin typeface="Lucida Sans"/>
                <a:ea typeface="Lucida Sans"/>
                <a:cs typeface="Lucida Sans"/>
                <a:sym typeface="Lucida Sans"/>
              </a:rPr>
              <a:t>9.26</a:t>
            </a:r>
            <a:r>
              <a:rPr sz="1000" b="1" u="sng" dirty="0">
                <a:solidFill>
                  <a:srgbClr val="FF0000"/>
                </a:solidFill>
                <a:latin typeface="Lucida Sans"/>
                <a:ea typeface="Lucida Sans"/>
                <a:cs typeface="Lucida Sans"/>
                <a:sym typeface="Lucida Sans"/>
              </a:rPr>
              <a:t>cm </a:t>
            </a:r>
            <a:r>
              <a:rPr lang="en-GB" sz="1000" b="1" u="sng" dirty="0">
                <a:solidFill>
                  <a:srgbClr val="FF0000"/>
                </a:solidFill>
                <a:latin typeface="Lucida Sans"/>
                <a:ea typeface="Lucida Sans"/>
                <a:cs typeface="Lucida Sans"/>
                <a:sym typeface="Lucida Sans"/>
              </a:rPr>
              <a:t>wide </a:t>
            </a:r>
            <a:r>
              <a:rPr sz="1000" dirty="0">
                <a:solidFill>
                  <a:srgbClr val="FFFFFF"/>
                </a:solidFill>
                <a:latin typeface="Lucida Sans"/>
                <a:ea typeface="Lucida Sans"/>
                <a:cs typeface="Lucida Sans"/>
                <a:sym typeface="Lucida Sans"/>
              </a:rPr>
              <a:t>on this layout to avoid distortion.</a:t>
            </a:r>
            <a:endParaRPr sz="1800" dirty="0">
              <a:solidFill>
                <a:srgbClr val="FFFFFF"/>
              </a:solidFill>
              <a:latin typeface="+mj-lt"/>
              <a:ea typeface="+mj-ea"/>
              <a:cs typeface="+mj-cs"/>
              <a:sym typeface="Helvetica Neue"/>
            </a:endParaRPr>
          </a:p>
          <a:p>
            <a:pPr lvl="0" defTabSz="457200">
              <a:spcBef>
                <a:spcPts val="0"/>
              </a:spcBef>
              <a:defRPr sz="1800"/>
            </a:pPr>
            <a:endParaRPr sz="1000" dirty="0">
              <a:solidFill>
                <a:srgbClr val="FFFFFF"/>
              </a:solidFill>
              <a:latin typeface="Lucida Sans"/>
              <a:ea typeface="Lucida Sans"/>
              <a:cs typeface="Lucida Sans"/>
              <a:sym typeface="Lucida Sans"/>
            </a:endParaRPr>
          </a:p>
          <a:p>
            <a:pPr lvl="0" defTabSz="457200">
              <a:spcBef>
                <a:spcPts val="0"/>
              </a:spcBef>
              <a:defRPr sz="1800"/>
            </a:pPr>
            <a:r>
              <a:rPr sz="1000" dirty="0">
                <a:solidFill>
                  <a:srgbClr val="FFFFFF"/>
                </a:solidFill>
                <a:latin typeface="Lucida Sans"/>
                <a:ea typeface="Lucida Sans"/>
                <a:cs typeface="Lucida Sans"/>
                <a:sym typeface="Lucida Sans"/>
              </a:rPr>
              <a:t>Please ensure, the image has a simple background to display the logo and text overlapping.</a:t>
            </a:r>
          </a:p>
        </p:txBody>
      </p:sp>
    </p:spTree>
    <p:extLst>
      <p:ext uri="{BB962C8B-B14F-4D97-AF65-F5344CB8AC3E}">
        <p14:creationId xmlns:p14="http://schemas.microsoft.com/office/powerpoint/2010/main" val="30532225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C8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071369"/>
      </p:ext>
    </p:extLst>
  </p:cSld>
  <p:clrMap bg1="lt1" tx1="dk1" bg2="lt2" tx2="dk2" accent1="accent1" accent2="accent2" accent3="accent3" accent4="accent4" accent5="accent5" accent6="accent6" hlink="hlink" folHlink="folHlink"/>
  <p:sldLayoutIdLst>
    <p:sldLayoutId id="2147483674" r:id="rId1"/>
    <p:sldLayoutId id="2147483680" r:id="rId2"/>
    <p:sldLayoutId id="2147483706"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9FB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92696"/>
            <a:ext cx="10849205" cy="936104"/>
          </a:xfrm>
          <a:prstGeom prst="rect">
            <a:avLst/>
          </a:prstGeom>
        </p:spPr>
        <p:txBody>
          <a:bodyPr vert="horz" lIns="91440" tIns="45720" rIns="91440" bIns="45720" rtlCol="0" anchor="b" anchorCtr="0">
            <a:noAutofit/>
          </a:bodyPr>
          <a:lstStyle/>
          <a:p>
            <a:r>
              <a:rPr lang="en-US" dirty="0"/>
              <a:t>TITLE</a:t>
            </a:r>
            <a:endParaRPr lang="en-GB" dirty="0"/>
          </a:p>
        </p:txBody>
      </p:sp>
      <p:sp>
        <p:nvSpPr>
          <p:cNvPr id="7" name="Text Placeholder 2"/>
          <p:cNvSpPr>
            <a:spLocks noGrp="1"/>
          </p:cNvSpPr>
          <p:nvPr>
            <p:ph type="body" idx="1"/>
          </p:nvPr>
        </p:nvSpPr>
        <p:spPr>
          <a:xfrm>
            <a:off x="623392" y="1844825"/>
            <a:ext cx="10862997" cy="438194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3"/>
          <p:cNvSpPr txBox="1"/>
          <p:nvPr/>
        </p:nvSpPr>
        <p:spPr>
          <a:xfrm>
            <a:off x="10992544" y="6400135"/>
            <a:ext cx="960107" cy="246221"/>
          </a:xfrm>
          <a:prstGeom prst="rect">
            <a:avLst/>
          </a:prstGeom>
          <a:noFill/>
        </p:spPr>
        <p:txBody>
          <a:bodyPr wrap="square" rtlCol="0">
            <a:spAutoFit/>
          </a:bodyPr>
          <a:lstStyle/>
          <a:p>
            <a:pPr algn="r"/>
            <a:fld id="{14274112-3819-4E3C-A2C8-15D563C4EB1E}" type="slidenum">
              <a:rPr lang="en-GB" sz="1000" smtClean="0"/>
              <a:t>‹#›</a:t>
            </a:fld>
            <a:endParaRPr lang="en-GB" sz="1000" dirty="0"/>
          </a:p>
        </p:txBody>
      </p:sp>
      <p:pic>
        <p:nvPicPr>
          <p:cNvPr id="8" name="University Logo" descr="Logo&#10;&#10;Description automatically generated with medium confidence">
            <a:extLst>
              <a:ext uri="{FF2B5EF4-FFF2-40B4-BE49-F238E27FC236}">
                <a16:creationId xmlns:a16="http://schemas.microsoft.com/office/drawing/2014/main" id="{87826CD3-130D-D440-8ABD-6248D8758A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Tree>
    <p:extLst>
      <p:ext uri="{BB962C8B-B14F-4D97-AF65-F5344CB8AC3E}">
        <p14:creationId xmlns:p14="http://schemas.microsoft.com/office/powerpoint/2010/main" val="175160366"/>
      </p:ext>
    </p:extLst>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l" defTabSz="914400" rtl="0" eaLnBrk="1" latinLnBrk="0" hangingPunct="1">
        <a:spcBef>
          <a:spcPct val="0"/>
        </a:spcBef>
        <a:buNone/>
        <a:defRPr sz="3200" kern="1200" spc="-150">
          <a:solidFill>
            <a:srgbClr val="2E444E"/>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2E444E"/>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2E444E"/>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2E444E"/>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2E444E"/>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2E444E"/>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9FB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92696"/>
            <a:ext cx="10849205" cy="936104"/>
          </a:xfrm>
          <a:prstGeom prst="rect">
            <a:avLst/>
          </a:prstGeom>
        </p:spPr>
        <p:txBody>
          <a:bodyPr vert="horz" lIns="91440" tIns="45720" rIns="91440" bIns="45720" rtlCol="0" anchor="b" anchorCtr="0">
            <a:noAutofit/>
          </a:bodyPr>
          <a:lstStyle/>
          <a:p>
            <a:r>
              <a:rPr lang="en-US" dirty="0"/>
              <a:t>TITLE</a:t>
            </a:r>
            <a:endParaRPr lang="en-GB" dirty="0"/>
          </a:p>
        </p:txBody>
      </p:sp>
      <p:sp>
        <p:nvSpPr>
          <p:cNvPr id="6" name="Slide Number Placeholder 2"/>
          <p:cNvSpPr txBox="1"/>
          <p:nvPr/>
        </p:nvSpPr>
        <p:spPr>
          <a:xfrm>
            <a:off x="10992544" y="6400135"/>
            <a:ext cx="960107" cy="246221"/>
          </a:xfrm>
          <a:prstGeom prst="rect">
            <a:avLst/>
          </a:prstGeom>
          <a:noFill/>
        </p:spPr>
        <p:txBody>
          <a:bodyPr wrap="square" rtlCol="0">
            <a:spAutoFit/>
          </a:bodyPr>
          <a:lstStyle/>
          <a:p>
            <a:pPr algn="r"/>
            <a:fld id="{14274112-3819-4E3C-A2C8-15D563C4EB1E}" type="slidenum">
              <a:rPr lang="en-GB" sz="1000" smtClean="0"/>
              <a:t>‹#›</a:t>
            </a:fld>
            <a:endParaRPr lang="en-GB" sz="1000" dirty="0"/>
          </a:p>
        </p:txBody>
      </p:sp>
      <p:grpSp>
        <p:nvGrpSpPr>
          <p:cNvPr id="8" name="Template Guidance">
            <a:extLst>
              <a:ext uri="{FF2B5EF4-FFF2-40B4-BE49-F238E27FC236}">
                <a16:creationId xmlns:a16="http://schemas.microsoft.com/office/drawing/2014/main" id="{CF4B51D5-84FD-C449-A7AE-7618789970AC}"/>
              </a:ext>
            </a:extLst>
          </p:cNvPr>
          <p:cNvGrpSpPr/>
          <p:nvPr userDrawn="1"/>
        </p:nvGrpSpPr>
        <p:grpSpPr>
          <a:xfrm>
            <a:off x="-3481064" y="-2"/>
            <a:ext cx="3360013" cy="1902396"/>
            <a:chOff x="-3481064" y="-2"/>
            <a:chExt cx="3360013" cy="1902396"/>
          </a:xfrm>
        </p:grpSpPr>
        <p:sp>
          <p:nvSpPr>
            <p:cNvPr id="9" name="Template Guidance">
              <a:extLst>
                <a:ext uri="{FF2B5EF4-FFF2-40B4-BE49-F238E27FC236}">
                  <a16:creationId xmlns:a16="http://schemas.microsoft.com/office/drawing/2014/main" id="{84CA3E85-4D6B-3B43-B41F-20A952F239A0}"/>
                </a:ext>
              </a:extLst>
            </p:cNvPr>
            <p:cNvSpPr/>
            <p:nvPr userDrawn="1"/>
          </p:nvSpPr>
          <p:spPr>
            <a:xfrm>
              <a:off x="-3481064" y="-2"/>
              <a:ext cx="3360013" cy="1902396"/>
            </a:xfrm>
            <a:prstGeom prst="rect">
              <a:avLst/>
            </a:prstGeom>
            <a:solidFill>
              <a:srgbClr val="535353"/>
            </a:solidFill>
            <a:ln w="12700" cap="flat">
              <a:noFill/>
              <a:miter lim="400000"/>
            </a:ln>
            <a:effectLst/>
            <a:extLst>
              <a:ext uri="{C572A759-6A51-4108-AA02-DFA0A04FC94B}">
                <ma14:wrappingTextBoxFlag xmlns:ma14="http://schemas.microsoft.com/office/mac/drawingml/2011/main" xmlns="" val="1"/>
              </a:ext>
            </a:extLst>
          </p:spPr>
          <p:txBody>
            <a:bodyPr wrap="square" lIns="179999" tIns="179999" rIns="179999" bIns="179999" numCol="1" anchor="t">
              <a:spAutoFit/>
            </a:bodyPr>
            <a:lstStyle/>
            <a:p>
              <a:pPr lvl="0" defTabSz="457200">
                <a:spcBef>
                  <a:spcPts val="0"/>
                </a:spcBef>
                <a:defRPr sz="1800"/>
              </a:pPr>
              <a:r>
                <a:rPr sz="1000" b="1" dirty="0">
                  <a:solidFill>
                    <a:srgbClr val="FFFFFF"/>
                  </a:solidFill>
                  <a:latin typeface="Lucida Sans"/>
                  <a:ea typeface="Lucida Sans"/>
                  <a:cs typeface="Lucida Sans"/>
                  <a:sym typeface="Lucida Sans"/>
                </a:rPr>
                <a:t>To insert image in the picture placeholder, please follow the below instructions:</a:t>
              </a:r>
              <a:endParaRPr sz="1800" dirty="0">
                <a:solidFill>
                  <a:srgbClr val="FFFFFF"/>
                </a:solidFill>
                <a:latin typeface="+mj-lt"/>
                <a:ea typeface="+mj-ea"/>
                <a:cs typeface="+mj-cs"/>
                <a:sym typeface="Helvetica Neue"/>
              </a:endParaRPr>
            </a:p>
            <a:p>
              <a:pPr lvl="0" defTabSz="457200">
                <a:spcBef>
                  <a:spcPts val="0"/>
                </a:spcBef>
                <a:defRPr sz="1800"/>
              </a:pPr>
              <a:endParaRPr sz="1000" dirty="0">
                <a:solidFill>
                  <a:srgbClr val="FFFFFF"/>
                </a:solidFill>
                <a:latin typeface="Lucida Sans"/>
                <a:ea typeface="Lucida Sans"/>
                <a:cs typeface="Lucida Sans"/>
                <a:sym typeface="Lucida Sans"/>
              </a:endParaRPr>
            </a:p>
            <a:p>
              <a:pPr marL="14113" lvl="0" indent="-14113" defTabSz="457200">
                <a:spcBef>
                  <a:spcPts val="0"/>
                </a:spcBef>
                <a:buClr>
                  <a:srgbClr val="FFFFFF"/>
                </a:buClr>
                <a:buSzPct val="100000"/>
                <a:buFont typeface="Helvetica"/>
                <a:buAutoNum type="arabicPeriod"/>
                <a:tabLst>
                  <a:tab pos="1257300" algn="l"/>
                </a:tabLst>
                <a:defRPr sz="1800"/>
              </a:pPr>
              <a:r>
                <a:rPr sz="1000" dirty="0">
                  <a:solidFill>
                    <a:srgbClr val="FFFFFF"/>
                  </a:solidFill>
                  <a:latin typeface="Lucida Sans"/>
                  <a:ea typeface="Lucida Sans"/>
                  <a:cs typeface="Lucida Sans"/>
                  <a:sym typeface="Lucida Sans"/>
                </a:rPr>
                <a:t>Click the 	icon in the grey placeholder</a:t>
              </a:r>
              <a:endParaRPr sz="1800" dirty="0">
                <a:solidFill>
                  <a:srgbClr val="FFFFFF"/>
                </a:solidFill>
                <a:latin typeface="+mj-lt"/>
                <a:ea typeface="+mj-ea"/>
                <a:cs typeface="+mj-cs"/>
                <a:sym typeface="Helvetica Neue"/>
              </a:endParaRPr>
            </a:p>
            <a:p>
              <a:pPr marL="14113" lvl="0" indent="-14113" defTabSz="457200">
                <a:spcBef>
                  <a:spcPts val="0"/>
                </a:spcBef>
                <a:buClr>
                  <a:srgbClr val="FFFFFF"/>
                </a:buClr>
                <a:buSzPct val="100000"/>
                <a:buFont typeface="Helvetica"/>
                <a:buAutoNum type="arabicPeriod"/>
                <a:tabLst>
                  <a:tab pos="1155700" algn="l"/>
                </a:tabLst>
                <a:defRPr sz="1800"/>
              </a:pPr>
              <a:r>
                <a:rPr sz="1000" dirty="0">
                  <a:solidFill>
                    <a:srgbClr val="FFFFFF"/>
                  </a:solidFill>
                  <a:latin typeface="Lucida Sans"/>
                  <a:ea typeface="Lucida Sans"/>
                  <a:cs typeface="Lucida Sans"/>
                  <a:sym typeface="Lucida Sans"/>
                </a:rPr>
                <a:t>Browse to the folder where the required image is saved.</a:t>
              </a:r>
              <a:endParaRPr sz="1800" dirty="0">
                <a:solidFill>
                  <a:srgbClr val="FFFFFF"/>
                </a:solidFill>
                <a:latin typeface="+mj-lt"/>
                <a:ea typeface="+mj-ea"/>
                <a:cs typeface="+mj-cs"/>
                <a:sym typeface="Helvetica Neue"/>
              </a:endParaRPr>
            </a:p>
            <a:p>
              <a:pPr marL="14113" lvl="0" indent="-14113" defTabSz="457200">
                <a:spcBef>
                  <a:spcPts val="0"/>
                </a:spcBef>
                <a:buClr>
                  <a:srgbClr val="FFFFFF"/>
                </a:buClr>
                <a:buSzPct val="100000"/>
                <a:buFont typeface="Helvetica"/>
                <a:buAutoNum type="arabicPeriod"/>
                <a:tabLst>
                  <a:tab pos="1155700" algn="l"/>
                </a:tabLst>
                <a:defRPr sz="1800"/>
              </a:pPr>
              <a:r>
                <a:rPr sz="1000" dirty="0">
                  <a:solidFill>
                    <a:srgbClr val="FFFFFF"/>
                  </a:solidFill>
                  <a:latin typeface="Lucida Sans"/>
                  <a:ea typeface="Lucida Sans"/>
                  <a:cs typeface="Lucida Sans"/>
                  <a:sym typeface="Lucida Sans"/>
                </a:rPr>
                <a:t>Click to select the image and insert the image.</a:t>
              </a:r>
              <a:endParaRPr sz="1800" dirty="0">
                <a:solidFill>
                  <a:srgbClr val="FFFFFF"/>
                </a:solidFill>
                <a:latin typeface="+mj-lt"/>
                <a:ea typeface="+mj-ea"/>
                <a:cs typeface="+mj-cs"/>
                <a:sym typeface="Helvetica Neue"/>
              </a:endParaRPr>
            </a:p>
            <a:p>
              <a:pPr marL="14113" lvl="0" indent="-14113" defTabSz="457200">
                <a:spcBef>
                  <a:spcPts val="0"/>
                </a:spcBef>
                <a:buClr>
                  <a:srgbClr val="FFFFFF"/>
                </a:buClr>
                <a:buSzPct val="100000"/>
                <a:buFont typeface="Helvetica"/>
                <a:buAutoNum type="arabicPeriod"/>
                <a:tabLst>
                  <a:tab pos="1155700" algn="l"/>
                </a:tabLst>
                <a:defRPr sz="1800"/>
              </a:pPr>
              <a:r>
                <a:rPr sz="1000" dirty="0">
                  <a:solidFill>
                    <a:srgbClr val="FFFFFF"/>
                  </a:solidFill>
                  <a:latin typeface="Lucida Sans"/>
                  <a:ea typeface="Lucida Sans"/>
                  <a:cs typeface="Lucida Sans"/>
                  <a:sym typeface="Lucida Sans"/>
                </a:rPr>
                <a:t>Once the image is placed, go to Drawing Tools |  Send Backward  |  Send to Back (or right mouse click Send to Back)</a:t>
              </a:r>
            </a:p>
          </p:txBody>
        </p:sp>
        <p:pic>
          <p:nvPicPr>
            <p:cNvPr id="10" name="Image Icon">
              <a:extLst>
                <a:ext uri="{FF2B5EF4-FFF2-40B4-BE49-F238E27FC236}">
                  <a16:creationId xmlns:a16="http://schemas.microsoft.com/office/drawing/2014/main" id="{AB0298BE-BA4C-1443-B542-25C97BD80B60}"/>
                </a:ext>
              </a:extLst>
            </p:cNvPr>
            <p:cNvPicPr/>
            <p:nvPr userDrawn="1"/>
          </p:nvPicPr>
          <p:blipFill>
            <a:blip r:embed="rId13" cstate="print"/>
            <a:stretch>
              <a:fillRect/>
            </a:stretch>
          </p:blipFill>
          <p:spPr>
            <a:xfrm>
              <a:off x="-2521325" y="532368"/>
              <a:ext cx="310847" cy="233135"/>
            </a:xfrm>
            <a:prstGeom prst="rect">
              <a:avLst/>
            </a:prstGeom>
            <a:ln w="12700" cap="flat">
              <a:noFill/>
              <a:miter lim="400000"/>
            </a:ln>
            <a:effectLst/>
          </p:spPr>
        </p:pic>
      </p:grpSp>
    </p:spTree>
    <p:extLst>
      <p:ext uri="{BB962C8B-B14F-4D97-AF65-F5344CB8AC3E}">
        <p14:creationId xmlns:p14="http://schemas.microsoft.com/office/powerpoint/2010/main" val="39594974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90" r:id="rId4"/>
    <p:sldLayoutId id="2147483688" r:id="rId5"/>
    <p:sldLayoutId id="2147483691" r:id="rId6"/>
    <p:sldLayoutId id="2147483689" r:id="rId7"/>
    <p:sldLayoutId id="2147483707" r:id="rId8"/>
    <p:sldLayoutId id="2147483709" r:id="rId9"/>
    <p:sldLayoutId id="2147483710" r:id="rId10"/>
    <p:sldLayoutId id="2147483711" r:id="rId11"/>
  </p:sldLayoutIdLst>
  <p:hf hdr="0" ftr="0" dt="0"/>
  <p:txStyles>
    <p:titleStyle>
      <a:lvl1pPr algn="l" defTabSz="914400" rtl="0" eaLnBrk="1" latinLnBrk="0" hangingPunct="1">
        <a:spcBef>
          <a:spcPct val="0"/>
        </a:spcBef>
        <a:buNone/>
        <a:defRPr sz="3200" kern="1200" spc="-150">
          <a:solidFill>
            <a:srgbClr val="2E444E"/>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9FB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92696"/>
            <a:ext cx="10849205" cy="936104"/>
          </a:xfrm>
          <a:prstGeom prst="rect">
            <a:avLst/>
          </a:prstGeom>
        </p:spPr>
        <p:txBody>
          <a:bodyPr vert="horz" lIns="91440" tIns="45720" rIns="91440" bIns="45720" rtlCol="0" anchor="b" anchorCtr="0">
            <a:noAutofit/>
          </a:bodyPr>
          <a:lstStyle/>
          <a:p>
            <a:r>
              <a:rPr lang="en-US"/>
              <a:t>TITLE</a:t>
            </a:r>
            <a:endParaRPr lang="en-GB"/>
          </a:p>
        </p:txBody>
      </p:sp>
      <p:sp>
        <p:nvSpPr>
          <p:cNvPr id="7" name="Text Placeholder 2"/>
          <p:cNvSpPr>
            <a:spLocks noGrp="1"/>
          </p:cNvSpPr>
          <p:nvPr>
            <p:ph type="body" idx="1"/>
          </p:nvPr>
        </p:nvSpPr>
        <p:spPr>
          <a:xfrm>
            <a:off x="623392" y="1844825"/>
            <a:ext cx="10862997" cy="438194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3"/>
          <p:cNvSpPr txBox="1"/>
          <p:nvPr/>
        </p:nvSpPr>
        <p:spPr>
          <a:xfrm>
            <a:off x="10992544" y="6400135"/>
            <a:ext cx="960107" cy="246221"/>
          </a:xfrm>
          <a:prstGeom prst="rect">
            <a:avLst/>
          </a:prstGeom>
          <a:noFill/>
        </p:spPr>
        <p:txBody>
          <a:bodyPr wrap="square" rtlCol="0">
            <a:spAutoFit/>
          </a:bodyPr>
          <a:lstStyle/>
          <a:p>
            <a:pPr algn="r"/>
            <a:fld id="{14274112-3819-4E3C-A2C8-15D563C4EB1E}" type="slidenum">
              <a:rPr lang="en-GB" sz="1000" smtClean="0">
                <a:solidFill>
                  <a:srgbClr val="495961"/>
                </a:solidFill>
              </a:rPr>
              <a:t>‹#›</a:t>
            </a:fld>
            <a:endParaRPr lang="en-GB" sz="1000">
              <a:solidFill>
                <a:srgbClr val="495961"/>
              </a:solidFill>
            </a:endParaRPr>
          </a:p>
        </p:txBody>
      </p:sp>
      <p:pic>
        <p:nvPicPr>
          <p:cNvPr id="9" name="University Logo" descr="Logo&#10;&#10;Description automatically generated with medium confidence">
            <a:extLst>
              <a:ext uri="{FF2B5EF4-FFF2-40B4-BE49-F238E27FC236}">
                <a16:creationId xmlns:a16="http://schemas.microsoft.com/office/drawing/2014/main" id="{804BBE8B-6816-F14F-905A-3C88A9E574C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496264" y="-279125"/>
            <a:ext cx="3840429" cy="1619893"/>
          </a:xfrm>
          <a:prstGeom prst="rect">
            <a:avLst/>
          </a:prstGeom>
        </p:spPr>
      </p:pic>
    </p:spTree>
    <p:extLst>
      <p:ext uri="{BB962C8B-B14F-4D97-AF65-F5344CB8AC3E}">
        <p14:creationId xmlns:p14="http://schemas.microsoft.com/office/powerpoint/2010/main" val="317186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7" r:id="rId4"/>
    <p:sldLayoutId id="2147483718" r:id="rId5"/>
  </p:sldLayoutIdLst>
  <p:hf hdr="0" ftr="0" dt="0"/>
  <p:txStyles>
    <p:titleStyle>
      <a:lvl1pPr algn="l" defTabSz="914400" rtl="0" eaLnBrk="1" latinLnBrk="0" hangingPunct="1">
        <a:spcBef>
          <a:spcPct val="0"/>
        </a:spcBef>
        <a:buNone/>
        <a:defRPr sz="3200" kern="1200" spc="-150">
          <a:solidFill>
            <a:srgbClr val="495961"/>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hyperlink" Target="https://www.gov.uk/student-finance-calculator" TargetMode="External"/><Relationship Id="rId4" Type="http://schemas.openxmlformats.org/officeDocument/2006/relationships/image" Target="../media/image10.emf"/><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www.southampton.ac.uk/studentservices/money-matters/student-support-fund/index.page?"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hyperlink" Target="https://www.southampton.ac.uk/studentservices/academic-life/school-offices.pag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www.southampton.ac.uk/studentservices/academic-life/school-offices.page" TargetMode="External"/><Relationship Id="rId5" Type="http://schemas.openxmlformats.org/officeDocument/2006/relationships/hyperlink" Target="https://www.southampton.ac.uk/studentservices/money-matters/student-support-fund/index.page" TargetMode="External"/><Relationship Id="rId4" Type="http://schemas.openxmlformats.org/officeDocument/2006/relationships/hyperlink" Target="https://www.gov.uk/nhs-bursaries/what-youll-ge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bmacharities.org.uk/" TargetMode="External"/><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hyperlink" Target="https://rmbf.org/get-help/help-for-medical-students/" TargetMode="External"/><Relationship Id="rId4" Type="http://schemas.openxmlformats.org/officeDocument/2006/relationships/hyperlink" Target="https://www.nhsbsa.nhs.uk/nhs-bursary-students/nhs-bursary-hardship-grant#:~:text=You%20may%20be%20able%20to,as%20a%20doctor%20or%20denti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138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824785"/>
            <a:ext cx="5112568" cy="515983"/>
          </a:xfrm>
          <a:prstGeom prst="rect">
            <a:avLst/>
          </a:prstGeom>
        </p:spPr>
        <p:txBody>
          <a:bodyPr/>
          <a:lstStyle/>
          <a:p>
            <a:r>
              <a:rPr lang="en-GB" sz="3200" dirty="0">
                <a:latin typeface="+mj-lt"/>
              </a:rPr>
              <a:t>Financial support from UoS</a:t>
            </a:r>
          </a:p>
        </p:txBody>
      </p:sp>
      <p:pic>
        <p:nvPicPr>
          <p:cNvPr id="4" name="Picture 3">
            <a:extLst>
              <a:ext uri="{FF2B5EF4-FFF2-40B4-BE49-F238E27FC236}">
                <a16:creationId xmlns:a16="http://schemas.microsoft.com/office/drawing/2014/main" id="{31BAFCB2-542D-41E2-8674-F7031243D20B}"/>
              </a:ext>
            </a:extLst>
          </p:cNvPr>
          <p:cNvPicPr>
            <a:picLocks noChangeAspect="1"/>
          </p:cNvPicPr>
          <p:nvPr/>
        </p:nvPicPr>
        <p:blipFill>
          <a:blip r:embed="rId3"/>
          <a:stretch>
            <a:fillRect/>
          </a:stretch>
        </p:blipFill>
        <p:spPr>
          <a:xfrm>
            <a:off x="839416" y="2365351"/>
            <a:ext cx="6210416" cy="1211788"/>
          </a:xfrm>
          <a:prstGeom prst="rect">
            <a:avLst/>
          </a:prstGeom>
        </p:spPr>
      </p:pic>
      <p:sp>
        <p:nvSpPr>
          <p:cNvPr id="11" name="TextBox 10">
            <a:extLst>
              <a:ext uri="{FF2B5EF4-FFF2-40B4-BE49-F238E27FC236}">
                <a16:creationId xmlns:a16="http://schemas.microsoft.com/office/drawing/2014/main" id="{6244AB70-01DA-4706-BBCC-59D5DD4C6565}"/>
              </a:ext>
            </a:extLst>
          </p:cNvPr>
          <p:cNvSpPr txBox="1"/>
          <p:nvPr/>
        </p:nvSpPr>
        <p:spPr>
          <a:xfrm>
            <a:off x="479376" y="1349688"/>
            <a:ext cx="8424936" cy="1015663"/>
          </a:xfrm>
          <a:prstGeom prst="rect">
            <a:avLst/>
          </a:prstGeom>
          <a:noFill/>
        </p:spPr>
        <p:txBody>
          <a:bodyPr wrap="square" rtlCol="0">
            <a:spAutoFit/>
          </a:bodyPr>
          <a:lstStyle/>
          <a:p>
            <a:r>
              <a:rPr lang="en-US" sz="2000" b="1" dirty="0">
                <a:solidFill>
                  <a:srgbClr val="2E444E"/>
                </a:solidFill>
                <a:ea typeface="Roboto Light" panose="02000000000000000000" pitchFamily="2" charset="0"/>
              </a:rPr>
              <a:t>Bursaries</a:t>
            </a:r>
          </a:p>
          <a:p>
            <a:pPr marL="342900" indent="-342900">
              <a:buFont typeface="Arial" panose="020B0604020202020204" pitchFamily="34" charset="0"/>
              <a:buChar char="•"/>
            </a:pPr>
            <a:r>
              <a:rPr lang="en-US" sz="2000" dirty="0">
                <a:solidFill>
                  <a:srgbClr val="2E444E"/>
                </a:solidFill>
                <a:ea typeface="Roboto Light" panose="02000000000000000000" pitchFamily="2" charset="0"/>
              </a:rPr>
              <a:t>Non-repayable cash amounts that are given directly to students, based on Student Finance household income assessments</a:t>
            </a:r>
          </a:p>
        </p:txBody>
      </p:sp>
      <p:sp>
        <p:nvSpPr>
          <p:cNvPr id="13" name="TextBox 12">
            <a:extLst>
              <a:ext uri="{FF2B5EF4-FFF2-40B4-BE49-F238E27FC236}">
                <a16:creationId xmlns:a16="http://schemas.microsoft.com/office/drawing/2014/main" id="{D5DABDC8-00BF-4D60-A5E0-B080168422ED}"/>
              </a:ext>
            </a:extLst>
          </p:cNvPr>
          <p:cNvSpPr txBox="1"/>
          <p:nvPr/>
        </p:nvSpPr>
        <p:spPr>
          <a:xfrm>
            <a:off x="479376" y="3687901"/>
            <a:ext cx="10153128"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2E444E"/>
                </a:solidFill>
                <a:ea typeface="Roboto Light" panose="02000000000000000000" pitchFamily="2" charset="0"/>
              </a:rPr>
              <a:t>Care leavers’ and estranged students’ bursary: £2,000 per year for students</a:t>
            </a:r>
          </a:p>
          <a:p>
            <a:endParaRPr lang="en-US" sz="2000" b="1" dirty="0">
              <a:solidFill>
                <a:srgbClr val="2E444E"/>
              </a:solidFill>
              <a:ea typeface="Roboto Light" panose="02000000000000000000" pitchFamily="2" charset="0"/>
            </a:endParaRPr>
          </a:p>
          <a:p>
            <a:r>
              <a:rPr lang="en-US" sz="2000" b="1" dirty="0">
                <a:solidFill>
                  <a:srgbClr val="2E444E"/>
                </a:solidFill>
                <a:ea typeface="Roboto Light" panose="02000000000000000000" pitchFamily="2" charset="0"/>
              </a:rPr>
              <a:t>Student Support Fund</a:t>
            </a:r>
          </a:p>
          <a:p>
            <a:pPr marL="342900" indent="-342900">
              <a:buFont typeface="Arial" panose="020B0604020202020204" pitchFamily="34" charset="0"/>
              <a:buChar char="•"/>
            </a:pPr>
            <a:r>
              <a:rPr lang="en-US" sz="2000" dirty="0">
                <a:solidFill>
                  <a:srgbClr val="2E444E"/>
                </a:solidFill>
                <a:ea typeface="Roboto Light" panose="02000000000000000000" pitchFamily="2" charset="0"/>
              </a:rPr>
              <a:t>Support of up to £3,500 per student for help with living costs (applications are assessed on a case-by-case basis and funding cannot be guaranteed)</a:t>
            </a:r>
          </a:p>
          <a:p>
            <a:pPr marL="342900" indent="-342900">
              <a:buFont typeface="Arial" panose="020B0604020202020204" pitchFamily="34" charset="0"/>
              <a:buChar char="•"/>
            </a:pPr>
            <a:endParaRPr lang="en-US" sz="2000" dirty="0">
              <a:solidFill>
                <a:srgbClr val="2E444E"/>
              </a:solidFill>
              <a:ea typeface="Roboto Light" panose="02000000000000000000" pitchFamily="2" charset="0"/>
            </a:endParaRPr>
          </a:p>
          <a:p>
            <a:r>
              <a:rPr lang="en-US" sz="2000" b="1" dirty="0">
                <a:solidFill>
                  <a:srgbClr val="2E444E"/>
                </a:solidFill>
                <a:ea typeface="Roboto Light" panose="02000000000000000000" pitchFamily="2" charset="0"/>
              </a:rPr>
              <a:t>Look out for other available funding throughout the year!</a:t>
            </a:r>
          </a:p>
          <a:p>
            <a:pPr marL="342900" indent="-342900">
              <a:buFont typeface="Arial" panose="020B0604020202020204" pitchFamily="34" charset="0"/>
              <a:buChar char="•"/>
            </a:pPr>
            <a:r>
              <a:rPr lang="en-US" sz="2000" dirty="0">
                <a:solidFill>
                  <a:srgbClr val="2E444E"/>
                </a:solidFill>
                <a:ea typeface="Roboto Light" panose="02000000000000000000" pitchFamily="2" charset="0"/>
              </a:rPr>
              <a:t>Some of the additional support available this year has included a Health and Wellbeing Fund and a Technology Grant too. </a:t>
            </a:r>
          </a:p>
          <a:p>
            <a:pPr marL="342900" indent="-342900">
              <a:buFont typeface="Arial" panose="020B0604020202020204" pitchFamily="34" charset="0"/>
              <a:buChar char="•"/>
            </a:pPr>
            <a:endParaRPr lang="en-US" sz="2000" dirty="0">
              <a:latin typeface="+mj-lt"/>
              <a:ea typeface="Roboto Light" panose="02000000000000000000" pitchFamily="2" charset="0"/>
            </a:endParaRPr>
          </a:p>
        </p:txBody>
      </p:sp>
      <p:pic>
        <p:nvPicPr>
          <p:cNvPr id="5" name="Picture 4" descr="A qr code with black dots&#10;&#10;Description automatically generated with low confidence">
            <a:extLst>
              <a:ext uri="{FF2B5EF4-FFF2-40B4-BE49-F238E27FC236}">
                <a16:creationId xmlns:a16="http://schemas.microsoft.com/office/drawing/2014/main" id="{D85E3DF9-5CD7-7659-C36F-47D614216D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7505" y="1196752"/>
            <a:ext cx="2290972" cy="2290972"/>
          </a:xfrm>
          <a:prstGeom prst="rect">
            <a:avLst/>
          </a:prstGeom>
        </p:spPr>
      </p:pic>
      <p:sp>
        <p:nvSpPr>
          <p:cNvPr id="6" name="Arrow: Bent-Up 5">
            <a:extLst>
              <a:ext uri="{FF2B5EF4-FFF2-40B4-BE49-F238E27FC236}">
                <a16:creationId xmlns:a16="http://schemas.microsoft.com/office/drawing/2014/main" id="{F4EC183C-8AE9-5DFD-8920-A947557CFADA}"/>
              </a:ext>
            </a:extLst>
          </p:cNvPr>
          <p:cNvSpPr/>
          <p:nvPr/>
        </p:nvSpPr>
        <p:spPr>
          <a:xfrm>
            <a:off x="10652811" y="3577139"/>
            <a:ext cx="411741" cy="2660173"/>
          </a:xfrm>
          <a:prstGeom prst="ben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University of Southampton | jobs.ac.uk">
            <a:extLst>
              <a:ext uri="{FF2B5EF4-FFF2-40B4-BE49-F238E27FC236}">
                <a16:creationId xmlns:a16="http://schemas.microsoft.com/office/drawing/2014/main" id="{D41E872D-5B05-EE36-93CF-DC970ECF896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45601" y="348377"/>
            <a:ext cx="2341499" cy="59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293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D9BA758-3F15-4199-BB30-3CFEC20C1906}"/>
              </a:ext>
            </a:extLst>
          </p:cNvPr>
          <p:cNvSpPr>
            <a:spLocks noGrp="1" noChangeArrowheads="1"/>
          </p:cNvSpPr>
          <p:nvPr>
            <p:ph type="title"/>
          </p:nvPr>
        </p:nvSpPr>
        <p:spPr>
          <a:xfrm>
            <a:off x="479376" y="824785"/>
            <a:ext cx="5115180" cy="515983"/>
          </a:xfrm>
        </p:spPr>
        <p:txBody>
          <a:bodyPr/>
          <a:lstStyle/>
          <a:p>
            <a:r>
              <a:rPr lang="en-GB" altLang="en-US" sz="3200" dirty="0">
                <a:latin typeface="+mj-lt"/>
              </a:rPr>
              <a:t>Student bank accounts</a:t>
            </a:r>
          </a:p>
        </p:txBody>
      </p:sp>
      <p:pic>
        <p:nvPicPr>
          <p:cNvPr id="7" name="Picture 2" descr="Text, letter&#10;&#10;Description automatically generated">
            <a:extLst>
              <a:ext uri="{FF2B5EF4-FFF2-40B4-BE49-F238E27FC236}">
                <a16:creationId xmlns:a16="http://schemas.microsoft.com/office/drawing/2014/main" id="{F4F12E42-D42D-45FF-8ED3-0D72442EC74C}"/>
              </a:ext>
            </a:extLst>
          </p:cNvPr>
          <p:cNvPicPr>
            <a:picLocks noChangeAspect="1"/>
          </p:cNvPicPr>
          <p:nvPr/>
        </p:nvPicPr>
        <p:blipFill rotWithShape="1">
          <a:blip r:embed="rId3"/>
          <a:srcRect l="910"/>
          <a:stretch/>
        </p:blipFill>
        <p:spPr>
          <a:xfrm>
            <a:off x="479376" y="2750440"/>
            <a:ext cx="7847029" cy="1453178"/>
          </a:xfrm>
          <a:prstGeom prst="rect">
            <a:avLst/>
          </a:prstGeom>
        </p:spPr>
      </p:pic>
      <p:pic>
        <p:nvPicPr>
          <p:cNvPr id="8" name="Picture 5" descr="A picture containing text&#10;&#10;Description automatically generated">
            <a:extLst>
              <a:ext uri="{FF2B5EF4-FFF2-40B4-BE49-F238E27FC236}">
                <a16:creationId xmlns:a16="http://schemas.microsoft.com/office/drawing/2014/main" id="{56F13AD8-07E5-4425-84F6-240473C8A848}"/>
              </a:ext>
            </a:extLst>
          </p:cNvPr>
          <p:cNvPicPr>
            <a:picLocks noChangeAspect="1"/>
          </p:cNvPicPr>
          <p:nvPr/>
        </p:nvPicPr>
        <p:blipFill>
          <a:blip r:embed="rId4"/>
          <a:stretch>
            <a:fillRect/>
          </a:stretch>
        </p:blipFill>
        <p:spPr>
          <a:xfrm>
            <a:off x="479376" y="4381428"/>
            <a:ext cx="7919037" cy="1423836"/>
          </a:xfrm>
          <a:prstGeom prst="rect">
            <a:avLst/>
          </a:prstGeom>
        </p:spPr>
      </p:pic>
      <p:sp>
        <p:nvSpPr>
          <p:cNvPr id="10" name="TextBox 9">
            <a:extLst>
              <a:ext uri="{FF2B5EF4-FFF2-40B4-BE49-F238E27FC236}">
                <a16:creationId xmlns:a16="http://schemas.microsoft.com/office/drawing/2014/main" id="{5AF4B5EB-EC0C-4AEB-A19A-6D3E11436083}"/>
              </a:ext>
            </a:extLst>
          </p:cNvPr>
          <p:cNvSpPr txBox="1"/>
          <p:nvPr/>
        </p:nvSpPr>
        <p:spPr>
          <a:xfrm>
            <a:off x="479376" y="1788125"/>
            <a:ext cx="9289032" cy="1015663"/>
          </a:xfrm>
          <a:prstGeom prst="rect">
            <a:avLst/>
          </a:prstGeom>
          <a:noFill/>
        </p:spPr>
        <p:txBody>
          <a:bodyPr wrap="square" rtlCol="0">
            <a:spAutoFit/>
          </a:bodyPr>
          <a:lstStyle/>
          <a:p>
            <a:r>
              <a:rPr lang="en-US" sz="2000" b="1" dirty="0">
                <a:solidFill>
                  <a:srgbClr val="2E444E"/>
                </a:solidFill>
                <a:ea typeface="Roboto Light" panose="02000000000000000000" pitchFamily="2" charset="0"/>
              </a:rPr>
              <a:t>Money Saving Expert identifies these as the top 2 student bank accounts as they have guaranteed overdrafts</a:t>
            </a:r>
          </a:p>
          <a:p>
            <a:endParaRPr lang="en-US" sz="2000" dirty="0">
              <a:ea typeface="Roboto Light" panose="02000000000000000000" pitchFamily="2" charset="0"/>
            </a:endParaRPr>
          </a:p>
        </p:txBody>
      </p:sp>
      <p:pic>
        <p:nvPicPr>
          <p:cNvPr id="2" name="Picture 2" descr="University of Southampton | jobs.ac.uk">
            <a:extLst>
              <a:ext uri="{FF2B5EF4-FFF2-40B4-BE49-F238E27FC236}">
                <a16:creationId xmlns:a16="http://schemas.microsoft.com/office/drawing/2014/main" id="{D4DEA065-BA5E-E10C-BEBA-1E1258B6D98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45601" y="348377"/>
            <a:ext cx="2341499" cy="59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43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74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911424" y="2202433"/>
            <a:ext cx="8712968" cy="1226567"/>
          </a:xfrm>
        </p:spPr>
        <p:txBody>
          <a:bodyPr/>
          <a:lstStyle/>
          <a:p>
            <a:r>
              <a:rPr lang="en-US" sz="3600" dirty="0">
                <a:ea typeface="Roboto" panose="02000000000000000000" pitchFamily="2" charset="0"/>
              </a:rPr>
              <a:t>Financing Medicine &amp; Nursing, </a:t>
            </a:r>
            <a:r>
              <a:rPr lang="en-US" sz="3600">
                <a:ea typeface="Roboto" panose="02000000000000000000" pitchFamily="2" charset="0"/>
              </a:rPr>
              <a:t>Midwifery and AHP </a:t>
            </a:r>
            <a:r>
              <a:rPr lang="en-US" sz="3600" dirty="0">
                <a:ea typeface="Roboto" panose="02000000000000000000" pitchFamily="2" charset="0"/>
              </a:rPr>
              <a:t>courses</a:t>
            </a:r>
            <a:endParaRPr lang="en-GB" sz="3600" dirty="0">
              <a:ea typeface="Roboto" panose="02000000000000000000" pitchFamily="2" charset="0"/>
            </a:endParaRPr>
          </a:p>
        </p:txBody>
      </p:sp>
      <p:sp>
        <p:nvSpPr>
          <p:cNvPr id="12" name="Text Placeholder 11"/>
          <p:cNvSpPr>
            <a:spLocks noGrp="1"/>
          </p:cNvSpPr>
          <p:nvPr>
            <p:ph type="body" sz="quarter" idx="10"/>
          </p:nvPr>
        </p:nvSpPr>
        <p:spPr>
          <a:xfrm>
            <a:off x="911424" y="4290666"/>
            <a:ext cx="5616624" cy="432047"/>
          </a:xfrm>
        </p:spPr>
        <p:txBody>
          <a:bodyPr/>
          <a:lstStyle/>
          <a:p>
            <a:r>
              <a:rPr lang="en-US" sz="1800" dirty="0">
                <a:latin typeface="+mj-lt"/>
                <a:ea typeface="Roboto" panose="02000000000000000000" pitchFamily="2" charset="0"/>
              </a:rPr>
              <a:t>Kirsty Coombs, Financial Support Team</a:t>
            </a:r>
          </a:p>
          <a:p>
            <a:r>
              <a:rPr lang="en-US" sz="1800" dirty="0">
                <a:latin typeface="+mj-lt"/>
                <a:ea typeface="Roboto" panose="02000000000000000000" pitchFamily="2" charset="0"/>
              </a:rPr>
              <a:t>4</a:t>
            </a:r>
            <a:r>
              <a:rPr lang="en-US" sz="1800" baseline="30000" dirty="0">
                <a:latin typeface="+mj-lt"/>
                <a:ea typeface="Roboto" panose="02000000000000000000" pitchFamily="2" charset="0"/>
              </a:rPr>
              <a:t>th</a:t>
            </a:r>
            <a:r>
              <a:rPr lang="en-US" sz="1800" dirty="0">
                <a:latin typeface="+mj-lt"/>
                <a:ea typeface="Roboto" panose="02000000000000000000" pitchFamily="2" charset="0"/>
              </a:rPr>
              <a:t> July 2023</a:t>
            </a:r>
            <a:endParaRPr lang="en-GB" sz="1800" dirty="0">
              <a:latin typeface="+mj-lt"/>
              <a:ea typeface="Roboto" panose="02000000000000000000" pitchFamily="2" charset="0"/>
            </a:endParaRPr>
          </a:p>
        </p:txBody>
      </p:sp>
    </p:spTree>
    <p:extLst>
      <p:ext uri="{BB962C8B-B14F-4D97-AF65-F5344CB8AC3E}">
        <p14:creationId xmlns:p14="http://schemas.microsoft.com/office/powerpoint/2010/main" val="4109671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DD2E6-0062-0F45-A659-E25CA02A179A}"/>
              </a:ext>
            </a:extLst>
          </p:cNvPr>
          <p:cNvSpPr>
            <a:spLocks noGrp="1"/>
          </p:cNvSpPr>
          <p:nvPr>
            <p:ph type="title"/>
          </p:nvPr>
        </p:nvSpPr>
        <p:spPr>
          <a:xfrm>
            <a:off x="620406" y="234350"/>
            <a:ext cx="5198368" cy="936104"/>
          </a:xfrm>
        </p:spPr>
        <p:txBody>
          <a:bodyPr/>
          <a:lstStyle/>
          <a:p>
            <a:r>
              <a:rPr kumimoji="0" lang="en-GB" b="0" i="0" u="none" strike="noStrike" kern="1200" cap="none" spc="-150" normalizeH="0" baseline="0" noProof="0" dirty="0">
                <a:ln>
                  <a:noFill/>
                </a:ln>
                <a:solidFill>
                  <a:srgbClr val="D5007F"/>
                </a:solidFill>
                <a:effectLst/>
                <a:uLnTx/>
                <a:uFillTx/>
                <a:ea typeface="Roboto Thin" panose="02000000000000000000" pitchFamily="2" charset="0"/>
                <a:cs typeface="+mj-cs"/>
              </a:rPr>
              <a:t>Overview</a:t>
            </a:r>
            <a:endParaRPr lang="en-US" dirty="0">
              <a:ea typeface="Roboto Light" panose="02000000000000000000" pitchFamily="2" charset="0"/>
            </a:endParaRPr>
          </a:p>
        </p:txBody>
      </p:sp>
      <p:sp>
        <p:nvSpPr>
          <p:cNvPr id="3" name="Text Placeholder 2" descr="Three female students walking past the Hartley library">
            <a:extLst>
              <a:ext uri="{FF2B5EF4-FFF2-40B4-BE49-F238E27FC236}">
                <a16:creationId xmlns:a16="http://schemas.microsoft.com/office/drawing/2014/main" id="{B9752DE5-56E7-C34F-BD2A-7C107B347BE2}"/>
              </a:ext>
            </a:extLst>
          </p:cNvPr>
          <p:cNvSpPr>
            <a:spLocks noGrp="1"/>
          </p:cNvSpPr>
          <p:nvPr>
            <p:ph type="body" sz="quarter" idx="11"/>
          </p:nvPr>
        </p:nvSpPr>
        <p:spPr>
          <a:xfrm>
            <a:off x="623392" y="1356792"/>
            <a:ext cx="5472608" cy="4321026"/>
          </a:xfrm>
        </p:spPr>
        <p:txBody>
          <a:bodyPr anchor="t"/>
          <a:lstStyle/>
          <a:p>
            <a:r>
              <a:rPr lang="en-US" dirty="0">
                <a:ea typeface="Roboto Light" panose="02000000000000000000" pitchFamily="2" charset="0"/>
              </a:rPr>
              <a:t>Student Finance</a:t>
            </a:r>
          </a:p>
          <a:p>
            <a:r>
              <a:rPr lang="en-US" dirty="0">
                <a:ea typeface="Roboto Light" panose="02000000000000000000" pitchFamily="2" charset="0"/>
              </a:rPr>
              <a:t>Allied Healthcare Professions Funding</a:t>
            </a:r>
          </a:p>
          <a:p>
            <a:pPr lvl="1"/>
            <a:r>
              <a:rPr lang="en-US" dirty="0">
                <a:ea typeface="Roboto Light" panose="02000000000000000000" pitchFamily="2" charset="0"/>
              </a:rPr>
              <a:t>Student Finance</a:t>
            </a:r>
          </a:p>
          <a:p>
            <a:pPr lvl="1"/>
            <a:r>
              <a:rPr lang="en-US" dirty="0">
                <a:ea typeface="Roboto Light" panose="02000000000000000000" pitchFamily="2" charset="0"/>
              </a:rPr>
              <a:t>NHS</a:t>
            </a:r>
          </a:p>
          <a:p>
            <a:pPr lvl="1"/>
            <a:r>
              <a:rPr lang="en-US" dirty="0">
                <a:ea typeface="Roboto Light" panose="02000000000000000000" pitchFamily="2" charset="0"/>
              </a:rPr>
              <a:t>Other Funds</a:t>
            </a:r>
          </a:p>
          <a:p>
            <a:r>
              <a:rPr lang="en-US" dirty="0">
                <a:ea typeface="Roboto Light" panose="02000000000000000000" pitchFamily="2" charset="0"/>
              </a:rPr>
              <a:t>Medicine Course Funding</a:t>
            </a:r>
          </a:p>
          <a:p>
            <a:pPr lvl="1"/>
            <a:r>
              <a:rPr lang="en-US" dirty="0">
                <a:ea typeface="Roboto Light" panose="02000000000000000000" pitchFamily="2" charset="0"/>
              </a:rPr>
              <a:t>Student Finance</a:t>
            </a:r>
          </a:p>
          <a:p>
            <a:pPr lvl="1"/>
            <a:r>
              <a:rPr lang="en-US" dirty="0">
                <a:ea typeface="Roboto Light" panose="02000000000000000000" pitchFamily="2" charset="0"/>
              </a:rPr>
              <a:t>NHS</a:t>
            </a:r>
          </a:p>
          <a:p>
            <a:pPr lvl="1"/>
            <a:r>
              <a:rPr lang="en-US" dirty="0">
                <a:ea typeface="Roboto Light" panose="02000000000000000000" pitchFamily="2" charset="0"/>
              </a:rPr>
              <a:t>Other Funds</a:t>
            </a:r>
          </a:p>
          <a:p>
            <a:r>
              <a:rPr lang="en-US" dirty="0">
                <a:ea typeface="Roboto Light" panose="02000000000000000000" pitchFamily="2" charset="0"/>
              </a:rPr>
              <a:t>Financial Support from </a:t>
            </a:r>
            <a:r>
              <a:rPr lang="en-US" dirty="0" err="1">
                <a:ea typeface="Roboto Light" panose="02000000000000000000" pitchFamily="2" charset="0"/>
              </a:rPr>
              <a:t>UoS</a:t>
            </a:r>
            <a:endParaRPr lang="en-US" dirty="0">
              <a:ea typeface="Roboto Light" panose="02000000000000000000" pitchFamily="2" charset="0"/>
            </a:endParaRPr>
          </a:p>
          <a:p>
            <a:r>
              <a:rPr lang="en-US" dirty="0">
                <a:ea typeface="Roboto Light" panose="02000000000000000000" pitchFamily="2" charset="0"/>
              </a:rPr>
              <a:t>Student bank accounts</a:t>
            </a:r>
          </a:p>
        </p:txBody>
      </p:sp>
      <p:pic>
        <p:nvPicPr>
          <p:cNvPr id="7" name="Picture Placeholder 13" descr="Three female students walking past the Hartley library">
            <a:extLst>
              <a:ext uri="{FF2B5EF4-FFF2-40B4-BE49-F238E27FC236}">
                <a16:creationId xmlns:a16="http://schemas.microsoft.com/office/drawing/2014/main" id="{D385D222-A837-5448-9D30-BC8EF5511A3D}"/>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821" t="31109" r="39669"/>
          <a:stretch/>
        </p:blipFill>
        <p:spPr>
          <a:xfrm>
            <a:off x="6000752" y="0"/>
            <a:ext cx="6191249" cy="6858000"/>
          </a:xfrm>
        </p:spPr>
      </p:pic>
      <p:sp>
        <p:nvSpPr>
          <p:cNvPr id="10" name="Rectangle 9">
            <a:extLst>
              <a:ext uri="{FF2B5EF4-FFF2-40B4-BE49-F238E27FC236}">
                <a16:creationId xmlns:a16="http://schemas.microsoft.com/office/drawing/2014/main" id="{D58A09EA-CFE1-4743-941F-1EACFFB0EB18}"/>
              </a:ext>
              <a:ext uri="{C183D7F6-B498-43B3-948B-1728B52AA6E4}">
                <adec:decorative xmlns:adec="http://schemas.microsoft.com/office/drawing/2017/decorative" val="1"/>
              </a:ext>
            </a:extLst>
          </p:cNvPr>
          <p:cNvSpPr/>
          <p:nvPr/>
        </p:nvSpPr>
        <p:spPr>
          <a:xfrm>
            <a:off x="6000753" y="0"/>
            <a:ext cx="6191248" cy="6858000"/>
          </a:xfrm>
          <a:prstGeom prst="rect">
            <a:avLst/>
          </a:prstGeom>
          <a:gradFill flip="none" rotWithShape="1">
            <a:gsLst>
              <a:gs pos="67000">
                <a:schemeClr val="accent1">
                  <a:lumMod val="5000"/>
                  <a:lumOff val="95000"/>
                  <a:alpha val="0"/>
                </a:schemeClr>
              </a:gs>
              <a:gs pos="100000">
                <a:schemeClr val="tx1">
                  <a:alpha val="80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8E1A888A-79E0-4149-916D-FBB95AF720B0}"/>
              </a:ext>
            </a:extLst>
          </p:cNvPr>
          <p:cNvSpPr>
            <a:spLocks noGrp="1"/>
          </p:cNvSpPr>
          <p:nvPr>
            <p:ph type="pic" sz="quarter" idx="13"/>
          </p:nvPr>
        </p:nvSpPr>
        <p:spPr/>
      </p:sp>
      <p:pic>
        <p:nvPicPr>
          <p:cNvPr id="13" name="University Logo (White)" descr="Graphical user interface&#10;&#10;Description automatically generated with medium confidence">
            <a:extLst>
              <a:ext uri="{FF2B5EF4-FFF2-40B4-BE49-F238E27FC236}">
                <a16:creationId xmlns:a16="http://schemas.microsoft.com/office/drawing/2014/main" id="{B258DB9A-A81D-8C40-901E-5FCA38F881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2260943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57323A9-E93A-E545-986F-B93DBF097CA4}"/>
              </a:ext>
            </a:extLst>
          </p:cNvPr>
          <p:cNvSpPr txBox="1"/>
          <p:nvPr/>
        </p:nvSpPr>
        <p:spPr>
          <a:xfrm>
            <a:off x="551384" y="2213867"/>
            <a:ext cx="1890000" cy="310470"/>
          </a:xfrm>
          <a:prstGeom prst="rect">
            <a:avLst/>
          </a:prstGeom>
          <a:noFill/>
        </p:spPr>
        <p:txBody>
          <a:bodyPr wrap="square" rtlCol="0">
            <a:spAutoFit/>
          </a:bodyPr>
          <a:lstStyle/>
          <a:p>
            <a:pPr algn="ctr">
              <a:lnSpc>
                <a:spcPct val="90000"/>
              </a:lnSpc>
            </a:pPr>
            <a:r>
              <a:rPr lang="en-US" sz="1575" b="1" dirty="0">
                <a:solidFill>
                  <a:srgbClr val="495961"/>
                </a:solidFill>
                <a:latin typeface="Roboto" panose="02000000000000000000" pitchFamily="2" charset="0"/>
              </a:rPr>
              <a:t>Residency</a:t>
            </a:r>
          </a:p>
        </p:txBody>
      </p:sp>
      <p:pic>
        <p:nvPicPr>
          <p:cNvPr id="19" name="Picture 18">
            <a:extLst>
              <a:ext uri="{FF2B5EF4-FFF2-40B4-BE49-F238E27FC236}">
                <a16:creationId xmlns:a16="http://schemas.microsoft.com/office/drawing/2014/main" id="{6DAC3CE2-EAB1-CA4E-929D-F840B19FD3DD}"/>
              </a:ext>
            </a:extLst>
          </p:cNvPr>
          <p:cNvPicPr>
            <a:picLocks noChangeAspect="1"/>
          </p:cNvPicPr>
          <p:nvPr/>
        </p:nvPicPr>
        <p:blipFill>
          <a:blip r:embed="rId3"/>
          <a:srcRect/>
          <a:stretch/>
        </p:blipFill>
        <p:spPr>
          <a:xfrm>
            <a:off x="1099626" y="1504481"/>
            <a:ext cx="793519" cy="536657"/>
          </a:xfrm>
          <a:prstGeom prst="rect">
            <a:avLst/>
          </a:prstGeom>
        </p:spPr>
      </p:pic>
      <p:sp>
        <p:nvSpPr>
          <p:cNvPr id="9" name="TextBox 8">
            <a:extLst>
              <a:ext uri="{FF2B5EF4-FFF2-40B4-BE49-F238E27FC236}">
                <a16:creationId xmlns:a16="http://schemas.microsoft.com/office/drawing/2014/main" id="{0EB146D6-7291-DB4F-AB27-84E5EA6683DA}"/>
              </a:ext>
            </a:extLst>
          </p:cNvPr>
          <p:cNvSpPr txBox="1"/>
          <p:nvPr/>
        </p:nvSpPr>
        <p:spPr>
          <a:xfrm>
            <a:off x="2669263" y="2213868"/>
            <a:ext cx="1890000" cy="528606"/>
          </a:xfrm>
          <a:prstGeom prst="rect">
            <a:avLst/>
          </a:prstGeom>
          <a:noFill/>
        </p:spPr>
        <p:txBody>
          <a:bodyPr wrap="square" lIns="67500" rtlCol="0">
            <a:spAutoFit/>
          </a:bodyPr>
          <a:lstStyle/>
          <a:p>
            <a:pPr algn="ctr">
              <a:lnSpc>
                <a:spcPct val="90000"/>
              </a:lnSpc>
            </a:pPr>
            <a:r>
              <a:rPr lang="en-US" sz="1575" dirty="0">
                <a:solidFill>
                  <a:srgbClr val="495961"/>
                </a:solidFill>
                <a:latin typeface="Roboto Light" panose="02000000000000000000" pitchFamily="2" charset="0"/>
              </a:rPr>
              <a:t>Your </a:t>
            </a:r>
            <a:r>
              <a:rPr lang="en-US" sz="1575" b="1" dirty="0">
                <a:solidFill>
                  <a:srgbClr val="495961"/>
                </a:solidFill>
                <a:latin typeface="Roboto" panose="02000000000000000000" pitchFamily="2" charset="0"/>
              </a:rPr>
              <a:t>university</a:t>
            </a:r>
            <a:endParaRPr lang="en-US" sz="1575" b="1" dirty="0">
              <a:solidFill>
                <a:srgbClr val="495961"/>
              </a:solidFill>
              <a:latin typeface="Roboto Light" panose="02000000000000000000" pitchFamily="2" charset="0"/>
            </a:endParaRPr>
          </a:p>
          <a:p>
            <a:pPr algn="ctr">
              <a:lnSpc>
                <a:spcPct val="90000"/>
              </a:lnSpc>
            </a:pPr>
            <a:r>
              <a:rPr lang="en-US" sz="1575" dirty="0">
                <a:solidFill>
                  <a:srgbClr val="495961"/>
                </a:solidFill>
                <a:latin typeface="Roboto Light" panose="02000000000000000000" pitchFamily="2" charset="0"/>
              </a:rPr>
              <a:t>or </a:t>
            </a:r>
            <a:r>
              <a:rPr lang="en-US" sz="1575" b="1" dirty="0">
                <a:solidFill>
                  <a:srgbClr val="495961"/>
                </a:solidFill>
                <a:latin typeface="Roboto" panose="02000000000000000000" pitchFamily="2" charset="0"/>
              </a:rPr>
              <a:t>college</a:t>
            </a:r>
          </a:p>
        </p:txBody>
      </p:sp>
      <p:pic>
        <p:nvPicPr>
          <p:cNvPr id="20" name="Picture 19">
            <a:extLst>
              <a:ext uri="{FF2B5EF4-FFF2-40B4-BE49-F238E27FC236}">
                <a16:creationId xmlns:a16="http://schemas.microsoft.com/office/drawing/2014/main" id="{652C9987-02F3-3A41-8E01-AC1E9691A056}"/>
              </a:ext>
            </a:extLst>
          </p:cNvPr>
          <p:cNvPicPr>
            <a:picLocks noChangeAspect="1"/>
          </p:cNvPicPr>
          <p:nvPr/>
        </p:nvPicPr>
        <p:blipFill>
          <a:blip r:embed="rId4"/>
          <a:srcRect/>
          <a:stretch/>
        </p:blipFill>
        <p:spPr>
          <a:xfrm>
            <a:off x="3208233" y="1268760"/>
            <a:ext cx="812063" cy="848561"/>
          </a:xfrm>
          <a:prstGeom prst="rect">
            <a:avLst/>
          </a:prstGeom>
        </p:spPr>
      </p:pic>
      <p:sp>
        <p:nvSpPr>
          <p:cNvPr id="11" name="TextBox 10">
            <a:extLst>
              <a:ext uri="{FF2B5EF4-FFF2-40B4-BE49-F238E27FC236}">
                <a16:creationId xmlns:a16="http://schemas.microsoft.com/office/drawing/2014/main" id="{7A0CEC8C-7D16-BE4A-89B6-0F4A2B4AA301}"/>
              </a:ext>
            </a:extLst>
          </p:cNvPr>
          <p:cNvSpPr txBox="1"/>
          <p:nvPr/>
        </p:nvSpPr>
        <p:spPr>
          <a:xfrm>
            <a:off x="4787142" y="2213869"/>
            <a:ext cx="1890000" cy="746743"/>
          </a:xfrm>
          <a:prstGeom prst="rect">
            <a:avLst/>
          </a:prstGeom>
          <a:noFill/>
        </p:spPr>
        <p:txBody>
          <a:bodyPr wrap="square" rtlCol="0">
            <a:spAutoFit/>
          </a:bodyPr>
          <a:lstStyle/>
          <a:p>
            <a:pPr algn="ctr">
              <a:lnSpc>
                <a:spcPct val="90000"/>
              </a:lnSpc>
            </a:pPr>
            <a:r>
              <a:rPr lang="en-GB" sz="1575">
                <a:solidFill>
                  <a:srgbClr val="495961"/>
                </a:solidFill>
                <a:latin typeface="Roboto Light" panose="02000000000000000000" pitchFamily="2" charset="0"/>
              </a:rPr>
              <a:t>You are studying a recognised </a:t>
            </a:r>
            <a:br>
              <a:rPr lang="en-GB" sz="1575">
                <a:solidFill>
                  <a:srgbClr val="495961"/>
                </a:solidFill>
                <a:latin typeface="Roboto Light" panose="02000000000000000000" pitchFamily="2" charset="0"/>
              </a:rPr>
            </a:br>
            <a:r>
              <a:rPr lang="en-GB" sz="1575" b="1">
                <a:solidFill>
                  <a:srgbClr val="495961"/>
                </a:solidFill>
                <a:latin typeface="Roboto" panose="02000000000000000000" pitchFamily="2" charset="0"/>
              </a:rPr>
              <a:t>course </a:t>
            </a:r>
          </a:p>
        </p:txBody>
      </p:sp>
      <p:pic>
        <p:nvPicPr>
          <p:cNvPr id="21" name="Picture 20">
            <a:extLst>
              <a:ext uri="{FF2B5EF4-FFF2-40B4-BE49-F238E27FC236}">
                <a16:creationId xmlns:a16="http://schemas.microsoft.com/office/drawing/2014/main" id="{50D7DD62-9929-C94B-8594-CDD8C5438EE8}"/>
              </a:ext>
            </a:extLst>
          </p:cNvPr>
          <p:cNvPicPr>
            <a:picLocks noChangeAspect="1"/>
          </p:cNvPicPr>
          <p:nvPr/>
        </p:nvPicPr>
        <p:blipFill>
          <a:blip r:embed="rId5"/>
          <a:srcRect/>
          <a:stretch/>
        </p:blipFill>
        <p:spPr>
          <a:xfrm>
            <a:off x="5358318" y="1268761"/>
            <a:ext cx="747650" cy="921949"/>
          </a:xfrm>
          <a:prstGeom prst="rect">
            <a:avLst/>
          </a:prstGeom>
        </p:spPr>
      </p:pic>
      <p:sp>
        <p:nvSpPr>
          <p:cNvPr id="10" name="TextBox 9">
            <a:extLst>
              <a:ext uri="{FF2B5EF4-FFF2-40B4-BE49-F238E27FC236}">
                <a16:creationId xmlns:a16="http://schemas.microsoft.com/office/drawing/2014/main" id="{56837CE5-5420-E444-A455-8BA62E882F84}"/>
              </a:ext>
            </a:extLst>
          </p:cNvPr>
          <p:cNvSpPr txBox="1"/>
          <p:nvPr/>
        </p:nvSpPr>
        <p:spPr>
          <a:xfrm>
            <a:off x="6805624" y="2213867"/>
            <a:ext cx="2140069" cy="964880"/>
          </a:xfrm>
          <a:prstGeom prst="rect">
            <a:avLst/>
          </a:prstGeom>
          <a:noFill/>
        </p:spPr>
        <p:txBody>
          <a:bodyPr wrap="square" rtlCol="0">
            <a:spAutoFit/>
          </a:bodyPr>
          <a:lstStyle>
            <a:defPPr>
              <a:defRPr lang="en-US"/>
            </a:defPPr>
            <a:lvl1pPr algn="ctr">
              <a:defRPr sz="2400">
                <a:solidFill>
                  <a:schemeClr val="bg1"/>
                </a:solidFill>
                <a:latin typeface="Roboto" panose="02000000000000000000" pitchFamily="2" charset="0"/>
              </a:defRPr>
            </a:lvl1pPr>
          </a:lstStyle>
          <a:p>
            <a:pPr>
              <a:lnSpc>
                <a:spcPct val="90000"/>
              </a:lnSpc>
            </a:pPr>
            <a:r>
              <a:rPr lang="en-GB" sz="1575" dirty="0">
                <a:solidFill>
                  <a:srgbClr val="495961"/>
                </a:solidFill>
                <a:latin typeface="Roboto Light" panose="02000000000000000000" pitchFamily="2" charset="0"/>
              </a:rPr>
              <a:t>It’s your </a:t>
            </a:r>
            <a:r>
              <a:rPr lang="en-GB" sz="1575" b="1" dirty="0">
                <a:solidFill>
                  <a:srgbClr val="495961"/>
                </a:solidFill>
              </a:rPr>
              <a:t>first</a:t>
            </a:r>
            <a:r>
              <a:rPr lang="en-GB" sz="1575" b="1" dirty="0">
                <a:solidFill>
                  <a:srgbClr val="495961"/>
                </a:solidFill>
                <a:latin typeface="Roboto Light" panose="02000000000000000000" pitchFamily="2" charset="0"/>
              </a:rPr>
              <a:t> </a:t>
            </a:r>
            <a:r>
              <a:rPr lang="en-GB" sz="1575" dirty="0">
                <a:solidFill>
                  <a:srgbClr val="495961"/>
                </a:solidFill>
                <a:latin typeface="Roboto Light" panose="02000000000000000000" pitchFamily="2" charset="0"/>
              </a:rPr>
              <a:t>higher education course* </a:t>
            </a:r>
            <a:r>
              <a:rPr lang="en-GB" sz="1575" i="1" dirty="0">
                <a:solidFill>
                  <a:srgbClr val="495961"/>
                </a:solidFill>
                <a:latin typeface="Roboto Light" panose="02000000000000000000" pitchFamily="2" charset="0"/>
              </a:rPr>
              <a:t>excludes nursing and AHP courses</a:t>
            </a:r>
          </a:p>
        </p:txBody>
      </p:sp>
      <p:pic>
        <p:nvPicPr>
          <p:cNvPr id="22" name="Picture 21">
            <a:extLst>
              <a:ext uri="{FF2B5EF4-FFF2-40B4-BE49-F238E27FC236}">
                <a16:creationId xmlns:a16="http://schemas.microsoft.com/office/drawing/2014/main" id="{0957DA39-1923-6142-8BED-26F059ECE17D}"/>
              </a:ext>
            </a:extLst>
          </p:cNvPr>
          <p:cNvPicPr>
            <a:picLocks noChangeAspect="1"/>
          </p:cNvPicPr>
          <p:nvPr/>
        </p:nvPicPr>
        <p:blipFill>
          <a:blip r:embed="rId6"/>
          <a:srcRect/>
          <a:stretch/>
        </p:blipFill>
        <p:spPr>
          <a:xfrm>
            <a:off x="7517888" y="1307333"/>
            <a:ext cx="715543" cy="844802"/>
          </a:xfrm>
          <a:prstGeom prst="rect">
            <a:avLst/>
          </a:prstGeom>
        </p:spPr>
      </p:pic>
      <p:sp>
        <p:nvSpPr>
          <p:cNvPr id="15" name="Title 2">
            <a:extLst>
              <a:ext uri="{FF2B5EF4-FFF2-40B4-BE49-F238E27FC236}">
                <a16:creationId xmlns:a16="http://schemas.microsoft.com/office/drawing/2014/main" id="{F9BEAA06-11FF-AB4A-AA0B-804FEA51BDCD}"/>
              </a:ext>
            </a:extLst>
          </p:cNvPr>
          <p:cNvSpPr>
            <a:spLocks noGrp="1"/>
          </p:cNvSpPr>
          <p:nvPr>
            <p:ph type="title"/>
          </p:nvPr>
        </p:nvSpPr>
        <p:spPr>
          <a:xfrm>
            <a:off x="359585" y="373497"/>
            <a:ext cx="7886700" cy="386987"/>
          </a:xfrm>
        </p:spPr>
        <p:txBody>
          <a:bodyPr/>
          <a:lstStyle/>
          <a:p>
            <a:r>
              <a:rPr lang="en-GB" sz="3600" dirty="0">
                <a:latin typeface="+mj-lt"/>
              </a:rPr>
              <a:t>Student Finance England</a:t>
            </a:r>
            <a:br>
              <a:rPr lang="en-US" sz="3600" dirty="0"/>
            </a:br>
            <a:endParaRPr lang="en-US" dirty="0"/>
          </a:p>
        </p:txBody>
      </p:sp>
      <p:pic>
        <p:nvPicPr>
          <p:cNvPr id="3" name="Picture 2" descr="A qr code with dots&#10;&#10;Description automatically generated with low confidence">
            <a:extLst>
              <a:ext uri="{FF2B5EF4-FFF2-40B4-BE49-F238E27FC236}">
                <a16:creationId xmlns:a16="http://schemas.microsoft.com/office/drawing/2014/main" id="{AD667FE6-AE83-A2CB-9676-5D8A3D2666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51397" y="919558"/>
            <a:ext cx="2543423" cy="2543423"/>
          </a:xfrm>
          <a:prstGeom prst="rect">
            <a:avLst/>
          </a:prstGeom>
        </p:spPr>
      </p:pic>
      <p:pic>
        <p:nvPicPr>
          <p:cNvPr id="3074" name="Picture 2" descr="University of Southampton | jobs.ac.uk">
            <a:extLst>
              <a:ext uri="{FF2B5EF4-FFF2-40B4-BE49-F238E27FC236}">
                <a16:creationId xmlns:a16="http://schemas.microsoft.com/office/drawing/2014/main" id="{0580BBD3-FEBD-3192-A791-8BFD5034411B}"/>
              </a:ext>
            </a:extLst>
          </p:cNvPr>
          <p:cNvPicPr>
            <a:picLocks noGrp="1" noRot="1" noChangeAspect="1" noMove="1" noResize="1" noEditPoints="1" noAdjustHandles="1" noChangeArrowheads="1" noChangeShapeType="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45601" y="348377"/>
            <a:ext cx="2341499" cy="5983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FA452E1-22B7-1069-BA5E-EA3753177E5E}"/>
              </a:ext>
            </a:extLst>
          </p:cNvPr>
          <p:cNvSpPr txBox="1"/>
          <p:nvPr/>
        </p:nvSpPr>
        <p:spPr>
          <a:xfrm>
            <a:off x="359585" y="1023435"/>
            <a:ext cx="2399821" cy="369332"/>
          </a:xfrm>
          <a:prstGeom prst="rect">
            <a:avLst/>
          </a:prstGeom>
          <a:noFill/>
        </p:spPr>
        <p:txBody>
          <a:bodyPr wrap="square" rtlCol="0">
            <a:spAutoFit/>
          </a:bodyPr>
          <a:lstStyle/>
          <a:p>
            <a:r>
              <a:rPr lang="en-GB" dirty="0"/>
              <a:t>Eligibility:</a:t>
            </a:r>
          </a:p>
        </p:txBody>
      </p:sp>
      <p:sp>
        <p:nvSpPr>
          <p:cNvPr id="4" name="TextBox 3">
            <a:extLst>
              <a:ext uri="{FF2B5EF4-FFF2-40B4-BE49-F238E27FC236}">
                <a16:creationId xmlns:a16="http://schemas.microsoft.com/office/drawing/2014/main" id="{7AA17661-731E-342E-446C-B35B51B031E0}"/>
              </a:ext>
            </a:extLst>
          </p:cNvPr>
          <p:cNvSpPr txBox="1"/>
          <p:nvPr/>
        </p:nvSpPr>
        <p:spPr>
          <a:xfrm>
            <a:off x="278301" y="2793091"/>
            <a:ext cx="11554201" cy="4524315"/>
          </a:xfrm>
          <a:prstGeom prst="rect">
            <a:avLst/>
          </a:prstGeom>
          <a:noFill/>
        </p:spPr>
        <p:txBody>
          <a:bodyPr wrap="square" rtlCol="0">
            <a:spAutoFit/>
          </a:bodyPr>
          <a:lstStyle/>
          <a:p>
            <a:r>
              <a:rPr lang="en-GB" dirty="0"/>
              <a:t>Tuition Fee Loan: </a:t>
            </a:r>
          </a:p>
          <a:p>
            <a:pPr marL="257175" lvl="1" indent="-257175">
              <a:buClr>
                <a:srgbClr val="005C84"/>
              </a:buClr>
              <a:buBlip>
                <a:blip r:embed="rId9"/>
              </a:buBlip>
            </a:pPr>
            <a:r>
              <a:rPr lang="en-GB" dirty="0">
                <a:ea typeface="Roboto Light" panose="02000000000000000000" pitchFamily="2" charset="0"/>
              </a:rPr>
              <a:t>£9,250 per year. </a:t>
            </a:r>
          </a:p>
          <a:p>
            <a:pPr marL="257175" lvl="1" indent="-257175">
              <a:buClr>
                <a:srgbClr val="005C84"/>
              </a:buClr>
              <a:buBlip>
                <a:blip r:embed="rId9"/>
              </a:buBlip>
            </a:pPr>
            <a:r>
              <a:rPr lang="en-GB" dirty="0">
                <a:ea typeface="Roboto Light" panose="02000000000000000000" pitchFamily="2" charset="0"/>
              </a:rPr>
              <a:t>A full tuition fee loan is paid directly to the University, we expect this to be the same with LLE.</a:t>
            </a:r>
          </a:p>
          <a:p>
            <a:endParaRPr lang="en-GB" dirty="0"/>
          </a:p>
          <a:p>
            <a:r>
              <a:rPr lang="en-GB" dirty="0"/>
              <a:t>Maintenance Loan:</a:t>
            </a:r>
          </a:p>
          <a:p>
            <a:pPr marL="342900" lvl="1" indent="-342900">
              <a:buClr>
                <a:schemeClr val="accent5"/>
              </a:buClr>
              <a:buFont typeface="Wingdings" panose="05000000000000000000" pitchFamily="2" charset="2"/>
              <a:buChar char="v"/>
            </a:pPr>
            <a:r>
              <a:rPr lang="en-GB" dirty="0"/>
              <a:t>Every student can apply for a Maintenance Loan to cover living costs. </a:t>
            </a:r>
          </a:p>
          <a:p>
            <a:pPr marL="342900" lvl="1" indent="-342900">
              <a:buClr>
                <a:schemeClr val="accent5"/>
              </a:buClr>
              <a:buFont typeface="Wingdings" panose="05000000000000000000" pitchFamily="2" charset="2"/>
              <a:buChar char="v"/>
            </a:pPr>
            <a:r>
              <a:rPr lang="en-GB" dirty="0">
                <a:ea typeface="Roboto Light"/>
                <a:cs typeface="Roboto Light"/>
              </a:rPr>
              <a:t>Based on 2023/24 entry, students are entitled to a maximum of:</a:t>
            </a:r>
          </a:p>
          <a:p>
            <a:pPr marL="642620" lvl="2" indent="-342900">
              <a:buClr>
                <a:schemeClr val="accent5"/>
              </a:buClr>
              <a:buFont typeface="Wingdings" panose="05000000000000000000" pitchFamily="2" charset="2"/>
              <a:buChar char="v"/>
            </a:pPr>
            <a:r>
              <a:rPr lang="en-GB" dirty="0">
                <a:ea typeface="Roboto Light"/>
                <a:cs typeface="Roboto Light"/>
              </a:rPr>
              <a:t>£8,400 if you live at home (commuter student)</a:t>
            </a:r>
          </a:p>
          <a:p>
            <a:pPr marL="642620" lvl="2" indent="-342900">
              <a:buClr>
                <a:schemeClr val="accent5"/>
              </a:buClr>
              <a:buFont typeface="Wingdings" panose="05000000000000000000" pitchFamily="2" charset="2"/>
              <a:buChar char="v"/>
            </a:pPr>
            <a:r>
              <a:rPr lang="en-GB" dirty="0">
                <a:ea typeface="Roboto Light"/>
                <a:cs typeface="Roboto Light"/>
              </a:rPr>
              <a:t>£9,978 if you live away from home (halls, private accommodation)</a:t>
            </a:r>
          </a:p>
          <a:p>
            <a:pPr marL="642620" lvl="2" indent="-342900">
              <a:buClr>
                <a:schemeClr val="accent5"/>
              </a:buClr>
              <a:buFont typeface="Wingdings" panose="05000000000000000000" pitchFamily="2" charset="2"/>
              <a:buChar char="v"/>
            </a:pPr>
            <a:r>
              <a:rPr lang="en-GB" dirty="0">
                <a:ea typeface="Roboto Light"/>
                <a:cs typeface="Roboto Light"/>
              </a:rPr>
              <a:t>£13,022 if you study in London and live away from home</a:t>
            </a:r>
          </a:p>
          <a:p>
            <a:pPr marL="342900" lvl="1" indent="-342900">
              <a:buClr>
                <a:schemeClr val="accent5"/>
              </a:buClr>
              <a:buFont typeface="Wingdings" panose="05000000000000000000" pitchFamily="2" charset="2"/>
              <a:buChar char="v"/>
            </a:pPr>
            <a:r>
              <a:rPr lang="en-GB" dirty="0"/>
              <a:t>Student Finance Calculator - </a:t>
            </a:r>
            <a:r>
              <a:rPr lang="en-GB" dirty="0">
                <a:hlinkClick r:id="rId10"/>
              </a:rPr>
              <a:t>https://www.gov.uk/student-finance-calculator</a:t>
            </a:r>
            <a:r>
              <a:rPr lang="en-GB" dirty="0"/>
              <a:t> (note this is based on PLAN 5 system but can be useful as an indicator)</a:t>
            </a:r>
          </a:p>
          <a:p>
            <a:pPr marL="0" lvl="1">
              <a:buClr>
                <a:schemeClr val="accent5"/>
              </a:buClr>
            </a:pPr>
            <a:endParaRPr lang="en-GB" dirty="0"/>
          </a:p>
          <a:p>
            <a:pPr marL="342900" lvl="1" indent="-342900">
              <a:buClr>
                <a:schemeClr val="accent5"/>
              </a:buClr>
              <a:buFont typeface="Wingdings" panose="05000000000000000000" pitchFamily="2" charset="2"/>
              <a:buChar char="v"/>
            </a:pPr>
            <a:r>
              <a:rPr lang="en-GB" dirty="0"/>
              <a:t>Plus additional funding/changes for AHP courses and Medical Students…</a:t>
            </a:r>
          </a:p>
          <a:p>
            <a:pPr marL="342900" lvl="1" indent="-342900">
              <a:buClr>
                <a:schemeClr val="accent5"/>
              </a:buClr>
              <a:buFont typeface="Wingdings" panose="05000000000000000000" pitchFamily="2" charset="2"/>
              <a:buChar char="v"/>
            </a:pPr>
            <a:endParaRPr lang="en-GB" dirty="0"/>
          </a:p>
          <a:p>
            <a:endParaRPr lang="en-GB" dirty="0"/>
          </a:p>
        </p:txBody>
      </p:sp>
    </p:spTree>
    <p:extLst>
      <p:ext uri="{BB962C8B-B14F-4D97-AF65-F5344CB8AC3E}">
        <p14:creationId xmlns:p14="http://schemas.microsoft.com/office/powerpoint/2010/main" val="423547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FA2608-6E50-104E-9A09-0F584F531E5F}"/>
              </a:ext>
            </a:extLst>
          </p:cNvPr>
          <p:cNvSpPr>
            <a:spLocks noGrp="1"/>
          </p:cNvSpPr>
          <p:nvPr>
            <p:ph type="body" sz="quarter" idx="10"/>
          </p:nvPr>
        </p:nvSpPr>
        <p:spPr/>
        <p:txBody>
          <a:bodyPr/>
          <a:lstStyle/>
          <a:p>
            <a:pPr>
              <a:lnSpc>
                <a:spcPct val="150000"/>
              </a:lnSpc>
            </a:pPr>
            <a:endParaRPr lang="en-GB" sz="1600" dirty="0">
              <a:solidFill>
                <a:srgbClr val="495961"/>
              </a:solidFill>
            </a:endParaRPr>
          </a:p>
          <a:p>
            <a:pPr marL="0" indent="0">
              <a:buNone/>
            </a:pPr>
            <a:endParaRPr lang="en-US" dirty="0"/>
          </a:p>
        </p:txBody>
      </p:sp>
      <p:pic>
        <p:nvPicPr>
          <p:cNvPr id="9" name="Picture 8">
            <a:extLst>
              <a:ext uri="{FF2B5EF4-FFF2-40B4-BE49-F238E27FC236}">
                <a16:creationId xmlns:a16="http://schemas.microsoft.com/office/drawing/2014/main" id="{A99ADBFE-CF6D-45C9-B919-1BEAD774EC46}"/>
              </a:ext>
            </a:extLst>
          </p:cNvPr>
          <p:cNvPicPr>
            <a:picLocks noChangeAspect="1"/>
          </p:cNvPicPr>
          <p:nvPr/>
        </p:nvPicPr>
        <p:blipFill rotWithShape="1">
          <a:blip r:embed="rId3"/>
          <a:srcRect l="817"/>
          <a:stretch/>
        </p:blipFill>
        <p:spPr>
          <a:xfrm>
            <a:off x="492375" y="2244935"/>
            <a:ext cx="8100658" cy="4043243"/>
          </a:xfrm>
          <a:prstGeom prst="rect">
            <a:avLst/>
          </a:prstGeom>
        </p:spPr>
      </p:pic>
      <p:sp>
        <p:nvSpPr>
          <p:cNvPr id="11" name="TextBox 10">
            <a:extLst>
              <a:ext uri="{FF2B5EF4-FFF2-40B4-BE49-F238E27FC236}">
                <a16:creationId xmlns:a16="http://schemas.microsoft.com/office/drawing/2014/main" id="{FF14A1B6-6EA4-485B-9EC6-6C816FDE8AE4}"/>
              </a:ext>
            </a:extLst>
          </p:cNvPr>
          <p:cNvSpPr txBox="1"/>
          <p:nvPr/>
        </p:nvSpPr>
        <p:spPr>
          <a:xfrm>
            <a:off x="479376" y="1781894"/>
            <a:ext cx="5328592" cy="400110"/>
          </a:xfrm>
          <a:prstGeom prst="rect">
            <a:avLst/>
          </a:prstGeom>
          <a:noFill/>
        </p:spPr>
        <p:txBody>
          <a:bodyPr wrap="square" rtlCol="0">
            <a:spAutoFit/>
          </a:bodyPr>
          <a:lstStyle/>
          <a:p>
            <a:r>
              <a:rPr lang="en-US" sz="2000" b="1" dirty="0">
                <a:solidFill>
                  <a:srgbClr val="2E444E"/>
                </a:solidFill>
              </a:rPr>
              <a:t>NHS Learning Support Fund</a:t>
            </a:r>
            <a:endParaRPr lang="en-GB" sz="2000" b="1" dirty="0">
              <a:solidFill>
                <a:srgbClr val="2E444E"/>
              </a:solidFill>
            </a:endParaRPr>
          </a:p>
        </p:txBody>
      </p:sp>
      <p:sp>
        <p:nvSpPr>
          <p:cNvPr id="12" name="Title 1">
            <a:extLst>
              <a:ext uri="{FF2B5EF4-FFF2-40B4-BE49-F238E27FC236}">
                <a16:creationId xmlns:a16="http://schemas.microsoft.com/office/drawing/2014/main" id="{4FDF6686-7432-45EC-A56F-7A0C344E02A7}"/>
              </a:ext>
            </a:extLst>
          </p:cNvPr>
          <p:cNvSpPr txBox="1">
            <a:spLocks/>
          </p:cNvSpPr>
          <p:nvPr/>
        </p:nvSpPr>
        <p:spPr>
          <a:xfrm>
            <a:off x="492374" y="350950"/>
            <a:ext cx="10849205" cy="93610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200" kern="1200" spc="-150">
                <a:solidFill>
                  <a:srgbClr val="2E444E"/>
                </a:solidFill>
                <a:latin typeface="+mj-lt"/>
                <a:ea typeface="+mj-ea"/>
                <a:cs typeface="+mj-cs"/>
              </a:defRPr>
            </a:lvl1pPr>
          </a:lstStyle>
          <a:p>
            <a:r>
              <a:rPr lang="en-GB" dirty="0">
                <a:solidFill>
                  <a:srgbClr val="D5007F"/>
                </a:solidFill>
                <a:ea typeface="Roboto Thin" panose="02000000000000000000" pitchFamily="2" charset="0"/>
              </a:rPr>
              <a:t>AHP funding entitlement</a:t>
            </a:r>
            <a:endParaRPr lang="en-US" dirty="0"/>
          </a:p>
        </p:txBody>
      </p:sp>
      <p:pic>
        <p:nvPicPr>
          <p:cNvPr id="8" name="Picture 7" descr="Qr code&#10;&#10;Description automatically generated">
            <a:extLst>
              <a:ext uri="{FF2B5EF4-FFF2-40B4-BE49-F238E27FC236}">
                <a16:creationId xmlns:a16="http://schemas.microsoft.com/office/drawing/2014/main" id="{0CED93D3-DF73-4213-8F10-610D1C9BF1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6360" y="4149080"/>
            <a:ext cx="1834719" cy="1834719"/>
          </a:xfrm>
          <a:prstGeom prst="rect">
            <a:avLst/>
          </a:prstGeom>
        </p:spPr>
      </p:pic>
      <p:sp>
        <p:nvSpPr>
          <p:cNvPr id="4" name="TextBox 3">
            <a:extLst>
              <a:ext uri="{FF2B5EF4-FFF2-40B4-BE49-F238E27FC236}">
                <a16:creationId xmlns:a16="http://schemas.microsoft.com/office/drawing/2014/main" id="{4D37B003-D7E2-4B1C-B7EA-F702009A23A4}"/>
              </a:ext>
            </a:extLst>
          </p:cNvPr>
          <p:cNvSpPr txBox="1"/>
          <p:nvPr/>
        </p:nvSpPr>
        <p:spPr>
          <a:xfrm rot="10800000" flipV="1">
            <a:off x="8675449" y="5942633"/>
            <a:ext cx="3410049" cy="584775"/>
          </a:xfrm>
          <a:prstGeom prst="rect">
            <a:avLst/>
          </a:prstGeom>
          <a:noFill/>
        </p:spPr>
        <p:txBody>
          <a:bodyPr wrap="square" rtlCol="0">
            <a:spAutoFit/>
          </a:bodyPr>
          <a:lstStyle/>
          <a:p>
            <a:r>
              <a:rPr lang="en-US" sz="1400" b="1" dirty="0">
                <a:solidFill>
                  <a:schemeClr val="accent4">
                    <a:lumMod val="75000"/>
                  </a:schemeClr>
                </a:solidFill>
                <a:ea typeface="Roboto Light" panose="02000000000000000000" pitchFamily="2" charset="0"/>
              </a:rPr>
              <a:t>You will need to reapply each year</a:t>
            </a:r>
          </a:p>
          <a:p>
            <a:endParaRPr lang="en-GB" dirty="0"/>
          </a:p>
        </p:txBody>
      </p:sp>
      <p:pic>
        <p:nvPicPr>
          <p:cNvPr id="7" name="Picture 6">
            <a:extLst>
              <a:ext uri="{FF2B5EF4-FFF2-40B4-BE49-F238E27FC236}">
                <a16:creationId xmlns:a16="http://schemas.microsoft.com/office/drawing/2014/main" id="{56A669D8-7969-4199-8CA2-212AC5C6FAF8}"/>
              </a:ext>
            </a:extLst>
          </p:cNvPr>
          <p:cNvPicPr>
            <a:picLocks noChangeAspect="1"/>
          </p:cNvPicPr>
          <p:nvPr/>
        </p:nvPicPr>
        <p:blipFill>
          <a:blip r:embed="rId5"/>
          <a:stretch>
            <a:fillRect/>
          </a:stretch>
        </p:blipFill>
        <p:spPr>
          <a:xfrm>
            <a:off x="7824192" y="1127497"/>
            <a:ext cx="4367808" cy="2377094"/>
          </a:xfrm>
          <a:prstGeom prst="rect">
            <a:avLst/>
          </a:prstGeom>
        </p:spPr>
      </p:pic>
      <p:sp>
        <p:nvSpPr>
          <p:cNvPr id="10" name="Arrow: Right 9">
            <a:extLst>
              <a:ext uri="{FF2B5EF4-FFF2-40B4-BE49-F238E27FC236}">
                <a16:creationId xmlns:a16="http://schemas.microsoft.com/office/drawing/2014/main" id="{41087BD2-6FBB-44C8-B076-63B93D0C4F43}"/>
              </a:ext>
            </a:extLst>
          </p:cNvPr>
          <p:cNvSpPr/>
          <p:nvPr/>
        </p:nvSpPr>
        <p:spPr>
          <a:xfrm rot="20670894">
            <a:off x="5011665" y="2801480"/>
            <a:ext cx="288032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descr="University of Southampton | jobs.ac.uk">
            <a:extLst>
              <a:ext uri="{FF2B5EF4-FFF2-40B4-BE49-F238E27FC236}">
                <a16:creationId xmlns:a16="http://schemas.microsoft.com/office/drawing/2014/main" id="{38E4C655-0CBC-2841-9199-1879C77F38A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45601" y="348377"/>
            <a:ext cx="2341499" cy="59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056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DD2E6-0062-0F45-A659-E25CA02A179A}"/>
              </a:ext>
            </a:extLst>
          </p:cNvPr>
          <p:cNvSpPr>
            <a:spLocks noGrp="1"/>
          </p:cNvSpPr>
          <p:nvPr>
            <p:ph type="title"/>
          </p:nvPr>
        </p:nvSpPr>
        <p:spPr>
          <a:xfrm>
            <a:off x="479376" y="836712"/>
            <a:ext cx="6912768" cy="515983"/>
          </a:xfrm>
        </p:spPr>
        <p:txBody>
          <a:bodyPr/>
          <a:lstStyle/>
          <a:p>
            <a:r>
              <a:rPr kumimoji="0" lang="en-GB" b="0" i="0" u="none" strike="noStrike" kern="1200" cap="none" spc="-150" normalizeH="0" baseline="0" noProof="0" dirty="0">
                <a:ln>
                  <a:noFill/>
                </a:ln>
                <a:solidFill>
                  <a:srgbClr val="D5007F"/>
                </a:solidFill>
                <a:effectLst/>
                <a:uLnTx/>
                <a:uFillTx/>
                <a:ea typeface="Roboto Thin" panose="02000000000000000000" pitchFamily="2" charset="0"/>
              </a:rPr>
              <a:t>NHS Exceptional Support Fund</a:t>
            </a:r>
            <a:endParaRPr lang="en-US" dirty="0">
              <a:ea typeface="Roboto Light" panose="02000000000000000000" pitchFamily="2" charset="0"/>
            </a:endParaRPr>
          </a:p>
        </p:txBody>
      </p:sp>
      <p:sp>
        <p:nvSpPr>
          <p:cNvPr id="3" name="Text Placeholder 2">
            <a:extLst>
              <a:ext uri="{FF2B5EF4-FFF2-40B4-BE49-F238E27FC236}">
                <a16:creationId xmlns:a16="http://schemas.microsoft.com/office/drawing/2014/main" id="{B9752DE5-56E7-C34F-BD2A-7C107B347BE2}"/>
              </a:ext>
            </a:extLst>
          </p:cNvPr>
          <p:cNvSpPr>
            <a:spLocks noGrp="1"/>
          </p:cNvSpPr>
          <p:nvPr>
            <p:ph type="body" sz="quarter" idx="11"/>
          </p:nvPr>
        </p:nvSpPr>
        <p:spPr>
          <a:xfrm>
            <a:off x="479376" y="2646548"/>
            <a:ext cx="8351902" cy="3086708"/>
          </a:xfrm>
        </p:spPr>
        <p:txBody>
          <a:bodyPr anchor="t"/>
          <a:lstStyle/>
          <a:p>
            <a:r>
              <a:rPr lang="en-US" dirty="0">
                <a:ea typeface="Roboto Light" panose="02000000000000000000" pitchFamily="2" charset="0"/>
              </a:rPr>
              <a:t>You must be eligible for the Learning Support Fund, have a shortfall in income, have exhausted all other avenues (including applying to the SSF) and have received your first Student Finance payment</a:t>
            </a:r>
          </a:p>
          <a:p>
            <a:r>
              <a:rPr lang="en-US" dirty="0">
                <a:ea typeface="Roboto Light" panose="02000000000000000000" pitchFamily="2" charset="0"/>
              </a:rPr>
              <a:t>Apply through claims form on your online NHS LSF account</a:t>
            </a:r>
          </a:p>
          <a:p>
            <a:r>
              <a:rPr lang="en-US" dirty="0">
                <a:ea typeface="Roboto Light" panose="02000000000000000000" pitchFamily="2" charset="0"/>
              </a:rPr>
              <a:t>Send last 3 months bank statements to support your claim</a:t>
            </a:r>
          </a:p>
        </p:txBody>
      </p:sp>
      <p:pic>
        <p:nvPicPr>
          <p:cNvPr id="13" name="University Logo (White)" descr="Graphical user interface&#10;&#10;Description automatically generated with medium confidence">
            <a:extLst>
              <a:ext uri="{FF2B5EF4-FFF2-40B4-BE49-F238E27FC236}">
                <a16:creationId xmlns:a16="http://schemas.microsoft.com/office/drawing/2014/main" id="{DE8BF665-5804-A344-B9E7-5BB4DFAACE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pic>
        <p:nvPicPr>
          <p:cNvPr id="6" name="Picture 5">
            <a:extLst>
              <a:ext uri="{FF2B5EF4-FFF2-40B4-BE49-F238E27FC236}">
                <a16:creationId xmlns:a16="http://schemas.microsoft.com/office/drawing/2014/main" id="{6702955B-DF8D-456A-8617-0A6C83CAADAC}"/>
              </a:ext>
            </a:extLst>
          </p:cNvPr>
          <p:cNvPicPr>
            <a:picLocks noChangeAspect="1"/>
          </p:cNvPicPr>
          <p:nvPr/>
        </p:nvPicPr>
        <p:blipFill>
          <a:blip r:embed="rId3"/>
          <a:stretch>
            <a:fillRect/>
          </a:stretch>
        </p:blipFill>
        <p:spPr>
          <a:xfrm>
            <a:off x="8831278" y="2478897"/>
            <a:ext cx="2231656" cy="2366628"/>
          </a:xfrm>
          <a:prstGeom prst="rect">
            <a:avLst/>
          </a:prstGeom>
        </p:spPr>
      </p:pic>
      <p:sp>
        <p:nvSpPr>
          <p:cNvPr id="9" name="TextBox 8">
            <a:extLst>
              <a:ext uri="{FF2B5EF4-FFF2-40B4-BE49-F238E27FC236}">
                <a16:creationId xmlns:a16="http://schemas.microsoft.com/office/drawing/2014/main" id="{75CB6903-F72E-4270-B32A-EABC9A1459B8}"/>
              </a:ext>
            </a:extLst>
          </p:cNvPr>
          <p:cNvSpPr txBox="1"/>
          <p:nvPr/>
        </p:nvSpPr>
        <p:spPr>
          <a:xfrm>
            <a:off x="479376" y="1788125"/>
            <a:ext cx="9289032" cy="1015663"/>
          </a:xfrm>
          <a:prstGeom prst="rect">
            <a:avLst/>
          </a:prstGeom>
          <a:noFill/>
        </p:spPr>
        <p:txBody>
          <a:bodyPr wrap="square" rtlCol="0">
            <a:spAutoFit/>
          </a:bodyPr>
          <a:lstStyle/>
          <a:p>
            <a:r>
              <a:rPr lang="en-US" sz="2000" b="1" dirty="0">
                <a:solidFill>
                  <a:srgbClr val="2E444E"/>
                </a:solidFill>
                <a:ea typeface="Roboto Light" panose="02000000000000000000" pitchFamily="2" charset="0"/>
              </a:rPr>
              <a:t>A ‘means tested grant intended to assist students who experience unforeseen financial hardship during their course’</a:t>
            </a:r>
          </a:p>
          <a:p>
            <a:endParaRPr lang="en-US" sz="2000" dirty="0">
              <a:ea typeface="Roboto Light" panose="02000000000000000000" pitchFamily="2" charset="0"/>
            </a:endParaRPr>
          </a:p>
        </p:txBody>
      </p:sp>
      <p:pic>
        <p:nvPicPr>
          <p:cNvPr id="4" name="Picture 2" descr="University of Southampton | jobs.ac.uk">
            <a:extLst>
              <a:ext uri="{FF2B5EF4-FFF2-40B4-BE49-F238E27FC236}">
                <a16:creationId xmlns:a16="http://schemas.microsoft.com/office/drawing/2014/main" id="{E8542BBB-1DF5-CCC3-8B04-8053D92D5C0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45601" y="348377"/>
            <a:ext cx="2341499" cy="59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43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DD2E6-0062-0F45-A659-E25CA02A179A}"/>
              </a:ext>
            </a:extLst>
          </p:cNvPr>
          <p:cNvSpPr>
            <a:spLocks noGrp="1"/>
          </p:cNvSpPr>
          <p:nvPr>
            <p:ph type="title"/>
          </p:nvPr>
        </p:nvSpPr>
        <p:spPr>
          <a:xfrm>
            <a:off x="587388" y="494793"/>
            <a:ext cx="7848872" cy="504056"/>
          </a:xfrm>
        </p:spPr>
        <p:txBody>
          <a:bodyPr/>
          <a:lstStyle/>
          <a:p>
            <a:r>
              <a:rPr kumimoji="0" lang="en-GB" b="0" i="0" u="none" strike="noStrike" kern="1200" cap="none" spc="-150" normalizeH="0" baseline="0" noProof="0" dirty="0">
                <a:ln>
                  <a:noFill/>
                </a:ln>
                <a:solidFill>
                  <a:srgbClr val="D5007F"/>
                </a:solidFill>
                <a:effectLst/>
                <a:uLnTx/>
                <a:uFillTx/>
                <a:ea typeface="Roboto Thin" panose="02000000000000000000" pitchFamily="2" charset="0"/>
              </a:rPr>
              <a:t>Medicine Courses - BM5 &amp; BM6 Funding</a:t>
            </a:r>
            <a:endParaRPr lang="en-US" dirty="0">
              <a:ea typeface="Roboto Light" panose="02000000000000000000" pitchFamily="2" charset="0"/>
            </a:endParaRPr>
          </a:p>
        </p:txBody>
      </p:sp>
      <p:graphicFrame>
        <p:nvGraphicFramePr>
          <p:cNvPr id="7" name="Table 6">
            <a:extLst>
              <a:ext uri="{FF2B5EF4-FFF2-40B4-BE49-F238E27FC236}">
                <a16:creationId xmlns:a16="http://schemas.microsoft.com/office/drawing/2014/main" id="{C5C47424-3796-195A-CA91-870423E848D7}"/>
              </a:ext>
            </a:extLst>
          </p:cNvPr>
          <p:cNvGraphicFramePr>
            <a:graphicFrameLocks noGrp="1"/>
          </p:cNvGraphicFramePr>
          <p:nvPr>
            <p:extLst>
              <p:ext uri="{D42A27DB-BD31-4B8C-83A1-F6EECF244321}">
                <p14:modId xmlns:p14="http://schemas.microsoft.com/office/powerpoint/2010/main" val="2590468906"/>
              </p:ext>
            </p:extLst>
          </p:nvPr>
        </p:nvGraphicFramePr>
        <p:xfrm>
          <a:off x="587388" y="2743079"/>
          <a:ext cx="6876764" cy="3491430"/>
        </p:xfrm>
        <a:graphic>
          <a:graphicData uri="http://schemas.openxmlformats.org/drawingml/2006/table">
            <a:tbl>
              <a:tblPr/>
              <a:tblGrid>
                <a:gridCol w="3438382">
                  <a:extLst>
                    <a:ext uri="{9D8B030D-6E8A-4147-A177-3AD203B41FA5}">
                      <a16:colId xmlns:a16="http://schemas.microsoft.com/office/drawing/2014/main" val="3130731611"/>
                    </a:ext>
                  </a:extLst>
                </a:gridCol>
                <a:gridCol w="3438382">
                  <a:extLst>
                    <a:ext uri="{9D8B030D-6E8A-4147-A177-3AD203B41FA5}">
                      <a16:colId xmlns:a16="http://schemas.microsoft.com/office/drawing/2014/main" val="1841493091"/>
                    </a:ext>
                  </a:extLst>
                </a:gridCol>
              </a:tblGrid>
              <a:tr h="385434">
                <a:tc>
                  <a:txBody>
                    <a:bodyPr/>
                    <a:lstStyle/>
                    <a:p>
                      <a:r>
                        <a:rPr lang="en-GB" sz="1800" b="1">
                          <a:solidFill>
                            <a:schemeClr val="tx1"/>
                          </a:solidFill>
                          <a:effectLst/>
                        </a:rPr>
                        <a:t>Student Funding Years 1-4</a:t>
                      </a:r>
                      <a:endParaRPr lang="en-GB" sz="1800">
                        <a:solidFill>
                          <a:schemeClr val="tx1"/>
                        </a:solidFill>
                        <a:effectLst/>
                      </a:endParaRPr>
                    </a:p>
                  </a:txBody>
                  <a:tcPr marL="34168" marR="34168" marT="34168" marB="34168"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DADADA"/>
                      </a:solidFill>
                      <a:prstDash val="solid"/>
                      <a:round/>
                      <a:headEnd type="none" w="med" len="med"/>
                      <a:tailEnd type="none" w="med" len="med"/>
                    </a:lnT>
                    <a:lnB w="6350" cap="flat" cmpd="sng" algn="ctr">
                      <a:solidFill>
                        <a:srgbClr val="DADADA"/>
                      </a:solidFill>
                      <a:prstDash val="solid"/>
                      <a:round/>
                      <a:headEnd type="none" w="med" len="med"/>
                      <a:tailEnd type="none" w="med" len="med"/>
                    </a:lnB>
                    <a:solidFill>
                      <a:srgbClr val="FFFFFF"/>
                    </a:solidFill>
                  </a:tcPr>
                </a:tc>
                <a:tc>
                  <a:txBody>
                    <a:bodyPr/>
                    <a:lstStyle/>
                    <a:p>
                      <a:r>
                        <a:rPr lang="en-GB" sz="1800" b="1" dirty="0">
                          <a:solidFill>
                            <a:schemeClr val="tx1"/>
                          </a:solidFill>
                          <a:effectLst/>
                        </a:rPr>
                        <a:t>2022 Entry</a:t>
                      </a:r>
                      <a:endParaRPr lang="en-GB" sz="1800" dirty="0">
                        <a:solidFill>
                          <a:schemeClr val="tx1"/>
                        </a:solidFill>
                        <a:effectLst/>
                      </a:endParaRPr>
                    </a:p>
                  </a:txBody>
                  <a:tcPr marL="34168" marR="34168" marT="34168" marB="34168"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DADADA"/>
                      </a:solidFill>
                      <a:prstDash val="solid"/>
                      <a:round/>
                      <a:headEnd type="none" w="med" len="med"/>
                      <a:tailEnd type="none" w="med" len="med"/>
                    </a:lnT>
                    <a:lnB w="6350" cap="flat" cmpd="sng" algn="ctr">
                      <a:solidFill>
                        <a:srgbClr val="DADADA"/>
                      </a:solidFill>
                      <a:prstDash val="solid"/>
                      <a:round/>
                      <a:headEnd type="none" w="med" len="med"/>
                      <a:tailEnd type="none" w="med" len="med"/>
                    </a:lnB>
                    <a:solidFill>
                      <a:srgbClr val="FFFFFF"/>
                    </a:solidFill>
                  </a:tcPr>
                </a:tc>
                <a:extLst>
                  <a:ext uri="{0D108BD9-81ED-4DB2-BD59-A6C34878D82A}">
                    <a16:rowId xmlns:a16="http://schemas.microsoft.com/office/drawing/2014/main" val="1081140604"/>
                  </a:ext>
                </a:extLst>
              </a:tr>
              <a:tr h="385434">
                <a:tc>
                  <a:txBody>
                    <a:bodyPr/>
                    <a:lstStyle/>
                    <a:p>
                      <a:r>
                        <a:rPr lang="en-GB" sz="1800">
                          <a:solidFill>
                            <a:schemeClr val="tx1"/>
                          </a:solidFill>
                          <a:effectLst/>
                        </a:rPr>
                        <a:t>Tuition Fees</a:t>
                      </a:r>
                    </a:p>
                  </a:txBody>
                  <a:tcPr marL="34168" marR="34168" marT="34168" marB="34168"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DADADA"/>
                      </a:solidFill>
                      <a:prstDash val="solid"/>
                      <a:round/>
                      <a:headEnd type="none" w="med" len="med"/>
                      <a:tailEnd type="none" w="med" len="med"/>
                    </a:lnT>
                    <a:lnB w="6350" cap="flat" cmpd="sng" algn="ctr">
                      <a:solidFill>
                        <a:srgbClr val="DADADA"/>
                      </a:solidFill>
                      <a:prstDash val="solid"/>
                      <a:round/>
                      <a:headEnd type="none" w="med" len="med"/>
                      <a:tailEnd type="none" w="med" len="med"/>
                    </a:lnB>
                    <a:solidFill>
                      <a:srgbClr val="FFFFFF"/>
                    </a:solidFill>
                  </a:tcPr>
                </a:tc>
                <a:tc>
                  <a:txBody>
                    <a:bodyPr/>
                    <a:lstStyle/>
                    <a:p>
                      <a:r>
                        <a:rPr lang="en-GB" sz="1800">
                          <a:solidFill>
                            <a:schemeClr val="tx1"/>
                          </a:solidFill>
                          <a:effectLst/>
                        </a:rPr>
                        <a:t>£9,250 per year</a:t>
                      </a:r>
                    </a:p>
                  </a:txBody>
                  <a:tcPr marL="34168" marR="34168" marT="34168" marB="34168"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DADADA"/>
                      </a:solidFill>
                      <a:prstDash val="solid"/>
                      <a:round/>
                      <a:headEnd type="none" w="med" len="med"/>
                      <a:tailEnd type="none" w="med" len="med"/>
                    </a:lnT>
                    <a:lnB w="6350" cap="flat" cmpd="sng" algn="ctr">
                      <a:solidFill>
                        <a:srgbClr val="DADADA"/>
                      </a:solidFill>
                      <a:prstDash val="solid"/>
                      <a:round/>
                      <a:headEnd type="none" w="med" len="med"/>
                      <a:tailEnd type="none" w="med" len="med"/>
                    </a:lnB>
                    <a:solidFill>
                      <a:srgbClr val="FFFFFF"/>
                    </a:solidFill>
                  </a:tcPr>
                </a:tc>
                <a:extLst>
                  <a:ext uri="{0D108BD9-81ED-4DB2-BD59-A6C34878D82A}">
                    <a16:rowId xmlns:a16="http://schemas.microsoft.com/office/drawing/2014/main" val="3706093028"/>
                  </a:ext>
                </a:extLst>
              </a:tr>
              <a:tr h="385434">
                <a:tc>
                  <a:txBody>
                    <a:bodyPr/>
                    <a:lstStyle/>
                    <a:p>
                      <a:r>
                        <a:rPr lang="en-GB" sz="1800" dirty="0">
                          <a:solidFill>
                            <a:schemeClr val="tx1"/>
                          </a:solidFill>
                          <a:effectLst/>
                        </a:rPr>
                        <a:t>Tuition Fees/Loan</a:t>
                      </a:r>
                    </a:p>
                  </a:txBody>
                  <a:tcPr marL="34168" marR="34168" marT="34168" marB="34168"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DADADA"/>
                      </a:solidFill>
                      <a:prstDash val="solid"/>
                      <a:round/>
                      <a:headEnd type="none" w="med" len="med"/>
                      <a:tailEnd type="none" w="med" len="med"/>
                    </a:lnT>
                    <a:lnB w="6350" cap="flat" cmpd="sng" algn="ctr">
                      <a:solidFill>
                        <a:srgbClr val="DADADA"/>
                      </a:solidFill>
                      <a:prstDash val="solid"/>
                      <a:round/>
                      <a:headEnd type="none" w="med" len="med"/>
                      <a:tailEnd type="none" w="med" len="med"/>
                    </a:lnB>
                    <a:solidFill>
                      <a:srgbClr val="FFFFFF"/>
                    </a:solidFill>
                  </a:tcPr>
                </a:tc>
                <a:tc>
                  <a:txBody>
                    <a:bodyPr/>
                    <a:lstStyle/>
                    <a:p>
                      <a:r>
                        <a:rPr lang="en-GB" sz="1800" dirty="0">
                          <a:solidFill>
                            <a:schemeClr val="tx1"/>
                          </a:solidFill>
                          <a:effectLst/>
                        </a:rPr>
                        <a:t>Full amount</a:t>
                      </a:r>
                    </a:p>
                  </a:txBody>
                  <a:tcPr marL="34168" marR="34168" marT="34168" marB="34168"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DADADA"/>
                      </a:solidFill>
                      <a:prstDash val="solid"/>
                      <a:round/>
                      <a:headEnd type="none" w="med" len="med"/>
                      <a:tailEnd type="none" w="med" len="med"/>
                    </a:lnT>
                    <a:lnB w="6350" cap="flat" cmpd="sng" algn="ctr">
                      <a:solidFill>
                        <a:srgbClr val="DADADA"/>
                      </a:solidFill>
                      <a:prstDash val="solid"/>
                      <a:round/>
                      <a:headEnd type="none" w="med" len="med"/>
                      <a:tailEnd type="none" w="med" len="med"/>
                    </a:lnB>
                    <a:solidFill>
                      <a:srgbClr val="FFFFFF"/>
                    </a:solidFill>
                  </a:tcPr>
                </a:tc>
                <a:extLst>
                  <a:ext uri="{0D108BD9-81ED-4DB2-BD59-A6C34878D82A}">
                    <a16:rowId xmlns:a16="http://schemas.microsoft.com/office/drawing/2014/main" val="2697454747"/>
                  </a:ext>
                </a:extLst>
              </a:tr>
              <a:tr h="1101176">
                <a:tc>
                  <a:txBody>
                    <a:bodyPr/>
                    <a:lstStyle/>
                    <a:p>
                      <a:r>
                        <a:rPr lang="en-GB" sz="1800">
                          <a:solidFill>
                            <a:schemeClr val="tx1"/>
                          </a:solidFill>
                          <a:effectLst/>
                        </a:rPr>
                        <a:t>Maintenance Loan</a:t>
                      </a:r>
                    </a:p>
                  </a:txBody>
                  <a:tcPr marL="34168" marR="34168" marT="34168" marB="34168"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DADADA"/>
                      </a:solidFill>
                      <a:prstDash val="solid"/>
                      <a:round/>
                      <a:headEnd type="none" w="med" len="med"/>
                      <a:tailEnd type="none" w="med" len="med"/>
                    </a:lnT>
                    <a:lnB w="6350" cap="flat" cmpd="sng" algn="ctr">
                      <a:solidFill>
                        <a:srgbClr val="DADADA"/>
                      </a:solidFill>
                      <a:prstDash val="solid"/>
                      <a:round/>
                      <a:headEnd type="none" w="med" len="med"/>
                      <a:tailEnd type="none" w="med" len="med"/>
                    </a:lnB>
                    <a:solidFill>
                      <a:srgbClr val="FFFFFF"/>
                    </a:solidFill>
                  </a:tcPr>
                </a:tc>
                <a:tc>
                  <a:txBody>
                    <a:bodyPr/>
                    <a:lstStyle/>
                    <a:p>
                      <a:r>
                        <a:rPr lang="en-GB" sz="1800" b="0">
                          <a:solidFill>
                            <a:schemeClr val="tx1"/>
                          </a:solidFill>
                          <a:effectLst/>
                        </a:rPr>
                        <a:t>Living at home: Up to £8,171</a:t>
                      </a:r>
                    </a:p>
                    <a:p>
                      <a:r>
                        <a:rPr lang="en-GB" sz="1800" b="0">
                          <a:solidFill>
                            <a:schemeClr val="tx1"/>
                          </a:solidFill>
                          <a:effectLst/>
                        </a:rPr>
                        <a:t>Living away from home: Up to £9,706</a:t>
                      </a:r>
                    </a:p>
                  </a:txBody>
                  <a:tcPr marL="34168" marR="34168" marT="34168" marB="34168"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DADADA"/>
                      </a:solidFill>
                      <a:prstDash val="solid"/>
                      <a:round/>
                      <a:headEnd type="none" w="med" len="med"/>
                      <a:tailEnd type="none" w="med" len="med"/>
                    </a:lnT>
                    <a:lnB w="6350" cap="flat" cmpd="sng" algn="ctr">
                      <a:solidFill>
                        <a:srgbClr val="DADADA"/>
                      </a:solidFill>
                      <a:prstDash val="solid"/>
                      <a:round/>
                      <a:headEnd type="none" w="med" len="med"/>
                      <a:tailEnd type="none" w="med" len="med"/>
                    </a:lnB>
                    <a:solidFill>
                      <a:srgbClr val="FFFFFF"/>
                    </a:solidFill>
                  </a:tcPr>
                </a:tc>
                <a:extLst>
                  <a:ext uri="{0D108BD9-81ED-4DB2-BD59-A6C34878D82A}">
                    <a16:rowId xmlns:a16="http://schemas.microsoft.com/office/drawing/2014/main" val="1336978041"/>
                  </a:ext>
                </a:extLst>
              </a:tr>
              <a:tr h="582374">
                <a:tc>
                  <a:txBody>
                    <a:bodyPr/>
                    <a:lstStyle/>
                    <a:p>
                      <a:r>
                        <a:rPr lang="en-GB" sz="1800" u="sng">
                          <a:solidFill>
                            <a:schemeClr val="tx1"/>
                          </a:solidFill>
                          <a:effectLst/>
                          <a:hlinkClick r:id="rId3" tooltip="Student Support Fund">
                            <a:extLst>
                              <a:ext uri="{A12FA001-AC4F-418D-AE19-62706E023703}">
                                <ahyp:hlinkClr xmlns:ahyp="http://schemas.microsoft.com/office/drawing/2018/hyperlinkcolor" val="tx"/>
                              </a:ext>
                            </a:extLst>
                          </a:hlinkClick>
                        </a:rPr>
                        <a:t>The Student Support Fund</a:t>
                      </a:r>
                      <a:endParaRPr lang="en-GB" sz="1800">
                        <a:solidFill>
                          <a:schemeClr val="tx1"/>
                        </a:solidFill>
                        <a:effectLst/>
                      </a:endParaRPr>
                    </a:p>
                  </a:txBody>
                  <a:tcPr marL="34168" marR="34168" marT="34168" marB="34168"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DADADA"/>
                      </a:solidFill>
                      <a:prstDash val="solid"/>
                      <a:round/>
                      <a:headEnd type="none" w="med" len="med"/>
                      <a:tailEnd type="none" w="med" len="med"/>
                    </a:lnT>
                    <a:lnB w="6350" cap="flat" cmpd="sng" algn="ctr">
                      <a:solidFill>
                        <a:srgbClr val="DADADA"/>
                      </a:solidFill>
                      <a:prstDash val="solid"/>
                      <a:round/>
                      <a:headEnd type="none" w="med" len="med"/>
                      <a:tailEnd type="none" w="med" len="med"/>
                    </a:lnB>
                    <a:solidFill>
                      <a:srgbClr val="FFFFFF"/>
                    </a:solidFill>
                  </a:tcPr>
                </a:tc>
                <a:tc>
                  <a:txBody>
                    <a:bodyPr/>
                    <a:lstStyle/>
                    <a:p>
                      <a:r>
                        <a:rPr lang="en-GB" sz="1800">
                          <a:solidFill>
                            <a:schemeClr val="tx1"/>
                          </a:solidFill>
                          <a:effectLst/>
                        </a:rPr>
                        <a:t>Check eligibility for </a:t>
                      </a:r>
                      <a:r>
                        <a:rPr lang="en-GB" sz="1800" u="sng">
                          <a:solidFill>
                            <a:schemeClr val="tx1"/>
                          </a:solidFill>
                          <a:effectLst/>
                          <a:hlinkClick r:id="rId3" tooltip="Student Support Fund">
                            <a:extLst>
                              <a:ext uri="{A12FA001-AC4F-418D-AE19-62706E023703}">
                                <ahyp:hlinkClr xmlns:ahyp="http://schemas.microsoft.com/office/drawing/2018/hyperlinkcolor" val="tx"/>
                              </a:ext>
                            </a:extLst>
                          </a:hlinkClick>
                        </a:rPr>
                        <a:t>The Student Support Fund</a:t>
                      </a:r>
                      <a:endParaRPr lang="en-GB" sz="1800">
                        <a:solidFill>
                          <a:schemeClr val="tx1"/>
                        </a:solidFill>
                        <a:effectLst/>
                      </a:endParaRPr>
                    </a:p>
                  </a:txBody>
                  <a:tcPr marL="34168" marR="34168" marT="34168" marB="34168"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DADADA"/>
                      </a:solidFill>
                      <a:prstDash val="solid"/>
                      <a:round/>
                      <a:headEnd type="none" w="med" len="med"/>
                      <a:tailEnd type="none" w="med" len="med"/>
                    </a:lnT>
                    <a:lnB w="6350" cap="flat" cmpd="sng" algn="ctr">
                      <a:solidFill>
                        <a:srgbClr val="DADADA"/>
                      </a:solidFill>
                      <a:prstDash val="solid"/>
                      <a:round/>
                      <a:headEnd type="none" w="med" len="med"/>
                      <a:tailEnd type="none" w="med" len="med"/>
                    </a:lnB>
                    <a:solidFill>
                      <a:srgbClr val="FFFFFF"/>
                    </a:solidFill>
                  </a:tcPr>
                </a:tc>
                <a:extLst>
                  <a:ext uri="{0D108BD9-81ED-4DB2-BD59-A6C34878D82A}">
                    <a16:rowId xmlns:a16="http://schemas.microsoft.com/office/drawing/2014/main" val="2676140173"/>
                  </a:ext>
                </a:extLst>
              </a:tr>
              <a:tr h="582374">
                <a:tc>
                  <a:txBody>
                    <a:bodyPr/>
                    <a:lstStyle/>
                    <a:p>
                      <a:r>
                        <a:rPr lang="en-GB" sz="1800">
                          <a:solidFill>
                            <a:schemeClr val="tx1"/>
                          </a:solidFill>
                          <a:effectLst/>
                        </a:rPr>
                        <a:t>Scholarships</a:t>
                      </a:r>
                    </a:p>
                  </a:txBody>
                  <a:tcPr marL="34168" marR="34168" marT="34168" marB="34168"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DADADA"/>
                      </a:solidFill>
                      <a:prstDash val="solid"/>
                      <a:round/>
                      <a:headEnd type="none" w="med" len="med"/>
                      <a:tailEnd type="none" w="med" len="med"/>
                    </a:lnT>
                    <a:lnB w="6350" cap="flat" cmpd="sng" algn="ctr">
                      <a:solidFill>
                        <a:srgbClr val="DADADA"/>
                      </a:solidFill>
                      <a:prstDash val="solid"/>
                      <a:round/>
                      <a:headEnd type="none" w="med" len="med"/>
                      <a:tailEnd type="none" w="med" len="med"/>
                    </a:lnB>
                    <a:solidFill>
                      <a:srgbClr val="FFFFFF"/>
                    </a:solidFill>
                  </a:tcPr>
                </a:tc>
                <a:tc>
                  <a:txBody>
                    <a:bodyPr/>
                    <a:lstStyle/>
                    <a:p>
                      <a:r>
                        <a:rPr lang="en-GB" sz="1800" dirty="0">
                          <a:solidFill>
                            <a:schemeClr val="tx1"/>
                          </a:solidFill>
                          <a:effectLst/>
                        </a:rPr>
                        <a:t>Vary by faculty - </a:t>
                      </a:r>
                      <a:r>
                        <a:rPr lang="en-GB" sz="1800" u="sng" dirty="0">
                          <a:solidFill>
                            <a:schemeClr val="tx1"/>
                          </a:solidFill>
                          <a:effectLst/>
                          <a:hlinkClick r:id="rId4">
                            <a:extLst>
                              <a:ext uri="{A12FA001-AC4F-418D-AE19-62706E023703}">
                                <ahyp:hlinkClr xmlns:ahyp="http://schemas.microsoft.com/office/drawing/2018/hyperlinkcolor" val="tx"/>
                              </a:ext>
                            </a:extLst>
                          </a:hlinkClick>
                        </a:rPr>
                        <a:t>Contact Faculty</a:t>
                      </a:r>
                      <a:r>
                        <a:rPr lang="en-GB" sz="1800" dirty="0">
                          <a:solidFill>
                            <a:schemeClr val="tx1"/>
                          </a:solidFill>
                          <a:effectLst/>
                        </a:rPr>
                        <a:t> for more details</a:t>
                      </a:r>
                    </a:p>
                  </a:txBody>
                  <a:tcPr marL="34168" marR="34168" marT="34168" marB="34168"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DADADA"/>
                      </a:solidFill>
                      <a:prstDash val="solid"/>
                      <a:round/>
                      <a:headEnd type="none" w="med" len="med"/>
                      <a:tailEnd type="none" w="med" len="med"/>
                    </a:lnT>
                    <a:lnB w="6350" cap="flat" cmpd="sng" algn="ctr">
                      <a:solidFill>
                        <a:srgbClr val="DADADA"/>
                      </a:solidFill>
                      <a:prstDash val="solid"/>
                      <a:round/>
                      <a:headEnd type="none" w="med" len="med"/>
                      <a:tailEnd type="none" w="med" len="med"/>
                    </a:lnB>
                    <a:solidFill>
                      <a:srgbClr val="FFFFFF"/>
                    </a:solidFill>
                  </a:tcPr>
                </a:tc>
                <a:extLst>
                  <a:ext uri="{0D108BD9-81ED-4DB2-BD59-A6C34878D82A}">
                    <a16:rowId xmlns:a16="http://schemas.microsoft.com/office/drawing/2014/main" val="2139337907"/>
                  </a:ext>
                </a:extLst>
              </a:tr>
            </a:tbl>
          </a:graphicData>
        </a:graphic>
      </p:graphicFrame>
      <p:sp>
        <p:nvSpPr>
          <p:cNvPr id="10" name="TextBox 9">
            <a:extLst>
              <a:ext uri="{FF2B5EF4-FFF2-40B4-BE49-F238E27FC236}">
                <a16:creationId xmlns:a16="http://schemas.microsoft.com/office/drawing/2014/main" id="{D630225B-240E-407B-5ED7-5B3CD0177FCD}"/>
              </a:ext>
            </a:extLst>
          </p:cNvPr>
          <p:cNvSpPr txBox="1"/>
          <p:nvPr/>
        </p:nvSpPr>
        <p:spPr>
          <a:xfrm>
            <a:off x="571612" y="1197218"/>
            <a:ext cx="11417052" cy="1015663"/>
          </a:xfrm>
          <a:prstGeom prst="rect">
            <a:avLst/>
          </a:prstGeom>
          <a:noFill/>
        </p:spPr>
        <p:txBody>
          <a:bodyPr wrap="square" rtlCol="0">
            <a:spAutoFit/>
          </a:bodyPr>
          <a:lstStyle/>
          <a:p>
            <a:r>
              <a:rPr lang="en-GB" sz="2000" i="0" dirty="0">
                <a:effectLst/>
              </a:rPr>
              <a:t>Medical students are funded differently compared to other UK undergraduate courses. The funding is split between Student Finance England and the NHS. Years 1 to 4 are funded by Student Finance England, whereas years 5 and 6 are funded by the NHS.</a:t>
            </a:r>
            <a:endParaRPr lang="en-GB" sz="2000" dirty="0"/>
          </a:p>
        </p:txBody>
      </p:sp>
      <p:sp>
        <p:nvSpPr>
          <p:cNvPr id="11" name="TextBox 10">
            <a:extLst>
              <a:ext uri="{FF2B5EF4-FFF2-40B4-BE49-F238E27FC236}">
                <a16:creationId xmlns:a16="http://schemas.microsoft.com/office/drawing/2014/main" id="{ACB9DE9A-B5A1-30B3-AE9B-48DAB17B7B1C}"/>
              </a:ext>
            </a:extLst>
          </p:cNvPr>
          <p:cNvSpPr txBox="1"/>
          <p:nvPr/>
        </p:nvSpPr>
        <p:spPr>
          <a:xfrm>
            <a:off x="7968208" y="2577555"/>
            <a:ext cx="4223792" cy="3785652"/>
          </a:xfrm>
          <a:prstGeom prst="rect">
            <a:avLst/>
          </a:prstGeom>
          <a:solidFill>
            <a:srgbClr val="662953"/>
          </a:solidFill>
        </p:spPr>
        <p:txBody>
          <a:bodyPr wrap="square" rtlCol="0">
            <a:spAutoFit/>
          </a:bodyPr>
          <a:lstStyle/>
          <a:p>
            <a:endParaRPr lang="en-GB" sz="2000" b="0" i="0" dirty="0">
              <a:solidFill>
                <a:schemeClr val="bg1"/>
              </a:solidFill>
              <a:effectLst/>
              <a:latin typeface="-apple-system"/>
            </a:endParaRPr>
          </a:p>
          <a:p>
            <a:r>
              <a:rPr lang="en-GB" sz="2000" b="0" i="0" dirty="0">
                <a:solidFill>
                  <a:schemeClr val="bg1"/>
                </a:solidFill>
                <a:effectLst/>
                <a:latin typeface="-apple-system"/>
              </a:rPr>
              <a:t>For full time BM5 and BM6 students, years 1 - 4 are funded as a standard UK undergraduate. Year 5 for BM5 and years 5 and 6 for BM6 are funded by the NHS.</a:t>
            </a:r>
          </a:p>
          <a:p>
            <a:endParaRPr lang="en-GB" sz="2000" dirty="0">
              <a:solidFill>
                <a:schemeClr val="bg1"/>
              </a:solidFill>
              <a:latin typeface="-apple-system"/>
            </a:endParaRPr>
          </a:p>
          <a:p>
            <a:r>
              <a:rPr lang="en-GB" sz="2000" b="0" i="0" dirty="0">
                <a:solidFill>
                  <a:schemeClr val="bg1"/>
                </a:solidFill>
                <a:effectLst/>
                <a:latin typeface="-apple-system"/>
              </a:rPr>
              <a:t>Students from Wales, Scotland and Northern Ireland may be entitled to different student funding, please see the appropriate funding sites.</a:t>
            </a:r>
          </a:p>
          <a:p>
            <a:endParaRPr lang="en-GB" sz="2000" dirty="0">
              <a:solidFill>
                <a:schemeClr val="bg1"/>
              </a:solidFill>
              <a:latin typeface="-apple-system"/>
            </a:endParaRPr>
          </a:p>
        </p:txBody>
      </p:sp>
      <p:pic>
        <p:nvPicPr>
          <p:cNvPr id="12" name="Picture 2" descr="University of Southampton | jobs.ac.uk">
            <a:extLst>
              <a:ext uri="{FF2B5EF4-FFF2-40B4-BE49-F238E27FC236}">
                <a16:creationId xmlns:a16="http://schemas.microsoft.com/office/drawing/2014/main" id="{23A12EB8-92F2-6670-171A-55DFB008939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45601" y="348377"/>
            <a:ext cx="2341499" cy="59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017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University Logo (White)" descr="Graphical user interface&#10;&#10;Description automatically generated with medium confidence">
            <a:extLst>
              <a:ext uri="{FF2B5EF4-FFF2-40B4-BE49-F238E27FC236}">
                <a16:creationId xmlns:a16="http://schemas.microsoft.com/office/drawing/2014/main" id="{DE8BF665-5804-A344-B9E7-5BB4DFAACE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graphicFrame>
        <p:nvGraphicFramePr>
          <p:cNvPr id="3" name="Table 2">
            <a:extLst>
              <a:ext uri="{FF2B5EF4-FFF2-40B4-BE49-F238E27FC236}">
                <a16:creationId xmlns:a16="http://schemas.microsoft.com/office/drawing/2014/main" id="{B2C6161C-0B42-58ED-7181-ED8DBEB520A7}"/>
              </a:ext>
            </a:extLst>
          </p:cNvPr>
          <p:cNvGraphicFramePr>
            <a:graphicFrameLocks noGrp="1"/>
          </p:cNvGraphicFramePr>
          <p:nvPr>
            <p:extLst>
              <p:ext uri="{D42A27DB-BD31-4B8C-83A1-F6EECF244321}">
                <p14:modId xmlns:p14="http://schemas.microsoft.com/office/powerpoint/2010/main" val="2181266167"/>
              </p:ext>
            </p:extLst>
          </p:nvPr>
        </p:nvGraphicFramePr>
        <p:xfrm>
          <a:off x="582218" y="1364556"/>
          <a:ext cx="7056784" cy="4016083"/>
        </p:xfrm>
        <a:graphic>
          <a:graphicData uri="http://schemas.openxmlformats.org/drawingml/2006/table">
            <a:tbl>
              <a:tblPr/>
              <a:tblGrid>
                <a:gridCol w="3528392">
                  <a:extLst>
                    <a:ext uri="{9D8B030D-6E8A-4147-A177-3AD203B41FA5}">
                      <a16:colId xmlns:a16="http://schemas.microsoft.com/office/drawing/2014/main" val="3995611597"/>
                    </a:ext>
                  </a:extLst>
                </a:gridCol>
                <a:gridCol w="3528392">
                  <a:extLst>
                    <a:ext uri="{9D8B030D-6E8A-4147-A177-3AD203B41FA5}">
                      <a16:colId xmlns:a16="http://schemas.microsoft.com/office/drawing/2014/main" val="3184234041"/>
                    </a:ext>
                  </a:extLst>
                </a:gridCol>
              </a:tblGrid>
              <a:tr h="594090">
                <a:tc>
                  <a:txBody>
                    <a:bodyPr/>
                    <a:lstStyle/>
                    <a:p>
                      <a:r>
                        <a:rPr lang="en-GB" b="1" dirty="0">
                          <a:solidFill>
                            <a:schemeClr val="tx1"/>
                          </a:solidFill>
                          <a:effectLst/>
                        </a:rPr>
                        <a:t>Student Funding Years 5-6</a:t>
                      </a:r>
                    </a:p>
                  </a:txBody>
                  <a:tcPr marL="50800" marR="50800" marT="50800" marB="508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DADADA"/>
                      </a:solidFill>
                      <a:prstDash val="solid"/>
                      <a:round/>
                      <a:headEnd type="none" w="med" len="med"/>
                      <a:tailEnd type="none" w="med" len="med"/>
                    </a:lnT>
                    <a:lnB w="6350" cap="flat" cmpd="sng" algn="ctr">
                      <a:solidFill>
                        <a:srgbClr val="DADADA"/>
                      </a:solidFill>
                      <a:prstDash val="solid"/>
                      <a:round/>
                      <a:headEnd type="none" w="med" len="med"/>
                      <a:tailEnd type="none" w="med" len="med"/>
                    </a:lnB>
                    <a:solidFill>
                      <a:srgbClr val="F5F5F5"/>
                    </a:solidFill>
                  </a:tcPr>
                </a:tc>
                <a:tc>
                  <a:txBody>
                    <a:bodyPr/>
                    <a:lstStyle/>
                    <a:p>
                      <a:pPr algn="l"/>
                      <a:r>
                        <a:rPr lang="en-GB" b="1">
                          <a:solidFill>
                            <a:schemeClr val="tx1"/>
                          </a:solidFill>
                          <a:effectLst/>
                        </a:rPr>
                        <a:t>2022 Entry</a:t>
                      </a:r>
                    </a:p>
                  </a:txBody>
                  <a:tcPr marL="50800" marR="50800" marT="50800" marB="508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DADADA"/>
                      </a:solidFill>
                      <a:prstDash val="solid"/>
                      <a:round/>
                      <a:headEnd type="none" w="med" len="med"/>
                      <a:tailEnd type="none" w="med" len="med"/>
                    </a:lnT>
                    <a:lnB w="6350" cap="flat" cmpd="sng" algn="ctr">
                      <a:solidFill>
                        <a:srgbClr val="DADADA"/>
                      </a:solidFill>
                      <a:prstDash val="solid"/>
                      <a:round/>
                      <a:headEnd type="none" w="med" len="med"/>
                      <a:tailEnd type="none" w="med" len="med"/>
                    </a:lnB>
                    <a:solidFill>
                      <a:srgbClr val="F5F5F5"/>
                    </a:solidFill>
                  </a:tcPr>
                </a:tc>
                <a:extLst>
                  <a:ext uri="{0D108BD9-81ED-4DB2-BD59-A6C34878D82A}">
                    <a16:rowId xmlns:a16="http://schemas.microsoft.com/office/drawing/2014/main" val="1773059749"/>
                  </a:ext>
                </a:extLst>
              </a:tr>
              <a:tr h="343739">
                <a:tc>
                  <a:txBody>
                    <a:bodyPr/>
                    <a:lstStyle/>
                    <a:p>
                      <a:r>
                        <a:rPr lang="en-GB">
                          <a:solidFill>
                            <a:schemeClr val="tx1"/>
                          </a:solidFill>
                          <a:effectLst/>
                        </a:rPr>
                        <a:t>Tuition Fees</a:t>
                      </a:r>
                    </a:p>
                  </a:txBody>
                  <a:tcPr marL="50800" marR="50800" marT="50800" marB="508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DADADA"/>
                      </a:solidFill>
                      <a:prstDash val="solid"/>
                      <a:round/>
                      <a:headEnd type="none" w="med" len="med"/>
                      <a:tailEnd type="none" w="med" len="med"/>
                    </a:lnT>
                    <a:lnB w="6350" cap="flat" cmpd="sng" algn="ctr">
                      <a:solidFill>
                        <a:srgbClr val="DADADA"/>
                      </a:solidFill>
                      <a:prstDash val="solid"/>
                      <a:round/>
                      <a:headEnd type="none" w="med" len="med"/>
                      <a:tailEnd type="none" w="med" len="med"/>
                    </a:lnB>
                    <a:solidFill>
                      <a:srgbClr val="FFFFFF"/>
                    </a:solidFill>
                  </a:tcPr>
                </a:tc>
                <a:tc>
                  <a:txBody>
                    <a:bodyPr/>
                    <a:lstStyle/>
                    <a:p>
                      <a:r>
                        <a:rPr lang="en-GB">
                          <a:solidFill>
                            <a:schemeClr val="tx1"/>
                          </a:solidFill>
                          <a:effectLst/>
                        </a:rPr>
                        <a:t>Paid by NHS bursary</a:t>
                      </a:r>
                    </a:p>
                  </a:txBody>
                  <a:tcPr marL="50800" marR="50800" marT="50800" marB="508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DADADA"/>
                      </a:solidFill>
                      <a:prstDash val="solid"/>
                      <a:round/>
                      <a:headEnd type="none" w="med" len="med"/>
                      <a:tailEnd type="none" w="med" len="med"/>
                    </a:lnT>
                    <a:lnB w="6350" cap="flat" cmpd="sng" algn="ctr">
                      <a:solidFill>
                        <a:srgbClr val="DADADA"/>
                      </a:solidFill>
                      <a:prstDash val="solid"/>
                      <a:round/>
                      <a:headEnd type="none" w="med" len="med"/>
                      <a:tailEnd type="none" w="med" len="med"/>
                    </a:lnB>
                    <a:solidFill>
                      <a:srgbClr val="FFFFFF"/>
                    </a:solidFill>
                  </a:tcPr>
                </a:tc>
                <a:extLst>
                  <a:ext uri="{0D108BD9-81ED-4DB2-BD59-A6C34878D82A}">
                    <a16:rowId xmlns:a16="http://schemas.microsoft.com/office/drawing/2014/main" val="3502344101"/>
                  </a:ext>
                </a:extLst>
              </a:tr>
              <a:tr h="1095353">
                <a:tc>
                  <a:txBody>
                    <a:bodyPr/>
                    <a:lstStyle/>
                    <a:p>
                      <a:r>
                        <a:rPr lang="en-GB">
                          <a:solidFill>
                            <a:schemeClr val="tx1"/>
                          </a:solidFill>
                          <a:effectLst/>
                        </a:rPr>
                        <a:t>Reduced Rate Maintenance Loan</a:t>
                      </a:r>
                    </a:p>
                  </a:txBody>
                  <a:tcPr marL="50800" marR="50800" marT="50800" marB="508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DADADA"/>
                      </a:solidFill>
                      <a:prstDash val="solid"/>
                      <a:round/>
                      <a:headEnd type="none" w="med" len="med"/>
                      <a:tailEnd type="none" w="med" len="med"/>
                    </a:lnT>
                    <a:lnB w="6350" cap="flat" cmpd="sng" algn="ctr">
                      <a:solidFill>
                        <a:srgbClr val="DADADA"/>
                      </a:solidFill>
                      <a:prstDash val="solid"/>
                      <a:round/>
                      <a:headEnd type="none" w="med" len="med"/>
                      <a:tailEnd type="none" w="med" len="med"/>
                    </a:lnB>
                    <a:solidFill>
                      <a:srgbClr val="FFFFFF"/>
                    </a:solidFill>
                  </a:tcPr>
                </a:tc>
                <a:tc>
                  <a:txBody>
                    <a:bodyPr/>
                    <a:lstStyle/>
                    <a:p>
                      <a:r>
                        <a:rPr lang="en-GB" b="0" dirty="0">
                          <a:solidFill>
                            <a:schemeClr val="tx1"/>
                          </a:solidFill>
                          <a:effectLst/>
                        </a:rPr>
                        <a:t>Living at home: Up to £1,902</a:t>
                      </a:r>
                    </a:p>
                    <a:p>
                      <a:r>
                        <a:rPr lang="en-GB" b="0" dirty="0">
                          <a:solidFill>
                            <a:schemeClr val="tx1"/>
                          </a:solidFill>
                          <a:effectLst/>
                        </a:rPr>
                        <a:t>Living away from home: Up to £3,558</a:t>
                      </a:r>
                    </a:p>
                  </a:txBody>
                  <a:tcPr marL="50800" marR="50800" marT="50800" marB="508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DADADA"/>
                      </a:solidFill>
                      <a:prstDash val="solid"/>
                      <a:round/>
                      <a:headEnd type="none" w="med" len="med"/>
                      <a:tailEnd type="none" w="med" len="med"/>
                    </a:lnT>
                    <a:lnB w="6350" cap="flat" cmpd="sng" algn="ctr">
                      <a:solidFill>
                        <a:srgbClr val="DADADA"/>
                      </a:solidFill>
                      <a:prstDash val="solid"/>
                      <a:round/>
                      <a:headEnd type="none" w="med" len="med"/>
                      <a:tailEnd type="none" w="med" len="med"/>
                    </a:lnB>
                    <a:solidFill>
                      <a:srgbClr val="FFFFFF"/>
                    </a:solidFill>
                  </a:tcPr>
                </a:tc>
                <a:extLst>
                  <a:ext uri="{0D108BD9-81ED-4DB2-BD59-A6C34878D82A}">
                    <a16:rowId xmlns:a16="http://schemas.microsoft.com/office/drawing/2014/main" val="2253287729"/>
                  </a:ext>
                </a:extLst>
              </a:tr>
              <a:tr h="594090">
                <a:tc>
                  <a:txBody>
                    <a:bodyPr/>
                    <a:lstStyle/>
                    <a:p>
                      <a:r>
                        <a:rPr lang="en-GB">
                          <a:solidFill>
                            <a:schemeClr val="tx1"/>
                          </a:solidFill>
                          <a:effectLst/>
                        </a:rPr>
                        <a:t>NHS Means Tested Bursary</a:t>
                      </a:r>
                    </a:p>
                  </a:txBody>
                  <a:tcPr marL="50800" marR="50800" marT="50800" marB="508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DADADA"/>
                      </a:solidFill>
                      <a:prstDash val="solid"/>
                      <a:round/>
                      <a:headEnd type="none" w="med" len="med"/>
                      <a:tailEnd type="none" w="med" len="med"/>
                    </a:lnT>
                    <a:lnB w="6350" cap="flat" cmpd="sng" algn="ctr">
                      <a:solidFill>
                        <a:srgbClr val="DADADA"/>
                      </a:solidFill>
                      <a:prstDash val="solid"/>
                      <a:round/>
                      <a:headEnd type="none" w="med" len="med"/>
                      <a:tailEnd type="none" w="med" len="med"/>
                    </a:lnB>
                    <a:solidFill>
                      <a:srgbClr val="FFFFFF"/>
                    </a:solidFill>
                  </a:tcPr>
                </a:tc>
                <a:tc>
                  <a:txBody>
                    <a:bodyPr/>
                    <a:lstStyle/>
                    <a:p>
                      <a:r>
                        <a:rPr lang="en-GB">
                          <a:solidFill>
                            <a:schemeClr val="tx1"/>
                          </a:solidFill>
                          <a:effectLst/>
                        </a:rPr>
                        <a:t>Dependent on </a:t>
                      </a:r>
                      <a:r>
                        <a:rPr lang="en-GB" u="sng">
                          <a:solidFill>
                            <a:schemeClr val="tx1"/>
                          </a:solidFill>
                          <a:effectLst/>
                          <a:hlinkClick r:id="rId4">
                            <a:extLst>
                              <a:ext uri="{A12FA001-AC4F-418D-AE19-62706E023703}">
                                <ahyp:hlinkClr xmlns:ahyp="http://schemas.microsoft.com/office/drawing/2018/hyperlinkcolor" val="tx"/>
                              </a:ext>
                            </a:extLst>
                          </a:hlinkClick>
                        </a:rPr>
                        <a:t>household income</a:t>
                      </a:r>
                      <a:endParaRPr lang="en-GB">
                        <a:solidFill>
                          <a:schemeClr val="tx1"/>
                        </a:solidFill>
                        <a:effectLst/>
                      </a:endParaRPr>
                    </a:p>
                  </a:txBody>
                  <a:tcPr marL="50800" marR="50800" marT="50800" marB="508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DADADA"/>
                      </a:solidFill>
                      <a:prstDash val="solid"/>
                      <a:round/>
                      <a:headEnd type="none" w="med" len="med"/>
                      <a:tailEnd type="none" w="med" len="med"/>
                    </a:lnT>
                    <a:lnB w="6350" cap="flat" cmpd="sng" algn="ctr">
                      <a:solidFill>
                        <a:srgbClr val="DADADA"/>
                      </a:solidFill>
                      <a:prstDash val="solid"/>
                      <a:round/>
                      <a:headEnd type="none" w="med" len="med"/>
                      <a:tailEnd type="none" w="med" len="med"/>
                    </a:lnB>
                    <a:solidFill>
                      <a:srgbClr val="FFFFFF"/>
                    </a:solidFill>
                  </a:tcPr>
                </a:tc>
                <a:extLst>
                  <a:ext uri="{0D108BD9-81ED-4DB2-BD59-A6C34878D82A}">
                    <a16:rowId xmlns:a16="http://schemas.microsoft.com/office/drawing/2014/main" val="13242795"/>
                  </a:ext>
                </a:extLst>
              </a:tr>
              <a:tr h="594576">
                <a:tc>
                  <a:txBody>
                    <a:bodyPr/>
                    <a:lstStyle/>
                    <a:p>
                      <a:r>
                        <a:rPr lang="en-GB">
                          <a:solidFill>
                            <a:schemeClr val="tx1"/>
                          </a:solidFill>
                          <a:effectLst/>
                        </a:rPr>
                        <a:t>The Student Support Fund</a:t>
                      </a:r>
                    </a:p>
                  </a:txBody>
                  <a:tcPr marL="50800" marR="50800" marT="50800" marB="508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DADADA"/>
                      </a:solidFill>
                      <a:prstDash val="solid"/>
                      <a:round/>
                      <a:headEnd type="none" w="med" len="med"/>
                      <a:tailEnd type="none" w="med" len="med"/>
                    </a:lnT>
                    <a:lnB w="6350" cap="flat" cmpd="sng" algn="ctr">
                      <a:solidFill>
                        <a:srgbClr val="DADADA"/>
                      </a:solidFill>
                      <a:prstDash val="solid"/>
                      <a:round/>
                      <a:headEnd type="none" w="med" len="med"/>
                      <a:tailEnd type="none" w="med" len="med"/>
                    </a:lnB>
                    <a:solidFill>
                      <a:srgbClr val="FFFFFF"/>
                    </a:solidFill>
                  </a:tcPr>
                </a:tc>
                <a:tc>
                  <a:txBody>
                    <a:bodyPr/>
                    <a:lstStyle/>
                    <a:p>
                      <a:r>
                        <a:rPr lang="en-GB" dirty="0">
                          <a:solidFill>
                            <a:schemeClr val="tx1"/>
                          </a:solidFill>
                          <a:effectLst/>
                        </a:rPr>
                        <a:t>Check eligibility for </a:t>
                      </a:r>
                      <a:r>
                        <a:rPr lang="en-GB" u="sng" dirty="0">
                          <a:solidFill>
                            <a:schemeClr val="tx1"/>
                          </a:solidFill>
                          <a:effectLst/>
                          <a:hlinkClick r:id="rId5">
                            <a:extLst>
                              <a:ext uri="{A12FA001-AC4F-418D-AE19-62706E023703}">
                                <ahyp:hlinkClr xmlns:ahyp="http://schemas.microsoft.com/office/drawing/2018/hyperlinkcolor" val="tx"/>
                              </a:ext>
                            </a:extLst>
                          </a:hlinkClick>
                        </a:rPr>
                        <a:t>The Student Support Fund</a:t>
                      </a:r>
                      <a:endParaRPr lang="en-GB" dirty="0">
                        <a:solidFill>
                          <a:schemeClr val="tx1"/>
                        </a:solidFill>
                        <a:effectLst/>
                      </a:endParaRPr>
                    </a:p>
                  </a:txBody>
                  <a:tcPr marL="50800" marR="50800" marT="50800" marB="508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DADADA"/>
                      </a:solidFill>
                      <a:prstDash val="solid"/>
                      <a:round/>
                      <a:headEnd type="none" w="med" len="med"/>
                      <a:tailEnd type="none" w="med" len="med"/>
                    </a:lnT>
                    <a:lnB w="6350" cap="flat" cmpd="sng" algn="ctr">
                      <a:solidFill>
                        <a:srgbClr val="DADADA"/>
                      </a:solidFill>
                      <a:prstDash val="solid"/>
                      <a:round/>
                      <a:headEnd type="none" w="med" len="med"/>
                      <a:tailEnd type="none" w="med" len="med"/>
                    </a:lnB>
                    <a:solidFill>
                      <a:srgbClr val="FFFFFF"/>
                    </a:solidFill>
                  </a:tcPr>
                </a:tc>
                <a:extLst>
                  <a:ext uri="{0D108BD9-81ED-4DB2-BD59-A6C34878D82A}">
                    <a16:rowId xmlns:a16="http://schemas.microsoft.com/office/drawing/2014/main" val="1951533368"/>
                  </a:ext>
                </a:extLst>
              </a:tr>
              <a:tr h="594576">
                <a:tc>
                  <a:txBody>
                    <a:bodyPr/>
                    <a:lstStyle/>
                    <a:p>
                      <a:r>
                        <a:rPr lang="en-GB">
                          <a:solidFill>
                            <a:schemeClr val="tx1"/>
                          </a:solidFill>
                          <a:effectLst/>
                        </a:rPr>
                        <a:t>Scholarships</a:t>
                      </a:r>
                    </a:p>
                  </a:txBody>
                  <a:tcPr marL="50800" marR="50800" marT="50800" marB="508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DADADA"/>
                      </a:solidFill>
                      <a:prstDash val="solid"/>
                      <a:round/>
                      <a:headEnd type="none" w="med" len="med"/>
                      <a:tailEnd type="none" w="med" len="med"/>
                    </a:lnT>
                    <a:lnB w="6350" cap="flat" cmpd="sng" algn="ctr">
                      <a:solidFill>
                        <a:srgbClr val="DADADA"/>
                      </a:solidFill>
                      <a:prstDash val="solid"/>
                      <a:round/>
                      <a:headEnd type="none" w="med" len="med"/>
                      <a:tailEnd type="none" w="med" len="med"/>
                    </a:lnB>
                    <a:solidFill>
                      <a:srgbClr val="FFFFFF"/>
                    </a:solidFill>
                  </a:tcPr>
                </a:tc>
                <a:tc>
                  <a:txBody>
                    <a:bodyPr/>
                    <a:lstStyle/>
                    <a:p>
                      <a:r>
                        <a:rPr lang="en-GB" dirty="0">
                          <a:solidFill>
                            <a:schemeClr val="tx1"/>
                          </a:solidFill>
                          <a:effectLst/>
                        </a:rPr>
                        <a:t>Vary by faculty - </a:t>
                      </a:r>
                      <a:r>
                        <a:rPr lang="en-GB" u="sng" dirty="0">
                          <a:solidFill>
                            <a:schemeClr val="tx1"/>
                          </a:solidFill>
                          <a:effectLst/>
                          <a:hlinkClick r:id="rId6">
                            <a:extLst>
                              <a:ext uri="{A12FA001-AC4F-418D-AE19-62706E023703}">
                                <ahyp:hlinkClr xmlns:ahyp="http://schemas.microsoft.com/office/drawing/2018/hyperlinkcolor" val="tx"/>
                              </a:ext>
                            </a:extLst>
                          </a:hlinkClick>
                        </a:rPr>
                        <a:t>Contact Faculty</a:t>
                      </a:r>
                      <a:r>
                        <a:rPr lang="en-GB" dirty="0">
                          <a:solidFill>
                            <a:schemeClr val="tx1"/>
                          </a:solidFill>
                          <a:effectLst/>
                        </a:rPr>
                        <a:t> for more details</a:t>
                      </a:r>
                    </a:p>
                  </a:txBody>
                  <a:tcPr marL="50800" marR="50800" marT="50800" marB="508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DADADA"/>
                      </a:solidFill>
                      <a:prstDash val="solid"/>
                      <a:round/>
                      <a:headEnd type="none" w="med" len="med"/>
                      <a:tailEnd type="none" w="med" len="med"/>
                    </a:lnT>
                    <a:lnB w="6350" cap="flat" cmpd="sng" algn="ctr">
                      <a:solidFill>
                        <a:srgbClr val="DADADA"/>
                      </a:solidFill>
                      <a:prstDash val="solid"/>
                      <a:round/>
                      <a:headEnd type="none" w="med" len="med"/>
                      <a:tailEnd type="none" w="med" len="med"/>
                    </a:lnB>
                    <a:solidFill>
                      <a:srgbClr val="FFFFFF"/>
                    </a:solidFill>
                  </a:tcPr>
                </a:tc>
                <a:extLst>
                  <a:ext uri="{0D108BD9-81ED-4DB2-BD59-A6C34878D82A}">
                    <a16:rowId xmlns:a16="http://schemas.microsoft.com/office/drawing/2014/main" val="1507508823"/>
                  </a:ext>
                </a:extLst>
              </a:tr>
            </a:tbl>
          </a:graphicData>
        </a:graphic>
      </p:graphicFrame>
      <p:pic>
        <p:nvPicPr>
          <p:cNvPr id="5" name="Picture 4" descr="A qr code with black dots&#10;&#10;Description automatically generated with low confidence">
            <a:extLst>
              <a:ext uri="{FF2B5EF4-FFF2-40B4-BE49-F238E27FC236}">
                <a16:creationId xmlns:a16="http://schemas.microsoft.com/office/drawing/2014/main" id="{774A43E4-3DA6-F653-BEA7-5F0B310508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57182" y="3051854"/>
            <a:ext cx="2567410" cy="2567410"/>
          </a:xfrm>
          <a:prstGeom prst="rect">
            <a:avLst/>
          </a:prstGeom>
        </p:spPr>
      </p:pic>
      <p:pic>
        <p:nvPicPr>
          <p:cNvPr id="2050" name="Picture 2" descr="Education 49 free icons (SVG, EPS, PSD, PNG files)">
            <a:extLst>
              <a:ext uri="{FF2B5EF4-FFF2-40B4-BE49-F238E27FC236}">
                <a16:creationId xmlns:a16="http://schemas.microsoft.com/office/drawing/2014/main" id="{2EEBECE2-55AB-8A40-2AE2-E8A8FBA297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29462" y="260260"/>
            <a:ext cx="2880320" cy="27040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62E5F5F-2D6E-332B-F992-7B56335DA042}"/>
              </a:ext>
            </a:extLst>
          </p:cNvPr>
          <p:cNvSpPr txBox="1"/>
          <p:nvPr/>
        </p:nvSpPr>
        <p:spPr>
          <a:xfrm>
            <a:off x="479376" y="5746347"/>
            <a:ext cx="10842374" cy="707886"/>
          </a:xfrm>
          <a:prstGeom prst="rect">
            <a:avLst/>
          </a:prstGeom>
          <a:noFill/>
        </p:spPr>
        <p:txBody>
          <a:bodyPr wrap="square" rtlCol="0">
            <a:spAutoFit/>
          </a:bodyPr>
          <a:lstStyle/>
          <a:p>
            <a:r>
              <a:rPr lang="en-GB" sz="2000" b="0" i="0" dirty="0">
                <a:effectLst/>
              </a:rPr>
              <a:t>For general funding such as the tuition fee loan, maintenance loan and maintenance grants, applications should be completed on the Student Finance England webpage.</a:t>
            </a:r>
            <a:endParaRPr lang="en-GB" sz="2000" dirty="0"/>
          </a:p>
        </p:txBody>
      </p:sp>
      <p:sp>
        <p:nvSpPr>
          <p:cNvPr id="10" name="Title 1">
            <a:extLst>
              <a:ext uri="{FF2B5EF4-FFF2-40B4-BE49-F238E27FC236}">
                <a16:creationId xmlns:a16="http://schemas.microsoft.com/office/drawing/2014/main" id="{51ADEC67-819A-7B9C-0EC3-87AA35ABE71E}"/>
              </a:ext>
            </a:extLst>
          </p:cNvPr>
          <p:cNvSpPr txBox="1">
            <a:spLocks/>
          </p:cNvSpPr>
          <p:nvPr/>
        </p:nvSpPr>
        <p:spPr>
          <a:xfrm>
            <a:off x="587388" y="494793"/>
            <a:ext cx="7848872" cy="50405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200" kern="1200" spc="-150">
                <a:solidFill>
                  <a:srgbClr val="2E444E"/>
                </a:solidFill>
                <a:latin typeface="+mj-lt"/>
                <a:ea typeface="+mj-ea"/>
                <a:cs typeface="+mj-cs"/>
              </a:defRPr>
            </a:lvl1pPr>
          </a:lstStyle>
          <a:p>
            <a:r>
              <a:rPr lang="en-GB" dirty="0">
                <a:solidFill>
                  <a:srgbClr val="D5007F"/>
                </a:solidFill>
                <a:ea typeface="Roboto Thin" panose="02000000000000000000" pitchFamily="2" charset="0"/>
              </a:rPr>
              <a:t>Medicine Courses - BM5 &amp; BM6 Funding</a:t>
            </a:r>
            <a:endParaRPr lang="en-US" dirty="0">
              <a:ea typeface="Roboto Light" panose="02000000000000000000" pitchFamily="2" charset="0"/>
            </a:endParaRPr>
          </a:p>
        </p:txBody>
      </p:sp>
    </p:spTree>
    <p:extLst>
      <p:ext uri="{BB962C8B-B14F-4D97-AF65-F5344CB8AC3E}">
        <p14:creationId xmlns:p14="http://schemas.microsoft.com/office/powerpoint/2010/main" val="2069976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DD2E6-0062-0F45-A659-E25CA02A179A}"/>
              </a:ext>
            </a:extLst>
          </p:cNvPr>
          <p:cNvSpPr>
            <a:spLocks noGrp="1"/>
          </p:cNvSpPr>
          <p:nvPr>
            <p:ph type="title"/>
          </p:nvPr>
        </p:nvSpPr>
        <p:spPr>
          <a:xfrm>
            <a:off x="479376" y="836713"/>
            <a:ext cx="8640960" cy="504056"/>
          </a:xfrm>
        </p:spPr>
        <p:txBody>
          <a:bodyPr/>
          <a:lstStyle/>
          <a:p>
            <a:r>
              <a:rPr kumimoji="0" lang="en-GB" b="0" i="0" u="none" strike="noStrike" kern="1200" cap="none" spc="-150" normalizeH="0" baseline="0" noProof="0" dirty="0">
                <a:ln>
                  <a:noFill/>
                </a:ln>
                <a:solidFill>
                  <a:srgbClr val="D5007F"/>
                </a:solidFill>
                <a:effectLst/>
                <a:uLnTx/>
                <a:uFillTx/>
                <a:ea typeface="Roboto Thin" panose="02000000000000000000" pitchFamily="2" charset="0"/>
              </a:rPr>
              <a:t>Medical Students – Other Funds</a:t>
            </a:r>
            <a:endParaRPr lang="en-US" dirty="0">
              <a:ea typeface="Roboto Light" panose="02000000000000000000" pitchFamily="2" charset="0"/>
            </a:endParaRPr>
          </a:p>
        </p:txBody>
      </p:sp>
      <p:pic>
        <p:nvPicPr>
          <p:cNvPr id="13" name="University Logo (White)" descr="Graphical user interface&#10;&#10;Description automatically generated with medium confidence">
            <a:extLst>
              <a:ext uri="{FF2B5EF4-FFF2-40B4-BE49-F238E27FC236}">
                <a16:creationId xmlns:a16="http://schemas.microsoft.com/office/drawing/2014/main" id="{DE8BF665-5804-A344-B9E7-5BB4DFAACE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
        <p:nvSpPr>
          <p:cNvPr id="4" name="TextBox 3">
            <a:extLst>
              <a:ext uri="{FF2B5EF4-FFF2-40B4-BE49-F238E27FC236}">
                <a16:creationId xmlns:a16="http://schemas.microsoft.com/office/drawing/2014/main" id="{DA810EDF-32A7-86D4-24F2-2B616F0C18C0}"/>
              </a:ext>
            </a:extLst>
          </p:cNvPr>
          <p:cNvSpPr txBox="1"/>
          <p:nvPr/>
        </p:nvSpPr>
        <p:spPr>
          <a:xfrm>
            <a:off x="623392" y="2132856"/>
            <a:ext cx="10873208" cy="2831544"/>
          </a:xfrm>
          <a:prstGeom prst="rect">
            <a:avLst/>
          </a:prstGeom>
          <a:noFill/>
        </p:spPr>
        <p:txBody>
          <a:bodyPr wrap="square" rtlCol="0">
            <a:spAutoFit/>
          </a:bodyPr>
          <a:lstStyle/>
          <a:p>
            <a:pPr algn="l"/>
            <a:r>
              <a:rPr lang="en-GB" sz="2000" b="0" i="0" dirty="0">
                <a:effectLst/>
              </a:rPr>
              <a:t>The following are additional external funds available to medical students.</a:t>
            </a:r>
          </a:p>
          <a:p>
            <a:pPr algn="l"/>
            <a:endParaRPr lang="en-GB" sz="2000" b="1" i="0" u="sng" dirty="0">
              <a:effectLst/>
              <a:hlinkClick r:id="rId3">
                <a:extLst>
                  <a:ext uri="{A12FA001-AC4F-418D-AE19-62706E023703}">
                    <ahyp:hlinkClr xmlns:ahyp="http://schemas.microsoft.com/office/drawing/2018/hyperlinkcolor" val="tx"/>
                  </a:ext>
                </a:extLst>
              </a:hlinkClick>
            </a:endParaRPr>
          </a:p>
          <a:p>
            <a:pPr algn="l"/>
            <a:r>
              <a:rPr lang="en-GB" sz="2000" b="1" i="0" u="sng" dirty="0">
                <a:effectLst/>
                <a:hlinkClick r:id="rId3">
                  <a:extLst>
                    <a:ext uri="{A12FA001-AC4F-418D-AE19-62706E023703}">
                      <ahyp:hlinkClr xmlns:ahyp="http://schemas.microsoft.com/office/drawing/2018/hyperlinkcolor" val="tx"/>
                    </a:ext>
                  </a:extLst>
                </a:hlinkClick>
              </a:rPr>
              <a:t>BMA Charities</a:t>
            </a:r>
            <a:endParaRPr lang="en-GB" sz="2000" b="1" i="0" u="sng" dirty="0">
              <a:effectLst/>
            </a:endParaRPr>
          </a:p>
          <a:p>
            <a:pPr algn="l"/>
            <a:endParaRPr lang="en-GB" sz="2000" b="0" i="0" dirty="0">
              <a:effectLst/>
            </a:endParaRPr>
          </a:p>
          <a:p>
            <a:pPr algn="l"/>
            <a:r>
              <a:rPr lang="en-GB" sz="2000" b="1" i="0" u="sng" dirty="0">
                <a:effectLst/>
                <a:hlinkClick r:id="rId4">
                  <a:extLst>
                    <a:ext uri="{A12FA001-AC4F-418D-AE19-62706E023703}">
                      <ahyp:hlinkClr xmlns:ahyp="http://schemas.microsoft.com/office/drawing/2018/hyperlinkcolor" val="tx"/>
                    </a:ext>
                  </a:extLst>
                </a:hlinkClick>
              </a:rPr>
              <a:t>NHS Bursary Hardship Grant</a:t>
            </a:r>
            <a:endParaRPr lang="en-GB" sz="2000" b="1" i="0" u="sng" dirty="0">
              <a:effectLst/>
            </a:endParaRPr>
          </a:p>
          <a:p>
            <a:pPr algn="l"/>
            <a:endParaRPr lang="en-GB" sz="2000" b="0" i="0" dirty="0">
              <a:effectLst/>
            </a:endParaRPr>
          </a:p>
          <a:p>
            <a:pPr algn="l"/>
            <a:r>
              <a:rPr lang="en-GB" sz="2000" b="0" i="0" dirty="0">
                <a:effectLst/>
              </a:rPr>
              <a:t>Medicine students in their final two years can also apply to the </a:t>
            </a:r>
            <a:r>
              <a:rPr lang="en-GB" sz="2000" b="1" i="0" u="sng" dirty="0">
                <a:effectLst/>
                <a:hlinkClick r:id="rId5">
                  <a:extLst>
                    <a:ext uri="{A12FA001-AC4F-418D-AE19-62706E023703}">
                      <ahyp:hlinkClr xmlns:ahyp="http://schemas.microsoft.com/office/drawing/2018/hyperlinkcolor" val="tx"/>
                    </a:ext>
                  </a:extLst>
                </a:hlinkClick>
              </a:rPr>
              <a:t>Royal Medical Benevolent Fund</a:t>
            </a:r>
            <a:endParaRPr lang="en-GB" sz="2000" b="0" i="0" dirty="0">
              <a:effectLst/>
            </a:endParaRPr>
          </a:p>
          <a:p>
            <a:endParaRPr lang="en-GB" dirty="0"/>
          </a:p>
        </p:txBody>
      </p:sp>
      <p:pic>
        <p:nvPicPr>
          <p:cNvPr id="5" name="Picture 2" descr="University of Southampton | jobs.ac.uk">
            <a:extLst>
              <a:ext uri="{FF2B5EF4-FFF2-40B4-BE49-F238E27FC236}">
                <a16:creationId xmlns:a16="http://schemas.microsoft.com/office/drawing/2014/main" id="{7B8B3752-C509-DD59-4942-B6BBB41CD8DA}"/>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45601" y="348377"/>
            <a:ext cx="2341499" cy="59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946605"/>
      </p:ext>
    </p:extLst>
  </p:cSld>
  <p:clrMapOvr>
    <a:masterClrMapping/>
  </p:clrMapOvr>
</p:sld>
</file>

<file path=ppt/theme/theme1.xml><?xml version="1.0" encoding="utf-8"?>
<a:theme xmlns:a="http://schemas.openxmlformats.org/drawingml/2006/main" name="UoS_Powerpoint_template WIDESCREEN">
  <a:themeElements>
    <a:clrScheme name="Rich Black">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Custom 1">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0EEB19A3-E5AF-B743-8C08-9AD556682854}" vid="{671753E0-2D72-0A42-810F-2669D10CC1B4}"/>
    </a:ext>
  </a:extLst>
</a:theme>
</file>

<file path=ppt/theme/theme2.xml><?xml version="1.0" encoding="utf-8"?>
<a:theme xmlns:a="http://schemas.openxmlformats.org/drawingml/2006/main" name="Title and content">
  <a:themeElements>
    <a:clrScheme name="Custom 6">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005C83"/>
      </a:hlink>
      <a:folHlink>
        <a:srgbClr val="495961"/>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0EEB19A3-E5AF-B743-8C08-9AD556682854}" vid="{F81E0AD6-EF14-2A4C-975C-394B6C331CDD}"/>
    </a:ext>
  </a:extLst>
</a:theme>
</file>

<file path=ppt/theme/theme3.xml><?xml version="1.0" encoding="utf-8"?>
<a:theme xmlns:a="http://schemas.openxmlformats.org/drawingml/2006/main" name="Image slides">
  <a:themeElements>
    <a:clrScheme name="UoS 2017 Brand Refresh">
      <a:dk1>
        <a:srgbClr val="231F20"/>
      </a:dk1>
      <a:lt1>
        <a:sysClr val="window" lastClr="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0EEB19A3-E5AF-B743-8C08-9AD556682854}" vid="{4D6AE60E-7AEB-E944-8C8C-B9F01E8D56F7}"/>
    </a:ext>
  </a:extLst>
</a:theme>
</file>

<file path=ppt/theme/theme4.xml><?xml version="1.0" encoding="utf-8"?>
<a:theme xmlns:a="http://schemas.openxmlformats.org/drawingml/2006/main" name="1_Title and content">
  <a:themeElements>
    <a:clrScheme name="Custom 4">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8D3870"/>
      </a:hlink>
      <a:folHlink>
        <a:srgbClr val="495961"/>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B89A6CFA-A2C8-D844-AEA8-0A79F737D131}" vid="{EDB36C88-8F7F-8447-8C82-F65E6F3151A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E0890801F90E4F8768774AF4FBE55F" ma:contentTypeVersion="15" ma:contentTypeDescription="Create a new document." ma:contentTypeScope="" ma:versionID="c32ba962d1045e955c969b1b15f10245">
  <xsd:schema xmlns:xsd="http://www.w3.org/2001/XMLSchema" xmlns:xs="http://www.w3.org/2001/XMLSchema" xmlns:p="http://schemas.microsoft.com/office/2006/metadata/properties" xmlns:ns2="df85e766-f99c-4934-9f44-2e1b59274ea8" xmlns:ns3="6ea52569-98a6-4d0c-8777-b92f1ef56226" targetNamespace="http://schemas.microsoft.com/office/2006/metadata/properties" ma:root="true" ma:fieldsID="57aa8377c6a0c6f7be6a46bc11708fc4" ns2:_="" ns3:_="">
    <xsd:import namespace="df85e766-f99c-4934-9f44-2e1b59274ea8"/>
    <xsd:import namespace="6ea52569-98a6-4d0c-8777-b92f1ef562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85e766-f99c-4934-9f44-2e1b59274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bf2f534-9c3d-494b-83fb-768e807180c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ea52569-98a6-4d0c-8777-b92f1ef56226"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c1df5300-5152-40e9-ba83-63e37867bdd5}" ma:internalName="TaxCatchAll" ma:showField="CatchAllData" ma:web="6ea52569-98a6-4d0c-8777-b92f1ef5622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f85e766-f99c-4934-9f44-2e1b59274ea8">
      <Terms xmlns="http://schemas.microsoft.com/office/infopath/2007/PartnerControls"/>
    </lcf76f155ced4ddcb4097134ff3c332f>
    <TaxCatchAll xmlns="6ea52569-98a6-4d0c-8777-b92f1ef56226" xsi:nil="true"/>
  </documentManagement>
</p:properties>
</file>

<file path=customXml/itemProps1.xml><?xml version="1.0" encoding="utf-8"?>
<ds:datastoreItem xmlns:ds="http://schemas.openxmlformats.org/officeDocument/2006/customXml" ds:itemID="{E2052C3B-69C5-462C-A5FF-C7385636957C}"/>
</file>

<file path=customXml/itemProps2.xml><?xml version="1.0" encoding="utf-8"?>
<ds:datastoreItem xmlns:ds="http://schemas.openxmlformats.org/officeDocument/2006/customXml" ds:itemID="{75EBA68A-D8FE-40D4-9450-10171E9E681C}">
  <ds:schemaRefs>
    <ds:schemaRef ds:uri="http://schemas.microsoft.com/sharepoint/v3/contenttype/forms"/>
  </ds:schemaRefs>
</ds:datastoreItem>
</file>

<file path=customXml/itemProps3.xml><?xml version="1.0" encoding="utf-8"?>
<ds:datastoreItem xmlns:ds="http://schemas.openxmlformats.org/officeDocument/2006/customXml" ds:itemID="{5649CBB8-AC87-40FE-877B-9C276E1749EF}">
  <ds:schemaRefs>
    <ds:schemaRef ds:uri="http://schemas.microsoft.com/sharepoint/v3"/>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purl.org/dc/terms/"/>
    <ds:schemaRef ds:uri="fc0c891c-5ac0-4bca-8985-5442fda6ff3b"/>
    <ds:schemaRef ds:uri="05f695c6-df21-432e-940d-9ba01c4ac7e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UoS_Powerpoint_template WIDESCREEN</Template>
  <TotalTime>1364</TotalTime>
  <Words>1143</Words>
  <Application>Microsoft Office PowerPoint</Application>
  <PresentationFormat>Widescreen</PresentationFormat>
  <Paragraphs>117</Paragraphs>
  <Slides>12</Slides>
  <Notes>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12</vt:i4>
      </vt:variant>
    </vt:vector>
  </HeadingPairs>
  <TitlesOfParts>
    <vt:vector size="24" baseType="lpstr">
      <vt:lpstr>-apple-system</vt:lpstr>
      <vt:lpstr>Arial</vt:lpstr>
      <vt:lpstr>Calibri</vt:lpstr>
      <vt:lpstr>Helvetica</vt:lpstr>
      <vt:lpstr>Lucida Sans</vt:lpstr>
      <vt:lpstr>Roboto</vt:lpstr>
      <vt:lpstr>Roboto Light</vt:lpstr>
      <vt:lpstr>Wingdings</vt:lpstr>
      <vt:lpstr>UoS_Powerpoint_template WIDESCREEN</vt:lpstr>
      <vt:lpstr>Title and content</vt:lpstr>
      <vt:lpstr>Image slides</vt:lpstr>
      <vt:lpstr>1_Title and content</vt:lpstr>
      <vt:lpstr>PowerPoint Presentation</vt:lpstr>
      <vt:lpstr>Financing Medicine &amp; Nursing, Midwifery and AHP courses</vt:lpstr>
      <vt:lpstr>Overview</vt:lpstr>
      <vt:lpstr>Student Finance England </vt:lpstr>
      <vt:lpstr>PowerPoint Presentation</vt:lpstr>
      <vt:lpstr>NHS Exceptional Support Fund</vt:lpstr>
      <vt:lpstr>Medicine Courses - BM5 &amp; BM6 Funding</vt:lpstr>
      <vt:lpstr>PowerPoint Presentation</vt:lpstr>
      <vt:lpstr>Medical Students – Other Funds</vt:lpstr>
      <vt:lpstr>Financial support from UoS</vt:lpstr>
      <vt:lpstr>Student bank accounts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Izzy Ashford</dc:creator>
  <cp:lastModifiedBy>Kate Bartlett</cp:lastModifiedBy>
  <cp:revision>20</cp:revision>
  <dcterms:created xsi:type="dcterms:W3CDTF">2022-02-11T09:47:07Z</dcterms:created>
  <dcterms:modified xsi:type="dcterms:W3CDTF">2023-07-05T10:20:21Z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0x0101006BE0890801F90E4F8768774AF4FBE55F</vt:lpwstr>
  </property>
</Properties>
</file>