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33" r:id="rId5"/>
    <p:sldMasterId id="2147483773" r:id="rId6"/>
    <p:sldMasterId id="2147483797" r:id="rId7"/>
    <p:sldMasterId id="2147483737" r:id="rId8"/>
    <p:sldMasterId id="2147483749" r:id="rId9"/>
    <p:sldMasterId id="2147483845" r:id="rId10"/>
  </p:sldMasterIdLst>
  <p:notesMasterIdLst>
    <p:notesMasterId r:id="rId21"/>
  </p:notesMasterIdLst>
  <p:sldIdLst>
    <p:sldId id="256" r:id="rId11"/>
    <p:sldId id="257" r:id="rId12"/>
    <p:sldId id="297" r:id="rId13"/>
    <p:sldId id="296" r:id="rId14"/>
    <p:sldId id="295" r:id="rId15"/>
    <p:sldId id="298" r:id="rId16"/>
    <p:sldId id="262" r:id="rId17"/>
    <p:sldId id="268" r:id="rId18"/>
    <p:sldId id="267" r:id="rId19"/>
    <p:sldId id="29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BB2"/>
    <a:srgbClr val="E26FA9"/>
    <a:srgbClr val="D30D4F"/>
    <a:srgbClr val="E26EA8"/>
    <a:srgbClr val="D2639A"/>
    <a:srgbClr val="3699E0"/>
    <a:srgbClr val="4FA535"/>
    <a:srgbClr val="FFA000"/>
    <a:srgbClr val="E7205F"/>
    <a:srgbClr val="157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157" autoAdjust="0"/>
    <p:restoredTop sz="94660"/>
  </p:normalViewPr>
  <p:slideViewPr>
    <p:cSldViewPr snapToGrid="0">
      <p:cViewPr varScale="1">
        <p:scale>
          <a:sx n="125" d="100"/>
          <a:sy n="125" d="100"/>
        </p:scale>
        <p:origin x="792" y="102"/>
      </p:cViewPr>
      <p:guideLst/>
    </p:cSldViewPr>
  </p:slideViewPr>
  <p:outlineViewPr>
    <p:cViewPr>
      <p:scale>
        <a:sx n="33" d="100"/>
        <a:sy n="33" d="100"/>
      </p:scale>
      <p:origin x="0" y="-104"/>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b8147b453b790b83" providerId="LiveId" clId="{8AF6C256-9F33-42A0-876F-5B24455B8A15}"/>
    <pc:docChg chg="modSld">
      <pc:chgData name="Rachel Gagen" userId="b8147b453b790b83" providerId="LiveId" clId="{8AF6C256-9F33-42A0-876F-5B24455B8A15}" dt="2022-01-04T14:58:48.099" v="18" actId="20577"/>
      <pc:docMkLst>
        <pc:docMk/>
      </pc:docMkLst>
      <pc:sldChg chg="modSp mod">
        <pc:chgData name="Rachel Gagen" userId="b8147b453b790b83" providerId="LiveId" clId="{8AF6C256-9F33-42A0-876F-5B24455B8A15}" dt="2022-01-04T14:58:35.696" v="0" actId="20577"/>
        <pc:sldMkLst>
          <pc:docMk/>
          <pc:sldMk cId="1245678282" sldId="256"/>
        </pc:sldMkLst>
        <pc:spChg chg="mod">
          <ac:chgData name="Rachel Gagen" userId="b8147b453b790b83" providerId="LiveId" clId="{8AF6C256-9F33-42A0-876F-5B24455B8A15}" dt="2022-01-04T14:58:35.696" v="0" actId="20577"/>
          <ac:spMkLst>
            <pc:docMk/>
            <pc:sldMk cId="1245678282" sldId="256"/>
            <ac:spMk id="457" creationId="{00000000-0000-0000-0000-000000000000}"/>
          </ac:spMkLst>
        </pc:spChg>
      </pc:sldChg>
      <pc:sldChg chg="modSp mod">
        <pc:chgData name="Rachel Gagen" userId="b8147b453b790b83" providerId="LiveId" clId="{8AF6C256-9F33-42A0-876F-5B24455B8A15}" dt="2022-01-04T14:58:48.099" v="18" actId="20577"/>
        <pc:sldMkLst>
          <pc:docMk/>
          <pc:sldMk cId="3293379894" sldId="257"/>
        </pc:sldMkLst>
        <pc:spChg chg="mod">
          <ac:chgData name="Rachel Gagen" userId="b8147b453b790b83" providerId="LiveId" clId="{8AF6C256-9F33-42A0-876F-5B24455B8A15}" dt="2022-01-04T14:58:48.099" v="18" actId="20577"/>
          <ac:spMkLst>
            <pc:docMk/>
            <pc:sldMk cId="3293379894" sldId="257"/>
            <ac:spMk id="464" creationId="{00000000-0000-0000-0000-000000000000}"/>
          </ac:spMkLst>
        </pc:spChg>
      </pc:sldChg>
    </pc:docChg>
  </pc:docChgLst>
  <pc:docChgLst>
    <pc:chgData name="Natasha Green" userId="19c42b5770ed2344" providerId="LiveId" clId="{34AC5E0A-8062-7543-9AFA-13140D053812}"/>
    <pc:docChg chg="custSel modSld">
      <pc:chgData name="Natasha Green" userId="19c42b5770ed2344" providerId="LiveId" clId="{34AC5E0A-8062-7543-9AFA-13140D053812}" dt="2021-03-25T13:59:48.728" v="9" actId="12"/>
      <pc:docMkLst>
        <pc:docMk/>
      </pc:docMkLst>
      <pc:sldChg chg="modSp mod">
        <pc:chgData name="Natasha Green" userId="19c42b5770ed2344" providerId="LiveId" clId="{34AC5E0A-8062-7543-9AFA-13140D053812}" dt="2021-03-25T13:58:43.811" v="0" actId="12"/>
        <pc:sldMkLst>
          <pc:docMk/>
          <pc:sldMk cId="1245678282" sldId="256"/>
        </pc:sldMkLst>
        <pc:spChg chg="mod">
          <ac:chgData name="Natasha Green" userId="19c42b5770ed2344" providerId="LiveId" clId="{34AC5E0A-8062-7543-9AFA-13140D053812}" dt="2021-03-25T13:58:43.811" v="0" actId="12"/>
          <ac:spMkLst>
            <pc:docMk/>
            <pc:sldMk cId="1245678282" sldId="256"/>
            <ac:spMk id="458" creationId="{00000000-0000-0000-0000-000000000000}"/>
          </ac:spMkLst>
        </pc:spChg>
      </pc:sldChg>
      <pc:sldChg chg="addSp delSp modSp mod">
        <pc:chgData name="Natasha Green" userId="19c42b5770ed2344" providerId="LiveId" clId="{34AC5E0A-8062-7543-9AFA-13140D053812}" dt="2021-03-25T13:59:34.173" v="8" actId="1076"/>
        <pc:sldMkLst>
          <pc:docMk/>
          <pc:sldMk cId="4022713485" sldId="262"/>
        </pc:sldMkLst>
        <pc:spChg chg="add mod">
          <ac:chgData name="Natasha Green" userId="19c42b5770ed2344" providerId="LiveId" clId="{34AC5E0A-8062-7543-9AFA-13140D053812}" dt="2021-03-25T13:59:23.766" v="6" actId="571"/>
          <ac:spMkLst>
            <pc:docMk/>
            <pc:sldMk cId="4022713485" sldId="262"/>
            <ac:spMk id="7" creationId="{CD31C2E1-E7FF-B54C-9E32-80BB127F2706}"/>
          </ac:spMkLst>
        </pc:spChg>
        <pc:spChg chg="mod">
          <ac:chgData name="Natasha Green" userId="19c42b5770ed2344" providerId="LiveId" clId="{34AC5E0A-8062-7543-9AFA-13140D053812}" dt="2021-03-25T13:59:27.649" v="7" actId="1076"/>
          <ac:spMkLst>
            <pc:docMk/>
            <pc:sldMk cId="4022713485" sldId="262"/>
            <ac:spMk id="530" creationId="{00000000-0000-0000-0000-000000000000}"/>
          </ac:spMkLst>
        </pc:spChg>
        <pc:spChg chg="del">
          <ac:chgData name="Natasha Green" userId="19c42b5770ed2344" providerId="LiveId" clId="{34AC5E0A-8062-7543-9AFA-13140D053812}" dt="2021-03-25T13:59:15.655" v="2" actId="478"/>
          <ac:spMkLst>
            <pc:docMk/>
            <pc:sldMk cId="4022713485" sldId="262"/>
            <ac:spMk id="531" creationId="{00000000-0000-0000-0000-000000000000}"/>
          </ac:spMkLst>
        </pc:spChg>
        <pc:spChg chg="mod">
          <ac:chgData name="Natasha Green" userId="19c42b5770ed2344" providerId="LiveId" clId="{34AC5E0A-8062-7543-9AFA-13140D053812}" dt="2021-03-25T13:59:34.173" v="8" actId="1076"/>
          <ac:spMkLst>
            <pc:docMk/>
            <pc:sldMk cId="4022713485" sldId="262"/>
            <ac:spMk id="532" creationId="{00000000-0000-0000-0000-000000000000}"/>
          </ac:spMkLst>
        </pc:spChg>
        <pc:spChg chg="del">
          <ac:chgData name="Natasha Green" userId="19c42b5770ed2344" providerId="LiveId" clId="{34AC5E0A-8062-7543-9AFA-13140D053812}" dt="2021-03-25T13:59:18.676" v="3" actId="478"/>
          <ac:spMkLst>
            <pc:docMk/>
            <pc:sldMk cId="4022713485" sldId="262"/>
            <ac:spMk id="533" creationId="{00000000-0000-0000-0000-000000000000}"/>
          </ac:spMkLst>
        </pc:spChg>
        <pc:picChg chg="mod">
          <ac:chgData name="Natasha Green" userId="19c42b5770ed2344" providerId="LiveId" clId="{34AC5E0A-8062-7543-9AFA-13140D053812}" dt="2021-03-25T13:59:20.640" v="4" actId="1076"/>
          <ac:picMkLst>
            <pc:docMk/>
            <pc:sldMk cId="4022713485" sldId="262"/>
            <ac:picMk id="529" creationId="{00000000-0000-0000-0000-000000000000}"/>
          </ac:picMkLst>
        </pc:picChg>
      </pc:sldChg>
      <pc:sldChg chg="modSp mod">
        <pc:chgData name="Natasha Green" userId="19c42b5770ed2344" providerId="LiveId" clId="{34AC5E0A-8062-7543-9AFA-13140D053812}" dt="2021-03-25T13:59:48.728" v="9" actId="12"/>
        <pc:sldMkLst>
          <pc:docMk/>
          <pc:sldMk cId="2843721308" sldId="268"/>
        </pc:sldMkLst>
        <pc:spChg chg="mod">
          <ac:chgData name="Natasha Green" userId="19c42b5770ed2344" providerId="LiveId" clId="{34AC5E0A-8062-7543-9AFA-13140D053812}" dt="2021-03-25T13:59:48.728" v="9" actId="12"/>
          <ac:spMkLst>
            <pc:docMk/>
            <pc:sldMk cId="2843721308" sldId="268"/>
            <ac:spMk id="330" creationId="{00000000-0000-0000-0000-000000000000}"/>
          </ac:spMkLst>
        </pc:spChg>
      </pc:sldChg>
      <pc:sldChg chg="modSp mod">
        <pc:chgData name="Natasha Green" userId="19c42b5770ed2344" providerId="LiveId" clId="{34AC5E0A-8062-7543-9AFA-13140D053812}" dt="2021-03-25T13:59:08.133" v="1" actId="12"/>
        <pc:sldMkLst>
          <pc:docMk/>
          <pc:sldMk cId="343298776" sldId="298"/>
        </pc:sldMkLst>
        <pc:spChg chg="mod">
          <ac:chgData name="Natasha Green" userId="19c42b5770ed2344" providerId="LiveId" clId="{34AC5E0A-8062-7543-9AFA-13140D053812}" dt="2021-03-25T13:59:08.133" v="1" actId="12"/>
          <ac:spMkLst>
            <pc:docMk/>
            <pc:sldMk cId="343298776" sldId="298"/>
            <ac:spMk id="5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63F9B8-B0CC-C842-A4F5-296CA0B6F1F9}" type="datetimeFigureOut">
              <a:rPr lang="en-US" smtClean="0"/>
              <a:t>1/4/2022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65799-5243-6E4F-8435-5A944436F2AF}" type="slidenum">
              <a:rPr lang="en-US" smtClean="0"/>
              <a:t>‹#›</a:t>
            </a:fld>
            <a:endParaRPr lang="en-US"/>
          </a:p>
        </p:txBody>
      </p:sp>
    </p:spTree>
    <p:extLst>
      <p:ext uri="{BB962C8B-B14F-4D97-AF65-F5344CB8AC3E}">
        <p14:creationId xmlns:p14="http://schemas.microsoft.com/office/powerpoint/2010/main" val="456768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6971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b933a4617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1" name="Google Shape;461;gb933a4617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69726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b525822f2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0" name="Google Shape;470;gb525822f29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50586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be57d4be87_0_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2" name="Google Shape;482;gbe57d4be87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89940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b7ddb9015f_0_2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6" name="Google Shape;496;gb7ddb9015f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119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b65152134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0" name="Google Shape;520;gb65152134c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750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08741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f9cfb5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gaf9cfb5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3902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GB"/>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258070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04/01/2022</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4138504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6"/>
          <p:cNvSpPr txBox="1"/>
          <p:nvPr/>
        </p:nvSpPr>
        <p:spPr>
          <a:xfrm>
            <a:off x="5138226" y="6170500"/>
            <a:ext cx="39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9608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04/01/2022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png"/><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19" Type="http://schemas.openxmlformats.org/officeDocument/2006/relationships/image" Target="../media/image2.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4.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3.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6" Type="http://schemas.openxmlformats.org/officeDocument/2006/relationships/image" Target="../media/image5.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4.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04/01/2022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2928" y="-545984"/>
            <a:ext cx="1367327" cy="1365017"/>
          </a:xfrm>
          <a:prstGeom prst="rect">
            <a:avLst/>
          </a:prstGeom>
        </p:spPr>
      </p:pic>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04/01/2022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26FA9"/>
                </a:solidFill>
              </a:rPr>
              <a:t>#</a:t>
            </a:r>
            <a:r>
              <a:rPr lang="en-GB" sz="3000" b="1" dirty="0" err="1">
                <a:solidFill>
                  <a:srgbClr val="E26FA9"/>
                </a:solidFill>
              </a:rPr>
              <a:t>BePartOfTheSolution</a:t>
            </a:r>
            <a:endParaRPr lang="en-GB" sz="3000" b="1" dirty="0">
              <a:solidFill>
                <a:srgbClr val="E26FA9"/>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noFill/>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2" name="Picture 11" descr="Icon&#10;&#10;Description automatically generated">
            <a:extLst>
              <a:ext uri="{FF2B5EF4-FFF2-40B4-BE49-F238E27FC236}">
                <a16:creationId xmlns:a16="http://schemas.microsoft.com/office/drawing/2014/main" id="{5AB56D35-27C8-4560-A835-0942BF8BB3A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4203" y="-545984"/>
            <a:ext cx="1367327" cy="136501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04/01/2022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5" name="TextBox 14">
            <a:extLst>
              <a:ext uri="{FF2B5EF4-FFF2-40B4-BE49-F238E27FC236}">
                <a16:creationId xmlns:a16="http://schemas.microsoft.com/office/drawing/2014/main" id="{FC3BA1E5-27CC-468F-AD9B-34AB42A620A7}"/>
              </a:ext>
            </a:extLst>
          </p:cNvPr>
          <p:cNvSpPr txBox="1"/>
          <p:nvPr userDrawn="1"/>
        </p:nvSpPr>
        <p:spPr>
          <a:xfrm>
            <a:off x="4708733" y="6185893"/>
            <a:ext cx="4336943"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859" r:id="rId12"/>
    <p:sldLayoutId id="21474838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04/01/2022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04/01/2022</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7" name="Rectangle 6">
            <a:extLst>
              <a:ext uri="{FF2B5EF4-FFF2-40B4-BE49-F238E27FC236}">
                <a16:creationId xmlns:a16="http://schemas.microsoft.com/office/drawing/2014/main" id="{A0D204FC-AE8C-4142-B52C-B7DD18295829}"/>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DF2C8FB-DAA6-452C-A2AE-99131B51DD48}"/>
              </a:ext>
            </a:extLst>
          </p:cNvPr>
          <p:cNvSpPr txBox="1"/>
          <p:nvPr userDrawn="1"/>
        </p:nvSpPr>
        <p:spPr>
          <a:xfrm>
            <a:off x="4982199" y="6185893"/>
            <a:ext cx="4063478"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04/01/2022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04/01/2022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6.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9.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static1.squarespace.com/static/5fa5248fcb87d6680ec908e6/t/5fd933e450d96b1a1c6412bb/1608070119474/Storicise-Key-Stage-3-Activity-SPOT-THE-DIFF.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dirty="0">
                <a:solidFill>
                  <a:srgbClr val="0F6BB2"/>
                </a:solidFill>
                <a:latin typeface="Gill Sans"/>
                <a:ea typeface="Gill Sans"/>
                <a:cs typeface="Gill Sans"/>
                <a:sym typeface="Gill Sans"/>
              </a:rPr>
              <a:t>Testing for Coronavirus</a:t>
            </a:r>
            <a:endParaRPr sz="4800" dirty="0">
              <a:solidFill>
                <a:srgbClr val="0F6BB2"/>
              </a:solidFill>
              <a:latin typeface="Gill Sans"/>
              <a:ea typeface="Gill Sans"/>
              <a:cs typeface="Gill Sans"/>
              <a:sym typeface="Gill Sans"/>
            </a:endParaRPr>
          </a:p>
        </p:txBody>
      </p:sp>
      <p:sp>
        <p:nvSpPr>
          <p:cNvPr id="458" name="Google Shape;458;p1"/>
          <p:cNvSpPr txBox="1">
            <a:spLocks noGrp="1"/>
          </p:cNvSpPr>
          <p:nvPr>
            <p:ph type="subTitle" idx="1"/>
          </p:nvPr>
        </p:nvSpPr>
        <p:spPr>
          <a:xfrm>
            <a:off x="1103725" y="2157625"/>
            <a:ext cx="6858000" cy="46071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None/>
            </a:pPr>
            <a:r>
              <a:rPr lang="en-GB" dirty="0">
                <a:solidFill>
                  <a:schemeClr val="accent5">
                    <a:lumMod val="50000"/>
                  </a:schemeClr>
                </a:solidFill>
                <a:highlight>
                  <a:srgbClr val="FFFFFF"/>
                </a:highlight>
                <a:latin typeface="Gill Sans"/>
                <a:ea typeface="Gill Sans"/>
                <a:cs typeface="Gill Sans"/>
                <a:sym typeface="Gill Sans"/>
              </a:rPr>
              <a:t>Objectives: </a:t>
            </a:r>
          </a:p>
          <a:p>
            <a:pPr marL="0" lvl="0" indent="0" algn="l" rtl="0">
              <a:lnSpc>
                <a:spcPct val="115000"/>
              </a:lnSpc>
              <a:spcBef>
                <a:spcPts val="0"/>
              </a:spcBef>
              <a:spcAft>
                <a:spcPts val="0"/>
              </a:spcAft>
              <a:buClr>
                <a:schemeClr val="dk1"/>
              </a:buClr>
              <a:buSzPts val="1100"/>
              <a:buNone/>
            </a:pPr>
            <a:endParaRPr dirty="0">
              <a:solidFill>
                <a:schemeClr val="accent5">
                  <a:lumMod val="50000"/>
                </a:schemeClr>
              </a:solidFill>
              <a:highlight>
                <a:srgbClr val="FFFFFF"/>
              </a:highlight>
              <a:latin typeface="Gill Sans"/>
              <a:ea typeface="Gill Sans"/>
              <a:cs typeface="Gill Sans"/>
              <a:sym typeface="Gill Sans"/>
            </a:endParaRPr>
          </a:p>
          <a:p>
            <a:pPr lvl="0" algn="l" rtl="0">
              <a:lnSpc>
                <a:spcPct val="100000"/>
              </a:lnSpc>
              <a:spcBef>
                <a:spcPts val="0"/>
              </a:spcBef>
              <a:spcAft>
                <a:spcPts val="0"/>
              </a:spcAft>
              <a:buClr>
                <a:schemeClr val="accent5">
                  <a:lumMod val="50000"/>
                </a:schemeClr>
              </a:buClr>
              <a:buSzPts val="24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To recognise that tests can be used to detect Coronavirus.</a:t>
            </a:r>
            <a:endParaRPr sz="2400" dirty="0">
              <a:solidFill>
                <a:schemeClr val="accent5">
                  <a:lumMod val="50000"/>
                </a:schemeClr>
              </a:solidFill>
              <a:latin typeface="Gill Sans"/>
              <a:ea typeface="Gill Sans"/>
              <a:cs typeface="Gill Sans"/>
              <a:sym typeface="Gill Sans"/>
            </a:endParaRPr>
          </a:p>
          <a:p>
            <a:pPr marL="0" lvl="0" indent="0" algn="l" rtl="0">
              <a:lnSpc>
                <a:spcPct val="100000"/>
              </a:lnSpc>
              <a:spcBef>
                <a:spcPts val="0"/>
              </a:spcBef>
              <a:spcAft>
                <a:spcPts val="0"/>
              </a:spcAft>
              <a:buClr>
                <a:schemeClr val="accent5">
                  <a:lumMod val="50000"/>
                </a:schemeClr>
              </a:buClr>
              <a:buSzPts val="2400"/>
              <a:buNone/>
            </a:pPr>
            <a:r>
              <a:rPr lang="en-GB" sz="2400" dirty="0">
                <a:solidFill>
                  <a:schemeClr val="accent5">
                    <a:lumMod val="50000"/>
                  </a:schemeClr>
                </a:solidFill>
                <a:latin typeface="Gill Sans"/>
                <a:ea typeface="Gill Sans"/>
                <a:cs typeface="Gill Sans"/>
                <a:sym typeface="Gill Sans"/>
              </a:rPr>
              <a:t> </a:t>
            </a:r>
            <a:endParaRPr sz="2400" dirty="0">
              <a:solidFill>
                <a:schemeClr val="accent5">
                  <a:lumMod val="50000"/>
                </a:schemeClr>
              </a:solidFill>
              <a:latin typeface="Gill Sans"/>
              <a:ea typeface="Gill Sans"/>
              <a:cs typeface="Gill Sans"/>
              <a:sym typeface="Gill Sans"/>
            </a:endParaRPr>
          </a:p>
          <a:p>
            <a:pPr lvl="0" algn="l" rtl="0">
              <a:lnSpc>
                <a:spcPct val="100000"/>
              </a:lnSpc>
              <a:spcBef>
                <a:spcPts val="0"/>
              </a:spcBef>
              <a:spcAft>
                <a:spcPts val="0"/>
              </a:spcAft>
              <a:buClr>
                <a:schemeClr val="accent5">
                  <a:lumMod val="50000"/>
                </a:schemeClr>
              </a:buClr>
              <a:buSzPts val="24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To use language connected to testing. </a:t>
            </a:r>
            <a:endParaRPr sz="2400" dirty="0">
              <a:solidFill>
                <a:schemeClr val="accent5">
                  <a:lumMod val="50000"/>
                </a:schemeClr>
              </a:solidFill>
              <a:latin typeface="Gill Sans"/>
              <a:ea typeface="Gill Sans"/>
              <a:cs typeface="Gill Sans"/>
              <a:sym typeface="Gill Sans"/>
            </a:endParaRPr>
          </a:p>
          <a:p>
            <a:pPr marL="0" lvl="0" indent="0" algn="l" rtl="0">
              <a:lnSpc>
                <a:spcPct val="100000"/>
              </a:lnSpc>
              <a:spcBef>
                <a:spcPts val="0"/>
              </a:spcBef>
              <a:spcAft>
                <a:spcPts val="0"/>
              </a:spcAft>
              <a:buClr>
                <a:schemeClr val="accent5">
                  <a:lumMod val="50000"/>
                </a:schemeClr>
              </a:buClr>
              <a:buSzPts val="2400"/>
              <a:buNone/>
            </a:pPr>
            <a:endParaRPr sz="2400" dirty="0">
              <a:solidFill>
                <a:schemeClr val="accent5">
                  <a:lumMod val="50000"/>
                </a:schemeClr>
              </a:solidFill>
              <a:latin typeface="Gill Sans"/>
              <a:ea typeface="Gill Sans"/>
              <a:cs typeface="Gill Sans"/>
              <a:sym typeface="Gill Sans"/>
            </a:endParaRPr>
          </a:p>
          <a:p>
            <a:pPr lvl="0" algn="l" rtl="0">
              <a:lnSpc>
                <a:spcPct val="100000"/>
              </a:lnSpc>
              <a:spcBef>
                <a:spcPts val="0"/>
              </a:spcBef>
              <a:spcAft>
                <a:spcPts val="0"/>
              </a:spcAft>
              <a:buClr>
                <a:schemeClr val="accent5">
                  <a:lumMod val="50000"/>
                </a:schemeClr>
              </a:buClr>
              <a:buSzPts val="2400"/>
              <a:buFont typeface="Arial" panose="020B0604020202020204" pitchFamily="34" charset="0"/>
              <a:buChar char="•"/>
            </a:pPr>
            <a:r>
              <a:rPr lang="en-GB" sz="2400" dirty="0">
                <a:solidFill>
                  <a:schemeClr val="accent5">
                    <a:lumMod val="50000"/>
                  </a:schemeClr>
                </a:solidFill>
                <a:latin typeface="Gill Sans"/>
                <a:ea typeface="Gill Sans"/>
                <a:cs typeface="Gill Sans"/>
                <a:sym typeface="Gill Sans"/>
              </a:rPr>
              <a:t>To talk about how transmission to others can be limited by identifying people who are infectious.</a:t>
            </a:r>
            <a:endParaRPr sz="2400" dirty="0">
              <a:solidFill>
                <a:schemeClr val="accent5">
                  <a:lumMod val="50000"/>
                </a:schemeClr>
              </a:solidFill>
              <a:latin typeface="Gill Sans"/>
              <a:ea typeface="Gill Sans"/>
              <a:cs typeface="Gill Sans"/>
              <a:sym typeface="Gill Sans"/>
            </a:endParaRPr>
          </a:p>
          <a:p>
            <a:pPr marL="0" lvl="0" indent="0" algn="l" rtl="0">
              <a:lnSpc>
                <a:spcPct val="100000"/>
              </a:lnSpc>
              <a:spcBef>
                <a:spcPts val="0"/>
              </a:spcBef>
              <a:spcAft>
                <a:spcPts val="0"/>
              </a:spcAft>
              <a:buSzPts val="2400"/>
              <a:buNone/>
            </a:pPr>
            <a:endParaRPr sz="2700" dirty="0">
              <a:solidFill>
                <a:schemeClr val="accent5">
                  <a:lumMod val="50000"/>
                </a:schemeClr>
              </a:solidFill>
              <a:latin typeface="Gill Sans"/>
              <a:ea typeface="Gill Sans"/>
              <a:cs typeface="Gill Sans"/>
              <a:sym typeface="Gill Sans"/>
            </a:endParaRPr>
          </a:p>
          <a:p>
            <a:pPr marL="91440" lvl="0" indent="0" algn="l" rtl="0">
              <a:lnSpc>
                <a:spcPct val="85000"/>
              </a:lnSpc>
              <a:spcBef>
                <a:spcPts val="0"/>
              </a:spcBef>
              <a:spcAft>
                <a:spcPts val="0"/>
              </a:spcAft>
              <a:buClr>
                <a:srgbClr val="262626"/>
              </a:buClr>
              <a:buSzPts val="2400"/>
              <a:buNone/>
            </a:pPr>
            <a:endParaRPr sz="1800" b="1" dirty="0">
              <a:solidFill>
                <a:schemeClr val="dk1"/>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124567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b933a46173_0_0"/>
          <p:cNvSpPr txBox="1"/>
          <p:nvPr/>
        </p:nvSpPr>
        <p:spPr>
          <a:xfrm>
            <a:off x="817050" y="656325"/>
            <a:ext cx="6737400" cy="8496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4800"/>
              <a:buFont typeface="Arial"/>
              <a:buNone/>
            </a:pPr>
            <a:r>
              <a:rPr lang="en-GB" sz="4800" b="0" i="0" u="none" strike="noStrike" cap="none" dirty="0">
                <a:solidFill>
                  <a:srgbClr val="0F6BB2"/>
                </a:solidFill>
                <a:latin typeface="Gill Sans"/>
                <a:ea typeface="Gill Sans"/>
                <a:cs typeface="Gill Sans"/>
                <a:sym typeface="Gill Sans"/>
              </a:rPr>
              <a:t>Video Introduction</a:t>
            </a:r>
            <a:endParaRPr sz="4800" b="0" i="0" u="none" strike="noStrike" cap="none" dirty="0">
              <a:solidFill>
                <a:srgbClr val="0F6BB2"/>
              </a:solidFill>
              <a:latin typeface="Gill Sans"/>
              <a:ea typeface="Gill Sans"/>
              <a:cs typeface="Gill Sans"/>
              <a:sym typeface="Gill Sans"/>
            </a:endParaRPr>
          </a:p>
        </p:txBody>
      </p:sp>
      <p:sp>
        <p:nvSpPr>
          <p:cNvPr id="464" name="Google Shape;464;gb933a46173_0_0"/>
          <p:cNvSpPr txBox="1"/>
          <p:nvPr/>
        </p:nvSpPr>
        <p:spPr>
          <a:xfrm>
            <a:off x="1511925" y="2097025"/>
            <a:ext cx="6329400" cy="1426514"/>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2900"/>
              <a:buFont typeface="Arial"/>
              <a:buNone/>
            </a:pPr>
            <a:r>
              <a:rPr lang="en-GB" sz="2900" b="0" i="0" u="none" strike="noStrike" cap="none" dirty="0">
                <a:solidFill>
                  <a:schemeClr val="accent5">
                    <a:lumMod val="50000"/>
                  </a:schemeClr>
                </a:solidFill>
                <a:latin typeface="Gill Sans"/>
                <a:ea typeface="Gill Sans"/>
                <a:cs typeface="Gill Sans"/>
                <a:sym typeface="Gill Sans"/>
              </a:rPr>
              <a:t>Watch COVID-19 Warriors Video Introduction</a:t>
            </a:r>
            <a:endParaRPr sz="2500" b="0" i="0" u="sng" strike="noStrike" cap="none" dirty="0">
              <a:solidFill>
                <a:srgbClr val="954F72"/>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libri"/>
              <a:ea typeface="Calibri"/>
              <a:cs typeface="Calibri"/>
              <a:sym typeface="Calibri"/>
            </a:endParaRPr>
          </a:p>
        </p:txBody>
      </p:sp>
      <p:pic>
        <p:nvPicPr>
          <p:cNvPr id="465" name="Google Shape;465;gb933a46173_0_0"/>
          <p:cNvPicPr preferRelativeResize="0"/>
          <p:nvPr/>
        </p:nvPicPr>
        <p:blipFill rotWithShape="1">
          <a:blip r:embed="rId3">
            <a:alphaModFix/>
          </a:blip>
          <a:srcRect/>
          <a:stretch/>
        </p:blipFill>
        <p:spPr>
          <a:xfrm>
            <a:off x="0" y="3429000"/>
            <a:ext cx="2619301" cy="2579474"/>
          </a:xfrm>
          <a:prstGeom prst="rect">
            <a:avLst/>
          </a:prstGeom>
          <a:noFill/>
          <a:ln>
            <a:noFill/>
          </a:ln>
        </p:spPr>
      </p:pic>
      <p:pic>
        <p:nvPicPr>
          <p:cNvPr id="467" name="Google Shape;467;gb933a46173_0_0"/>
          <p:cNvPicPr preferRelativeResize="0"/>
          <p:nvPr/>
        </p:nvPicPr>
        <p:blipFill rotWithShape="1">
          <a:blip r:embed="rId4">
            <a:alphaModFix/>
          </a:blip>
          <a:srcRect/>
          <a:stretch/>
        </p:blipFill>
        <p:spPr>
          <a:xfrm>
            <a:off x="6524701" y="3690074"/>
            <a:ext cx="2318400" cy="2318400"/>
          </a:xfrm>
          <a:prstGeom prst="rect">
            <a:avLst/>
          </a:prstGeom>
          <a:noFill/>
          <a:ln>
            <a:noFill/>
          </a:ln>
        </p:spPr>
      </p:pic>
    </p:spTree>
    <p:extLst>
      <p:ext uri="{BB962C8B-B14F-4D97-AF65-F5344CB8AC3E}">
        <p14:creationId xmlns:p14="http://schemas.microsoft.com/office/powerpoint/2010/main" val="329337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b525822f29_0_5"/>
          <p:cNvSpPr txBox="1">
            <a:spLocks noGrp="1"/>
          </p:cNvSpPr>
          <p:nvPr>
            <p:ph type="title"/>
          </p:nvPr>
        </p:nvSpPr>
        <p:spPr>
          <a:xfrm>
            <a:off x="532200" y="405876"/>
            <a:ext cx="8079600" cy="10948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BB2"/>
                </a:solidFill>
                <a:latin typeface="Gill Sans"/>
                <a:ea typeface="Gill Sans"/>
                <a:cs typeface="Gill Sans"/>
                <a:sym typeface="Gill Sans"/>
              </a:rPr>
              <a:t>Main Activity</a:t>
            </a:r>
            <a:endParaRPr sz="4800" dirty="0">
              <a:solidFill>
                <a:srgbClr val="0F6BB2"/>
              </a:solidFill>
              <a:latin typeface="Gill Sans"/>
              <a:ea typeface="Gill Sans"/>
              <a:cs typeface="Gill Sans"/>
              <a:sym typeface="Gill Sans"/>
            </a:endParaRPr>
          </a:p>
          <a:p>
            <a:pPr marL="0" lvl="0" indent="0" algn="l" rtl="0">
              <a:lnSpc>
                <a:spcPct val="90000"/>
              </a:lnSpc>
              <a:spcBef>
                <a:spcPts val="0"/>
              </a:spcBef>
              <a:spcAft>
                <a:spcPts val="0"/>
              </a:spcAft>
              <a:buSzPts val="1800"/>
              <a:buNone/>
            </a:pPr>
            <a:r>
              <a:rPr lang="en-GB" sz="3600" dirty="0">
                <a:solidFill>
                  <a:schemeClr val="accent5">
                    <a:lumMod val="50000"/>
                  </a:schemeClr>
                </a:solidFill>
                <a:latin typeface="Gill Sans"/>
                <a:ea typeface="Gill Sans"/>
                <a:cs typeface="Gill Sans"/>
                <a:sym typeface="Gill Sans"/>
              </a:rPr>
              <a:t>What do you remember about each test?</a:t>
            </a:r>
            <a:endParaRPr sz="3600" dirty="0">
              <a:solidFill>
                <a:schemeClr val="accent5">
                  <a:lumMod val="50000"/>
                </a:schemeClr>
              </a:solidFill>
              <a:latin typeface="Gill Sans"/>
              <a:ea typeface="Gill Sans"/>
              <a:cs typeface="Gill Sans"/>
              <a:sym typeface="Gill Sans"/>
            </a:endParaRPr>
          </a:p>
        </p:txBody>
      </p:sp>
      <p:sp>
        <p:nvSpPr>
          <p:cNvPr id="473" name="Google Shape;473;gb525822f29_0_5"/>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74" name="Google Shape;474;gb525822f29_0_5"/>
          <p:cNvSpPr/>
          <p:nvPr/>
        </p:nvSpPr>
        <p:spPr>
          <a:xfrm>
            <a:off x="1499775" y="3547449"/>
            <a:ext cx="6225600" cy="1594200"/>
          </a:xfrm>
          <a:prstGeom prst="roundRect">
            <a:avLst>
              <a:gd name="adj" fmla="val 16667"/>
            </a:avLst>
          </a:prstGeom>
          <a:solidFill>
            <a:srgbClr val="F9CB9C"/>
          </a:solidFill>
          <a:ln w="381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en-GB" sz="2900" b="0" i="0" u="none" strike="noStrike" cap="none" dirty="0">
                <a:solidFill>
                  <a:srgbClr val="0F6BB2"/>
                </a:solidFill>
                <a:latin typeface="Gill Sans"/>
                <a:ea typeface="Gill Sans"/>
                <a:cs typeface="Gill Sans"/>
                <a:sym typeface="Gill Sans"/>
              </a:rPr>
              <a:t>PCR</a:t>
            </a:r>
            <a:endParaRPr sz="2900" b="0" i="0" u="none" strike="noStrike" cap="none" dirty="0">
              <a:solidFill>
                <a:srgbClr val="0F6BB2"/>
              </a:solidFill>
              <a:latin typeface="Gill Sans"/>
              <a:ea typeface="Gill Sans"/>
              <a:cs typeface="Gill Sans"/>
              <a:sym typeface="Gill Sans"/>
            </a:endParaRPr>
          </a:p>
        </p:txBody>
      </p:sp>
      <p:sp>
        <p:nvSpPr>
          <p:cNvPr id="475" name="Google Shape;475;gb525822f29_0_5"/>
          <p:cNvSpPr/>
          <p:nvPr/>
        </p:nvSpPr>
        <p:spPr>
          <a:xfrm>
            <a:off x="1459200" y="1874988"/>
            <a:ext cx="6225600" cy="1594200"/>
          </a:xfrm>
          <a:prstGeom prst="roundRect">
            <a:avLst>
              <a:gd name="adj" fmla="val 16667"/>
            </a:avLst>
          </a:prstGeom>
          <a:solidFill>
            <a:srgbClr val="9FC5E8"/>
          </a:solid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en-GB" sz="2900" b="0" i="0" u="none" strike="noStrike" cap="none" dirty="0">
                <a:solidFill>
                  <a:srgbClr val="0000FF"/>
                </a:solidFill>
                <a:latin typeface="Gill Sans"/>
                <a:ea typeface="Gill Sans"/>
                <a:cs typeface="Gill Sans"/>
                <a:sym typeface="Gill Sans"/>
              </a:rPr>
              <a:t>Saliva Test</a:t>
            </a:r>
            <a:endParaRPr sz="2900" b="0" i="0" u="none" strike="noStrike" cap="none" dirty="0">
              <a:solidFill>
                <a:srgbClr val="0000FF"/>
              </a:solidFill>
              <a:latin typeface="Gill Sans"/>
              <a:ea typeface="Gill Sans"/>
              <a:cs typeface="Gill Sans"/>
              <a:sym typeface="Gill Sans"/>
            </a:endParaRPr>
          </a:p>
        </p:txBody>
      </p:sp>
      <p:sp>
        <p:nvSpPr>
          <p:cNvPr id="476" name="Google Shape;476;gb525822f29_0_5"/>
          <p:cNvSpPr/>
          <p:nvPr/>
        </p:nvSpPr>
        <p:spPr>
          <a:xfrm>
            <a:off x="1499775" y="5219900"/>
            <a:ext cx="6225600" cy="1594200"/>
          </a:xfrm>
          <a:prstGeom prst="roundRect">
            <a:avLst>
              <a:gd name="adj" fmla="val 16667"/>
            </a:avLst>
          </a:prstGeom>
          <a:solidFill>
            <a:srgbClr val="B6D7A8"/>
          </a:solidFill>
          <a:ln w="3810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900"/>
              <a:buFont typeface="Arial"/>
              <a:buNone/>
            </a:pPr>
            <a:r>
              <a:rPr lang="en-GB" sz="2900" b="0" i="0" u="none" strike="noStrike" cap="none">
                <a:solidFill>
                  <a:srgbClr val="38761D"/>
                </a:solidFill>
                <a:latin typeface="Gill Sans"/>
                <a:ea typeface="Gill Sans"/>
                <a:cs typeface="Gill Sans"/>
                <a:sym typeface="Gill Sans"/>
              </a:rPr>
              <a:t>Lateral Flow</a:t>
            </a:r>
            <a:endParaRPr sz="2900" b="0" i="0" u="none" strike="noStrike" cap="none">
              <a:solidFill>
                <a:srgbClr val="38761D"/>
              </a:solidFill>
              <a:latin typeface="Gill Sans"/>
              <a:ea typeface="Gill Sans"/>
              <a:cs typeface="Gill Sans"/>
              <a:sym typeface="Gill Sans"/>
            </a:endParaRPr>
          </a:p>
        </p:txBody>
      </p:sp>
      <p:pic>
        <p:nvPicPr>
          <p:cNvPr id="477" name="Google Shape;477;gb525822f29_0_5"/>
          <p:cNvPicPr preferRelativeResize="0"/>
          <p:nvPr/>
        </p:nvPicPr>
        <p:blipFill rotWithShape="1">
          <a:blip r:embed="rId3">
            <a:alphaModFix/>
          </a:blip>
          <a:srcRect/>
          <a:stretch/>
        </p:blipFill>
        <p:spPr>
          <a:xfrm>
            <a:off x="5353673" y="2000076"/>
            <a:ext cx="1814153" cy="1344025"/>
          </a:xfrm>
          <a:prstGeom prst="rect">
            <a:avLst/>
          </a:prstGeom>
          <a:noFill/>
          <a:ln>
            <a:noFill/>
          </a:ln>
        </p:spPr>
      </p:pic>
      <p:pic>
        <p:nvPicPr>
          <p:cNvPr id="478" name="Google Shape;478;gb525822f29_0_5"/>
          <p:cNvPicPr preferRelativeResize="0"/>
          <p:nvPr/>
        </p:nvPicPr>
        <p:blipFill rotWithShape="1">
          <a:blip r:embed="rId4">
            <a:alphaModFix/>
          </a:blip>
          <a:srcRect l="64678" t="70046"/>
          <a:stretch/>
        </p:blipFill>
        <p:spPr>
          <a:xfrm>
            <a:off x="5882125" y="5556800"/>
            <a:ext cx="989499" cy="920400"/>
          </a:xfrm>
          <a:prstGeom prst="rect">
            <a:avLst/>
          </a:prstGeom>
          <a:noFill/>
          <a:ln>
            <a:noFill/>
          </a:ln>
        </p:spPr>
      </p:pic>
      <p:pic>
        <p:nvPicPr>
          <p:cNvPr id="479" name="Google Shape;479;gb525822f29_0_5"/>
          <p:cNvPicPr preferRelativeResize="0"/>
          <p:nvPr/>
        </p:nvPicPr>
        <p:blipFill rotWithShape="1">
          <a:blip r:embed="rId4">
            <a:alphaModFix/>
          </a:blip>
          <a:srcRect l="38992" t="67605" r="32722"/>
          <a:stretch/>
        </p:blipFill>
        <p:spPr>
          <a:xfrm>
            <a:off x="5980675" y="3846850"/>
            <a:ext cx="792399" cy="995398"/>
          </a:xfrm>
          <a:prstGeom prst="rect">
            <a:avLst/>
          </a:prstGeom>
          <a:noFill/>
          <a:ln>
            <a:noFill/>
          </a:ln>
        </p:spPr>
      </p:pic>
    </p:spTree>
    <p:extLst>
      <p:ext uri="{BB962C8B-B14F-4D97-AF65-F5344CB8AC3E}">
        <p14:creationId xmlns:p14="http://schemas.microsoft.com/office/powerpoint/2010/main" val="332345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be57d4be87_0_72"/>
          <p:cNvSpPr txBox="1">
            <a:spLocks noGrp="1"/>
          </p:cNvSpPr>
          <p:nvPr>
            <p:ph type="title"/>
          </p:nvPr>
        </p:nvSpPr>
        <p:spPr>
          <a:xfrm>
            <a:off x="-196350" y="277588"/>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000" dirty="0">
                <a:solidFill>
                  <a:srgbClr val="0F6BB2"/>
                </a:solidFill>
                <a:latin typeface="Gill Sans"/>
                <a:ea typeface="Gill Sans"/>
                <a:cs typeface="Gill Sans"/>
                <a:sym typeface="Gill Sans"/>
              </a:rPr>
              <a:t>See how a Lateral Flow test works</a:t>
            </a:r>
            <a:endParaRPr sz="4000" dirty="0">
              <a:solidFill>
                <a:srgbClr val="0F6BB2"/>
              </a:solidFill>
              <a:latin typeface="Gill Sans"/>
              <a:ea typeface="Gill Sans"/>
              <a:cs typeface="Gill Sans"/>
              <a:sym typeface="Gill Sans"/>
            </a:endParaRPr>
          </a:p>
        </p:txBody>
      </p:sp>
      <p:sp>
        <p:nvSpPr>
          <p:cNvPr id="485" name="Google Shape;485;gbe57d4be87_0_72"/>
          <p:cNvSpPr txBox="1"/>
          <p:nvPr/>
        </p:nvSpPr>
        <p:spPr>
          <a:xfrm>
            <a:off x="2992375" y="4147200"/>
            <a:ext cx="13599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dirty="0">
                <a:solidFill>
                  <a:schemeClr val="accent5">
                    <a:lumMod val="50000"/>
                  </a:schemeClr>
                </a:solidFill>
                <a:latin typeface="Gill Sans"/>
                <a:ea typeface="Gill Sans"/>
                <a:cs typeface="Gill Sans"/>
                <a:sym typeface="Gill Sans"/>
              </a:rPr>
              <a:t>Put the kitchen roll into the jar.</a:t>
            </a:r>
            <a:endParaRPr sz="1600" b="0" i="0" u="none" strike="noStrike" cap="none" dirty="0">
              <a:solidFill>
                <a:schemeClr val="accent5">
                  <a:lumMod val="50000"/>
                </a:schemeClr>
              </a:solidFill>
              <a:latin typeface="Gill Sans"/>
              <a:ea typeface="Gill Sans"/>
              <a:cs typeface="Gill Sans"/>
              <a:sym typeface="Gill Sans"/>
            </a:endParaRPr>
          </a:p>
        </p:txBody>
      </p:sp>
      <p:pic>
        <p:nvPicPr>
          <p:cNvPr id="486" name="Google Shape;486;gbe57d4be87_0_72"/>
          <p:cNvPicPr preferRelativeResize="0"/>
          <p:nvPr/>
        </p:nvPicPr>
        <p:blipFill rotWithShape="1">
          <a:blip r:embed="rId3">
            <a:alphaModFix/>
          </a:blip>
          <a:srcRect l="48922" t="14015" r="18772"/>
          <a:stretch/>
        </p:blipFill>
        <p:spPr>
          <a:xfrm>
            <a:off x="1065975" y="3443175"/>
            <a:ext cx="1867769" cy="2796354"/>
          </a:xfrm>
          <a:prstGeom prst="rect">
            <a:avLst/>
          </a:prstGeom>
          <a:noFill/>
          <a:ln>
            <a:noFill/>
          </a:ln>
        </p:spPr>
      </p:pic>
      <p:pic>
        <p:nvPicPr>
          <p:cNvPr id="487" name="Google Shape;487;gbe57d4be87_0_72"/>
          <p:cNvPicPr preferRelativeResize="0"/>
          <p:nvPr/>
        </p:nvPicPr>
        <p:blipFill rotWithShape="1">
          <a:blip r:embed="rId4">
            <a:alphaModFix/>
          </a:blip>
          <a:srcRect l="31630" t="31417" r="17136"/>
          <a:stretch/>
        </p:blipFill>
        <p:spPr>
          <a:xfrm>
            <a:off x="4112425" y="4320425"/>
            <a:ext cx="2962046" cy="2230374"/>
          </a:xfrm>
          <a:prstGeom prst="rect">
            <a:avLst/>
          </a:prstGeom>
          <a:noFill/>
          <a:ln>
            <a:noFill/>
          </a:ln>
        </p:spPr>
      </p:pic>
      <p:pic>
        <p:nvPicPr>
          <p:cNvPr id="488" name="Google Shape;488;gbe57d4be87_0_72"/>
          <p:cNvPicPr preferRelativeResize="0"/>
          <p:nvPr/>
        </p:nvPicPr>
        <p:blipFill rotWithShape="1">
          <a:blip r:embed="rId5">
            <a:alphaModFix/>
          </a:blip>
          <a:srcRect t="10230" r="4662" b="20459"/>
          <a:stretch/>
        </p:blipFill>
        <p:spPr>
          <a:xfrm>
            <a:off x="1180650" y="1250125"/>
            <a:ext cx="4432179" cy="1943522"/>
          </a:xfrm>
          <a:prstGeom prst="rect">
            <a:avLst/>
          </a:prstGeom>
          <a:noFill/>
          <a:ln>
            <a:noFill/>
          </a:ln>
        </p:spPr>
      </p:pic>
      <p:sp>
        <p:nvSpPr>
          <p:cNvPr id="489" name="Google Shape;489;gbe57d4be87_0_72"/>
          <p:cNvSpPr/>
          <p:nvPr/>
        </p:nvSpPr>
        <p:spPr>
          <a:xfrm>
            <a:off x="1311225" y="1348950"/>
            <a:ext cx="471600" cy="4716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Gill Sans"/>
                <a:ea typeface="Gill Sans"/>
                <a:cs typeface="Gill Sans"/>
                <a:sym typeface="Gill Sans"/>
              </a:rPr>
              <a:t>1</a:t>
            </a:r>
            <a:endParaRPr sz="2300" b="0" i="0" u="none" strike="noStrike" cap="none">
              <a:solidFill>
                <a:srgbClr val="000000"/>
              </a:solidFill>
              <a:latin typeface="Gill Sans"/>
              <a:ea typeface="Gill Sans"/>
              <a:cs typeface="Gill Sans"/>
              <a:sym typeface="Gill Sans"/>
            </a:endParaRPr>
          </a:p>
        </p:txBody>
      </p:sp>
      <p:sp>
        <p:nvSpPr>
          <p:cNvPr id="490" name="Google Shape;490;gbe57d4be87_0_72"/>
          <p:cNvSpPr/>
          <p:nvPr/>
        </p:nvSpPr>
        <p:spPr>
          <a:xfrm>
            <a:off x="4208700" y="6024150"/>
            <a:ext cx="471600" cy="4716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Gill Sans"/>
                <a:ea typeface="Gill Sans"/>
                <a:cs typeface="Gill Sans"/>
                <a:sym typeface="Gill Sans"/>
              </a:rPr>
              <a:t>3</a:t>
            </a:r>
            <a:endParaRPr sz="2300" b="0" i="0" u="none" strike="noStrike" cap="none">
              <a:solidFill>
                <a:srgbClr val="000000"/>
              </a:solidFill>
              <a:latin typeface="Gill Sans"/>
              <a:ea typeface="Gill Sans"/>
              <a:cs typeface="Gill Sans"/>
              <a:sym typeface="Gill Sans"/>
            </a:endParaRPr>
          </a:p>
        </p:txBody>
      </p:sp>
      <p:sp>
        <p:nvSpPr>
          <p:cNvPr id="491" name="Google Shape;491;gbe57d4be87_0_72"/>
          <p:cNvSpPr/>
          <p:nvPr/>
        </p:nvSpPr>
        <p:spPr>
          <a:xfrm>
            <a:off x="1116025" y="3547450"/>
            <a:ext cx="471600" cy="471600"/>
          </a:xfrm>
          <a:prstGeom prst="ellipse">
            <a:avLst/>
          </a:prstGeom>
          <a:solidFill>
            <a:srgbClr val="00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GB" sz="2300" b="0" i="0" u="none" strike="noStrike" cap="none">
                <a:solidFill>
                  <a:srgbClr val="000000"/>
                </a:solidFill>
                <a:latin typeface="Gill Sans"/>
                <a:ea typeface="Gill Sans"/>
                <a:cs typeface="Gill Sans"/>
                <a:sym typeface="Gill Sans"/>
              </a:rPr>
              <a:t>2</a:t>
            </a:r>
            <a:endParaRPr sz="2300" b="0" i="0" u="none" strike="noStrike" cap="none">
              <a:solidFill>
                <a:srgbClr val="000000"/>
              </a:solidFill>
              <a:latin typeface="Gill Sans"/>
              <a:ea typeface="Gill Sans"/>
              <a:cs typeface="Gill Sans"/>
              <a:sym typeface="Gill Sans"/>
            </a:endParaRPr>
          </a:p>
        </p:txBody>
      </p:sp>
      <p:sp>
        <p:nvSpPr>
          <p:cNvPr id="492" name="Google Shape;492;gbe57d4be87_0_72"/>
          <p:cNvSpPr txBox="1"/>
          <p:nvPr/>
        </p:nvSpPr>
        <p:spPr>
          <a:xfrm>
            <a:off x="5792050" y="1452725"/>
            <a:ext cx="1867800" cy="116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dirty="0">
                <a:solidFill>
                  <a:srgbClr val="002060"/>
                </a:solidFill>
                <a:latin typeface="Gill Sans"/>
                <a:ea typeface="Gill Sans"/>
                <a:cs typeface="Gill Sans"/>
                <a:sym typeface="Gill Sans"/>
              </a:rPr>
              <a:t>Fill a small jar with coloured water, and fold a piece of kitchen roll.</a:t>
            </a:r>
            <a:endParaRPr sz="1600" b="0" i="0" u="none" strike="noStrike" cap="none" dirty="0">
              <a:solidFill>
                <a:srgbClr val="002060"/>
              </a:solidFill>
              <a:latin typeface="Gill Sans"/>
              <a:ea typeface="Gill Sans"/>
              <a:cs typeface="Gill Sans"/>
              <a:sym typeface="Gill Sans"/>
            </a:endParaRPr>
          </a:p>
        </p:txBody>
      </p:sp>
      <p:sp>
        <p:nvSpPr>
          <p:cNvPr id="493" name="Google Shape;493;gbe57d4be87_0_72"/>
          <p:cNvSpPr txBox="1"/>
          <p:nvPr/>
        </p:nvSpPr>
        <p:spPr>
          <a:xfrm>
            <a:off x="7144500" y="4577225"/>
            <a:ext cx="1477500" cy="215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dirty="0">
                <a:solidFill>
                  <a:schemeClr val="accent5">
                    <a:lumMod val="50000"/>
                  </a:schemeClr>
                </a:solidFill>
                <a:latin typeface="Gill Sans"/>
                <a:ea typeface="Gill Sans"/>
                <a:cs typeface="Gill Sans"/>
                <a:sym typeface="Gill Sans"/>
              </a:rPr>
              <a:t>Watch the liquid travel up the paper… this is how a sample is absorbed by a Lateral Flow device.</a:t>
            </a:r>
            <a:endParaRPr sz="1600" b="0" i="0" u="none" strike="noStrike" cap="none" dirty="0">
              <a:solidFill>
                <a:schemeClr val="accent5">
                  <a:lumMod val="50000"/>
                </a:schemeClr>
              </a:solidFill>
              <a:latin typeface="Gill Sans"/>
              <a:ea typeface="Gill Sans"/>
              <a:cs typeface="Gill Sans"/>
              <a:sym typeface="Gill Sans"/>
            </a:endParaRPr>
          </a:p>
        </p:txBody>
      </p:sp>
    </p:spTree>
    <p:extLst>
      <p:ext uri="{BB962C8B-B14F-4D97-AF65-F5344CB8AC3E}">
        <p14:creationId xmlns:p14="http://schemas.microsoft.com/office/powerpoint/2010/main" val="2398813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b7ddb9015f_0_239"/>
          <p:cNvSpPr txBox="1">
            <a:spLocks noGrp="1"/>
          </p:cNvSpPr>
          <p:nvPr>
            <p:ph type="title"/>
          </p:nvPr>
        </p:nvSpPr>
        <p:spPr>
          <a:xfrm>
            <a:off x="467975" y="151763"/>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BB2"/>
                </a:solidFill>
                <a:latin typeface="Gill Sans"/>
                <a:ea typeface="Gill Sans"/>
                <a:cs typeface="Gill Sans"/>
                <a:sym typeface="Gill Sans"/>
              </a:rPr>
              <a:t>COVID-19 Tests</a:t>
            </a:r>
            <a:endParaRPr sz="4800" dirty="0">
              <a:solidFill>
                <a:srgbClr val="0F6BB2"/>
              </a:solidFill>
              <a:latin typeface="Gill Sans"/>
              <a:ea typeface="Gill Sans"/>
              <a:cs typeface="Gill Sans"/>
              <a:sym typeface="Gill Sans"/>
            </a:endParaRPr>
          </a:p>
        </p:txBody>
      </p:sp>
      <p:sp>
        <p:nvSpPr>
          <p:cNvPr id="499" name="Google Shape;499;gb7ddb9015f_0_239"/>
          <p:cNvSpPr txBox="1"/>
          <p:nvPr/>
        </p:nvSpPr>
        <p:spPr>
          <a:xfrm>
            <a:off x="6086475" y="3147250"/>
            <a:ext cx="1638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aphicFrame>
        <p:nvGraphicFramePr>
          <p:cNvPr id="500" name="Google Shape;500;gb7ddb9015f_0_239"/>
          <p:cNvGraphicFramePr/>
          <p:nvPr>
            <p:extLst>
              <p:ext uri="{D42A27DB-BD31-4B8C-83A1-F6EECF244321}">
                <p14:modId xmlns:p14="http://schemas.microsoft.com/office/powerpoint/2010/main" val="1784824348"/>
              </p:ext>
            </p:extLst>
          </p:nvPr>
        </p:nvGraphicFramePr>
        <p:xfrm>
          <a:off x="1381088" y="1130593"/>
          <a:ext cx="6240750" cy="2862553"/>
        </p:xfrm>
        <a:graphic>
          <a:graphicData uri="http://schemas.openxmlformats.org/drawingml/2006/table">
            <a:tbl>
              <a:tblPr>
                <a:noFill/>
              </a:tblPr>
              <a:tblGrid>
                <a:gridCol w="2080250">
                  <a:extLst>
                    <a:ext uri="{9D8B030D-6E8A-4147-A177-3AD203B41FA5}">
                      <a16:colId xmlns:a16="http://schemas.microsoft.com/office/drawing/2014/main" val="20000"/>
                    </a:ext>
                  </a:extLst>
                </a:gridCol>
                <a:gridCol w="2080250">
                  <a:extLst>
                    <a:ext uri="{9D8B030D-6E8A-4147-A177-3AD203B41FA5}">
                      <a16:colId xmlns:a16="http://schemas.microsoft.com/office/drawing/2014/main" val="20001"/>
                    </a:ext>
                  </a:extLst>
                </a:gridCol>
                <a:gridCol w="2080250">
                  <a:extLst>
                    <a:ext uri="{9D8B030D-6E8A-4147-A177-3AD203B41FA5}">
                      <a16:colId xmlns:a16="http://schemas.microsoft.com/office/drawing/2014/main" val="20002"/>
                    </a:ext>
                  </a:extLst>
                </a:gridCol>
              </a:tblGrid>
              <a:tr h="422075">
                <a:tc>
                  <a:txBody>
                    <a:bodyPr/>
                    <a:lstStyle/>
                    <a:p>
                      <a:pPr marL="0" marR="0" lvl="0" indent="0" algn="ctr" rtl="0">
                        <a:lnSpc>
                          <a:spcPct val="100000"/>
                        </a:lnSpc>
                        <a:spcBef>
                          <a:spcPts val="0"/>
                        </a:spcBef>
                        <a:spcAft>
                          <a:spcPts val="0"/>
                        </a:spcAft>
                        <a:buClr>
                          <a:srgbClr val="000000"/>
                        </a:buClr>
                        <a:buSzPts val="1200"/>
                        <a:buFont typeface="Arial"/>
                        <a:buNone/>
                      </a:pPr>
                      <a:r>
                        <a:rPr lang="en-GB" sz="2000" b="0" u="none" strike="noStrike" cap="none" dirty="0">
                          <a:solidFill>
                            <a:schemeClr val="accent5">
                              <a:lumMod val="50000"/>
                            </a:schemeClr>
                          </a:solidFill>
                          <a:latin typeface="Gill Sans"/>
                          <a:ea typeface="Gill Sans"/>
                          <a:cs typeface="Gill Sans"/>
                          <a:sym typeface="Gill Sans"/>
                        </a:rPr>
                        <a:t>Saliva Test</a:t>
                      </a:r>
                      <a:endParaRPr sz="2000" b="0" u="none" strike="noStrike" cap="none" dirty="0">
                        <a:solidFill>
                          <a:schemeClr val="accent5">
                            <a:lumMod val="50000"/>
                          </a:schemeClr>
                        </a:solidFill>
                        <a:latin typeface="Gill Sans"/>
                        <a:ea typeface="Gill Sans"/>
                        <a:cs typeface="Gill Sans"/>
                        <a:sym typeface="Gill Sans"/>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200"/>
                        <a:buFont typeface="Arial"/>
                        <a:buNone/>
                      </a:pPr>
                      <a:r>
                        <a:rPr lang="en-GB" sz="2000" b="0" u="none" strike="noStrike" cap="none" dirty="0">
                          <a:solidFill>
                            <a:schemeClr val="accent5">
                              <a:lumMod val="50000"/>
                            </a:schemeClr>
                          </a:solidFill>
                          <a:latin typeface="Gill Sans"/>
                          <a:ea typeface="Gill Sans"/>
                          <a:cs typeface="Gill Sans"/>
                          <a:sym typeface="Gill Sans"/>
                        </a:rPr>
                        <a:t>PCR</a:t>
                      </a:r>
                      <a:endParaRPr sz="2000" b="0" u="none" strike="noStrike" cap="none" dirty="0">
                        <a:solidFill>
                          <a:schemeClr val="accent5">
                            <a:lumMod val="50000"/>
                          </a:schemeClr>
                        </a:solidFill>
                        <a:latin typeface="Gill Sans"/>
                        <a:ea typeface="Gill Sans"/>
                        <a:cs typeface="Gill Sans"/>
                        <a:sym typeface="Gill Sans"/>
                      </a:endParaRPr>
                    </a:p>
                  </a:txBody>
                  <a:tcPr marL="63500" marR="63500" marT="63500" marB="63500"/>
                </a:tc>
                <a:tc>
                  <a:txBody>
                    <a:bodyPr/>
                    <a:lstStyle/>
                    <a:p>
                      <a:pPr marL="0" marR="0" lvl="0" indent="0" algn="ctr" rtl="0">
                        <a:lnSpc>
                          <a:spcPct val="100000"/>
                        </a:lnSpc>
                        <a:spcBef>
                          <a:spcPts val="0"/>
                        </a:spcBef>
                        <a:spcAft>
                          <a:spcPts val="0"/>
                        </a:spcAft>
                        <a:buClr>
                          <a:srgbClr val="000000"/>
                        </a:buClr>
                        <a:buSzPts val="1200"/>
                        <a:buFont typeface="Arial"/>
                        <a:buNone/>
                      </a:pPr>
                      <a:r>
                        <a:rPr lang="en-GB" sz="2000" b="0" u="none" strike="noStrike" cap="none" dirty="0">
                          <a:solidFill>
                            <a:schemeClr val="accent5">
                              <a:lumMod val="50000"/>
                            </a:schemeClr>
                          </a:solidFill>
                          <a:latin typeface="Gill Sans"/>
                          <a:ea typeface="Gill Sans"/>
                          <a:cs typeface="Gill Sans"/>
                          <a:sym typeface="Gill Sans"/>
                        </a:rPr>
                        <a:t>Lateral Flow</a:t>
                      </a:r>
                      <a:endParaRPr sz="2000" b="0" u="none" strike="noStrike" cap="none" dirty="0">
                        <a:solidFill>
                          <a:schemeClr val="accent5">
                            <a:lumMod val="50000"/>
                          </a:schemeClr>
                        </a:solidFill>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0"/>
                  </a:ext>
                </a:extLst>
              </a:tr>
              <a:tr h="1176347">
                <a:tc>
                  <a:txBody>
                    <a:bodyPr/>
                    <a:lstStyle/>
                    <a:p>
                      <a:pPr marL="0" marR="0" lvl="0" indent="0" algn="l" rtl="0">
                        <a:lnSpc>
                          <a:spcPct val="100000"/>
                        </a:lnSpc>
                        <a:spcBef>
                          <a:spcPts val="0"/>
                        </a:spcBef>
                        <a:spcAft>
                          <a:spcPts val="0"/>
                        </a:spcAft>
                        <a:buClr>
                          <a:srgbClr val="000000"/>
                        </a:buClr>
                        <a:buSzPts val="1200"/>
                        <a:buFont typeface="Arial"/>
                        <a:buNone/>
                      </a:pPr>
                      <a:endParaRPr sz="1200" u="sng" strike="noStrike" cap="none" dirty="0">
                        <a:latin typeface="Gill Sans"/>
                        <a:ea typeface="Gill Sans"/>
                        <a:cs typeface="Gill Sans"/>
                        <a:sym typeface="Gill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endParaRPr sz="1200" u="sng" strike="noStrike" cap="none">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endParaRPr sz="1200" u="sng" strike="noStrike" cap="none">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endParaRPr sz="1200" u="sng" strike="noStrike" cap="none">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endParaRPr sz="1200" u="sng" strike="noStrike" cap="none">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endParaRPr sz="1200" u="sng" strike="noStrike" cap="none">
                        <a:latin typeface="Gill Sans"/>
                        <a:ea typeface="Gill Sans"/>
                        <a:cs typeface="Gill Sans"/>
                        <a:sym typeface="Gill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endParaRPr sz="1200" u="sng" strike="noStrike" cap="none">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1"/>
                  </a:ext>
                </a:extLst>
              </a:tr>
              <a:tr h="1254406">
                <a:tc>
                  <a:txBody>
                    <a:bodyPr/>
                    <a:lstStyle/>
                    <a:p>
                      <a:pPr marL="0" marR="0" lvl="0" indent="0" algn="l" rtl="0">
                        <a:lnSpc>
                          <a:spcPct val="100000"/>
                        </a:lnSpc>
                        <a:spcBef>
                          <a:spcPts val="0"/>
                        </a:spcBef>
                        <a:spcAft>
                          <a:spcPts val="0"/>
                        </a:spcAft>
                        <a:buClr>
                          <a:srgbClr val="000000"/>
                        </a:buClr>
                        <a:buSzPts val="1200"/>
                        <a:buFont typeface="Arial"/>
                        <a:buNone/>
                      </a:pPr>
                      <a:endParaRPr sz="1200" u="sng" strike="noStrike" cap="none">
                        <a:latin typeface="Gill Sans"/>
                        <a:ea typeface="Gill Sans"/>
                        <a:cs typeface="Gill Sans"/>
                        <a:sym typeface="Gill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endParaRPr sz="1200" u="sng" strike="noStrike" cap="none">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endParaRPr sz="1200" u="sng" strike="noStrike" cap="none">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endParaRPr sz="1200" u="sng" strike="noStrike" cap="none">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endParaRPr sz="1200" u="sng" strike="noStrike" cap="none">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200"/>
                        <a:buFont typeface="Arial"/>
                        <a:buNone/>
                      </a:pPr>
                      <a:endParaRPr sz="1200" u="sng" strike="noStrike" cap="none">
                        <a:latin typeface="Gill Sans"/>
                        <a:ea typeface="Gill Sans"/>
                        <a:cs typeface="Gill Sans"/>
                        <a:sym typeface="Gill Sans"/>
                      </a:endParaRPr>
                    </a:p>
                  </a:txBody>
                  <a:tcPr marL="63500" marR="63500" marT="63500" marB="63500"/>
                </a:tc>
                <a:tc>
                  <a:txBody>
                    <a:bodyPr/>
                    <a:lstStyle/>
                    <a:p>
                      <a:pPr marL="0" marR="0" lvl="0" indent="0" algn="l" rtl="0">
                        <a:lnSpc>
                          <a:spcPct val="100000"/>
                        </a:lnSpc>
                        <a:spcBef>
                          <a:spcPts val="0"/>
                        </a:spcBef>
                        <a:spcAft>
                          <a:spcPts val="0"/>
                        </a:spcAft>
                        <a:buClr>
                          <a:srgbClr val="000000"/>
                        </a:buClr>
                        <a:buSzPts val="1200"/>
                        <a:buFont typeface="Arial"/>
                        <a:buNone/>
                      </a:pPr>
                      <a:endParaRPr sz="1200" u="sng" strike="noStrike" cap="none" dirty="0">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2"/>
                  </a:ext>
                </a:extLst>
              </a:tr>
            </a:tbl>
          </a:graphicData>
        </a:graphic>
      </p:graphicFrame>
      <p:sp>
        <p:nvSpPr>
          <p:cNvPr id="501" name="Google Shape;501;gb7ddb9015f_0_239"/>
          <p:cNvSpPr/>
          <p:nvPr/>
        </p:nvSpPr>
        <p:spPr>
          <a:xfrm>
            <a:off x="1789115" y="5289478"/>
            <a:ext cx="1801800" cy="9216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Gill Sans" panose="020B0604020202020204" charset="0"/>
                <a:sym typeface="Arial"/>
              </a:rPr>
              <a:t>Home </a:t>
            </a:r>
            <a:endParaRPr sz="1400" b="0" i="0" u="none" strike="noStrike" cap="none">
              <a:solidFill>
                <a:srgbClr val="000000"/>
              </a:solidFill>
              <a:latin typeface="Gill Sans" panose="020B0604020202020204" charset="0"/>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Gill Sans" panose="020B0604020202020204" charset="0"/>
                <a:sym typeface="Arial"/>
              </a:rPr>
              <a:t>Device</a:t>
            </a:r>
            <a:endParaRPr sz="1400" b="0" i="0" u="none" strike="noStrike" cap="none">
              <a:solidFill>
                <a:srgbClr val="000000"/>
              </a:solidFill>
              <a:latin typeface="Gill Sans" panose="020B0604020202020204" charset="0"/>
              <a:sym typeface="Arial"/>
            </a:endParaRPr>
          </a:p>
        </p:txBody>
      </p:sp>
      <p:grpSp>
        <p:nvGrpSpPr>
          <p:cNvPr id="502" name="Google Shape;502;gb7ddb9015f_0_239"/>
          <p:cNvGrpSpPr/>
          <p:nvPr/>
        </p:nvGrpSpPr>
        <p:grpSpPr>
          <a:xfrm>
            <a:off x="3660149" y="5287260"/>
            <a:ext cx="1801800" cy="920400"/>
            <a:chOff x="82775" y="3695775"/>
            <a:chExt cx="1801800" cy="920400"/>
          </a:xfrm>
        </p:grpSpPr>
        <p:sp>
          <p:nvSpPr>
            <p:cNvPr id="503" name="Google Shape;503;gb7ddb9015f_0_239"/>
            <p:cNvSpPr/>
            <p:nvPr/>
          </p:nvSpPr>
          <p:spPr>
            <a:xfrm>
              <a:off x="82775" y="36957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Gill Sans" panose="020B0604020202020204" charset="0"/>
                  <a:sym typeface="Arial"/>
                </a:rPr>
                <a:t>Spit in a </a:t>
              </a:r>
              <a:endParaRPr sz="1400" b="0" i="0" u="none" strike="noStrike" cap="none">
                <a:solidFill>
                  <a:srgbClr val="000000"/>
                </a:solidFill>
                <a:latin typeface="Gill Sans" panose="020B0604020202020204" charset="0"/>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Gill Sans" panose="020B0604020202020204" charset="0"/>
                  <a:sym typeface="Arial"/>
                </a:rPr>
                <a:t>spoon</a:t>
              </a:r>
              <a:endParaRPr sz="1400" b="0" i="0" u="none" strike="noStrike" cap="none">
                <a:solidFill>
                  <a:srgbClr val="000000"/>
                </a:solidFill>
                <a:latin typeface="Gill Sans" panose="020B0604020202020204" charset="0"/>
                <a:sym typeface="Arial"/>
              </a:endParaRPr>
            </a:p>
          </p:txBody>
        </p:sp>
        <p:pic>
          <p:nvPicPr>
            <p:cNvPr id="504" name="Google Shape;504;gb7ddb9015f_0_239"/>
            <p:cNvPicPr preferRelativeResize="0"/>
            <p:nvPr/>
          </p:nvPicPr>
          <p:blipFill rotWithShape="1">
            <a:blip r:embed="rId3">
              <a:alphaModFix/>
            </a:blip>
            <a:srcRect l="13711" t="6085" r="28383"/>
            <a:stretch/>
          </p:blipFill>
          <p:spPr>
            <a:xfrm>
              <a:off x="1048050" y="3754025"/>
              <a:ext cx="668750" cy="803900"/>
            </a:xfrm>
            <a:prstGeom prst="rect">
              <a:avLst/>
            </a:prstGeom>
            <a:noFill/>
            <a:ln>
              <a:noFill/>
            </a:ln>
          </p:spPr>
        </p:pic>
      </p:grpSp>
      <p:grpSp>
        <p:nvGrpSpPr>
          <p:cNvPr id="505" name="Google Shape;505;gb7ddb9015f_0_239"/>
          <p:cNvGrpSpPr/>
          <p:nvPr/>
        </p:nvGrpSpPr>
        <p:grpSpPr>
          <a:xfrm>
            <a:off x="3660161" y="4286698"/>
            <a:ext cx="1801800" cy="920400"/>
            <a:chOff x="2983200" y="4916275"/>
            <a:chExt cx="1801800" cy="920400"/>
          </a:xfrm>
        </p:grpSpPr>
        <p:sp>
          <p:nvSpPr>
            <p:cNvPr id="506" name="Google Shape;506;gb7ddb9015f_0_239"/>
            <p:cNvSpPr/>
            <p:nvPr/>
          </p:nvSpPr>
          <p:spPr>
            <a:xfrm>
              <a:off x="2983200"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Gill Sans" panose="020B0604020202020204" charset="0"/>
                  <a:sym typeface="Arial"/>
                </a:rPr>
                <a:t>Taken</a:t>
              </a:r>
              <a:endParaRPr sz="1400" b="0" i="0" u="none" strike="noStrike" cap="none" dirty="0">
                <a:solidFill>
                  <a:srgbClr val="000000"/>
                </a:solidFill>
                <a:latin typeface="Gill Sans" panose="020B0604020202020204" charset="0"/>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Gill Sans" panose="020B0604020202020204" charset="0"/>
                  <a:sym typeface="Arial"/>
                </a:rPr>
                <a:t>To a </a:t>
              </a:r>
              <a:endParaRPr sz="1400" b="0" i="0" u="none" strike="noStrike" cap="none" dirty="0">
                <a:solidFill>
                  <a:srgbClr val="000000"/>
                </a:solidFill>
                <a:latin typeface="Gill Sans" panose="020B0604020202020204" charset="0"/>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Gill Sans" panose="020B0604020202020204" charset="0"/>
                  <a:sym typeface="Arial"/>
                </a:rPr>
                <a:t>Lab</a:t>
              </a:r>
              <a:endParaRPr sz="1400" b="0" i="0" u="none" strike="noStrike" cap="none" dirty="0">
                <a:solidFill>
                  <a:srgbClr val="000000"/>
                </a:solidFill>
                <a:latin typeface="Gill Sans" panose="020B0604020202020204" charset="0"/>
                <a:sym typeface="Arial"/>
              </a:endParaRPr>
            </a:p>
          </p:txBody>
        </p:sp>
        <p:pic>
          <p:nvPicPr>
            <p:cNvPr id="507" name="Google Shape;507;gb7ddb9015f_0_239"/>
            <p:cNvPicPr preferRelativeResize="0"/>
            <p:nvPr/>
          </p:nvPicPr>
          <p:blipFill rotWithShape="1">
            <a:blip r:embed="rId4">
              <a:alphaModFix/>
            </a:blip>
            <a:srcRect l="21101" t="17900" r="13810" b="13143"/>
            <a:stretch/>
          </p:blipFill>
          <p:spPr>
            <a:xfrm>
              <a:off x="3740500" y="5026575"/>
              <a:ext cx="992850" cy="699800"/>
            </a:xfrm>
            <a:prstGeom prst="rect">
              <a:avLst/>
            </a:prstGeom>
            <a:noFill/>
            <a:ln>
              <a:noFill/>
            </a:ln>
          </p:spPr>
        </p:pic>
      </p:grpSp>
      <p:grpSp>
        <p:nvGrpSpPr>
          <p:cNvPr id="508" name="Google Shape;508;gb7ddb9015f_0_239"/>
          <p:cNvGrpSpPr/>
          <p:nvPr/>
        </p:nvGrpSpPr>
        <p:grpSpPr>
          <a:xfrm>
            <a:off x="5525749" y="5287285"/>
            <a:ext cx="1801800" cy="920400"/>
            <a:chOff x="4861225" y="4916275"/>
            <a:chExt cx="1801800" cy="920400"/>
          </a:xfrm>
        </p:grpSpPr>
        <p:sp>
          <p:nvSpPr>
            <p:cNvPr id="509" name="Google Shape;509;gb7ddb9015f_0_239"/>
            <p:cNvSpPr/>
            <p:nvPr/>
          </p:nvSpPr>
          <p:spPr>
            <a:xfrm>
              <a:off x="4861225"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Gill Sans" panose="020B0604020202020204" charset="0"/>
                  <a:sym typeface="Arial"/>
                </a:rPr>
                <a:t>Use a swab</a:t>
              </a:r>
              <a:endParaRPr sz="1400" b="0" i="0" u="none" strike="noStrike" cap="none" dirty="0">
                <a:solidFill>
                  <a:srgbClr val="000000"/>
                </a:solidFill>
                <a:latin typeface="Gill Sans" panose="020B0604020202020204" charset="0"/>
                <a:sym typeface="Arial"/>
              </a:endParaRPr>
            </a:p>
          </p:txBody>
        </p:sp>
        <p:pic>
          <p:nvPicPr>
            <p:cNvPr id="510" name="Google Shape;510;gb7ddb9015f_0_239"/>
            <p:cNvPicPr preferRelativeResize="0"/>
            <p:nvPr/>
          </p:nvPicPr>
          <p:blipFill rotWithShape="1">
            <a:blip r:embed="rId5">
              <a:alphaModFix/>
            </a:blip>
            <a:srcRect l="40171" t="67239" r="37277"/>
            <a:stretch/>
          </p:blipFill>
          <p:spPr>
            <a:xfrm>
              <a:off x="6086475" y="4974525"/>
              <a:ext cx="507316" cy="803900"/>
            </a:xfrm>
            <a:prstGeom prst="rect">
              <a:avLst/>
            </a:prstGeom>
            <a:noFill/>
            <a:ln>
              <a:noFill/>
            </a:ln>
          </p:spPr>
        </p:pic>
      </p:grpSp>
      <p:pic>
        <p:nvPicPr>
          <p:cNvPr id="511" name="Google Shape;511;gb7ddb9015f_0_239"/>
          <p:cNvPicPr preferRelativeResize="0"/>
          <p:nvPr/>
        </p:nvPicPr>
        <p:blipFill rotWithShape="1">
          <a:blip r:embed="rId5">
            <a:alphaModFix/>
          </a:blip>
          <a:srcRect l="64101" t="69541"/>
          <a:stretch/>
        </p:blipFill>
        <p:spPr>
          <a:xfrm>
            <a:off x="2688911" y="5376135"/>
            <a:ext cx="803900" cy="742651"/>
          </a:xfrm>
          <a:prstGeom prst="rect">
            <a:avLst/>
          </a:prstGeom>
          <a:noFill/>
          <a:ln>
            <a:noFill/>
          </a:ln>
        </p:spPr>
      </p:pic>
      <p:grpSp>
        <p:nvGrpSpPr>
          <p:cNvPr id="512" name="Google Shape;512;gb7ddb9015f_0_239"/>
          <p:cNvGrpSpPr/>
          <p:nvPr/>
        </p:nvGrpSpPr>
        <p:grpSpPr>
          <a:xfrm>
            <a:off x="1794561" y="4286698"/>
            <a:ext cx="1801800" cy="920400"/>
            <a:chOff x="2983200" y="4916275"/>
            <a:chExt cx="1801800" cy="920400"/>
          </a:xfrm>
        </p:grpSpPr>
        <p:sp>
          <p:nvSpPr>
            <p:cNvPr id="513" name="Google Shape;513;gb7ddb9015f_0_239"/>
            <p:cNvSpPr/>
            <p:nvPr/>
          </p:nvSpPr>
          <p:spPr>
            <a:xfrm>
              <a:off x="2983200"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Gill Sans" panose="020B0604020202020204" charset="0"/>
                  <a:sym typeface="Arial"/>
                </a:rPr>
                <a:t>Taken</a:t>
              </a:r>
              <a:endParaRPr sz="1400" b="0" i="0" u="none" strike="noStrike" cap="none" dirty="0">
                <a:solidFill>
                  <a:srgbClr val="000000"/>
                </a:solidFill>
                <a:latin typeface="Gill Sans" panose="020B0604020202020204" charset="0"/>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Gill Sans" panose="020B0604020202020204" charset="0"/>
                  <a:sym typeface="Arial"/>
                </a:rPr>
                <a:t>To a </a:t>
              </a:r>
              <a:endParaRPr sz="1400" b="0" i="0" u="none" strike="noStrike" cap="none" dirty="0">
                <a:solidFill>
                  <a:srgbClr val="000000"/>
                </a:solidFill>
                <a:latin typeface="Gill Sans" panose="020B0604020202020204" charset="0"/>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rgbClr val="000000"/>
                  </a:solidFill>
                  <a:latin typeface="Gill Sans" panose="020B0604020202020204" charset="0"/>
                  <a:sym typeface="Arial"/>
                </a:rPr>
                <a:t>Lab</a:t>
              </a:r>
              <a:endParaRPr sz="1400" b="0" i="0" u="none" strike="noStrike" cap="none" dirty="0">
                <a:solidFill>
                  <a:srgbClr val="000000"/>
                </a:solidFill>
                <a:latin typeface="Gill Sans" panose="020B0604020202020204" charset="0"/>
                <a:sym typeface="Arial"/>
              </a:endParaRPr>
            </a:p>
          </p:txBody>
        </p:sp>
        <p:pic>
          <p:nvPicPr>
            <p:cNvPr id="514" name="Google Shape;514;gb7ddb9015f_0_239"/>
            <p:cNvPicPr preferRelativeResize="0"/>
            <p:nvPr/>
          </p:nvPicPr>
          <p:blipFill rotWithShape="1">
            <a:blip r:embed="rId4">
              <a:alphaModFix/>
            </a:blip>
            <a:srcRect l="21101" t="17900" r="13810" b="13143"/>
            <a:stretch/>
          </p:blipFill>
          <p:spPr>
            <a:xfrm>
              <a:off x="3740500" y="5026575"/>
              <a:ext cx="992850" cy="699800"/>
            </a:xfrm>
            <a:prstGeom prst="rect">
              <a:avLst/>
            </a:prstGeom>
            <a:noFill/>
            <a:ln>
              <a:noFill/>
            </a:ln>
          </p:spPr>
        </p:pic>
      </p:grpSp>
      <p:grpSp>
        <p:nvGrpSpPr>
          <p:cNvPr id="515" name="Google Shape;515;gb7ddb9015f_0_239"/>
          <p:cNvGrpSpPr/>
          <p:nvPr/>
        </p:nvGrpSpPr>
        <p:grpSpPr>
          <a:xfrm>
            <a:off x="5525749" y="4286698"/>
            <a:ext cx="1801800" cy="920400"/>
            <a:chOff x="4861225" y="4916275"/>
            <a:chExt cx="1801800" cy="920400"/>
          </a:xfrm>
        </p:grpSpPr>
        <p:sp>
          <p:nvSpPr>
            <p:cNvPr id="516" name="Google Shape;516;gb7ddb9015f_0_239"/>
            <p:cNvSpPr/>
            <p:nvPr/>
          </p:nvSpPr>
          <p:spPr>
            <a:xfrm>
              <a:off x="4861225" y="4916275"/>
              <a:ext cx="1801800" cy="920400"/>
            </a:xfrm>
            <a:prstGeom prst="roundRect">
              <a:avLst>
                <a:gd name="adj" fmla="val 16667"/>
              </a:avLst>
            </a:prstGeom>
            <a:solidFill>
              <a:schemeClr val="accent6">
                <a:lumMod val="20000"/>
                <a:lumOff val="80000"/>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Gill Sans" panose="020B0604020202020204" charset="0"/>
                  <a:sym typeface="Arial"/>
                </a:rPr>
                <a:t>Use a swab</a:t>
              </a:r>
              <a:endParaRPr sz="1400" b="0" i="0" u="none" strike="noStrike" cap="none">
                <a:solidFill>
                  <a:srgbClr val="000000"/>
                </a:solidFill>
                <a:latin typeface="Gill Sans" panose="020B0604020202020204" charset="0"/>
                <a:sym typeface="Arial"/>
              </a:endParaRPr>
            </a:p>
          </p:txBody>
        </p:sp>
        <p:pic>
          <p:nvPicPr>
            <p:cNvPr id="517" name="Google Shape;517;gb7ddb9015f_0_239"/>
            <p:cNvPicPr preferRelativeResize="0"/>
            <p:nvPr/>
          </p:nvPicPr>
          <p:blipFill rotWithShape="1">
            <a:blip r:embed="rId5">
              <a:alphaModFix/>
            </a:blip>
            <a:srcRect l="40171" t="67239" r="37277"/>
            <a:stretch/>
          </p:blipFill>
          <p:spPr>
            <a:xfrm>
              <a:off x="6086475" y="4974525"/>
              <a:ext cx="507316" cy="803900"/>
            </a:xfrm>
            <a:prstGeom prst="rect">
              <a:avLst/>
            </a:prstGeom>
            <a:noFill/>
            <a:ln>
              <a:noFill/>
            </a:ln>
          </p:spPr>
        </p:pic>
      </p:grpSp>
    </p:spTree>
    <p:extLst>
      <p:ext uri="{BB962C8B-B14F-4D97-AF65-F5344CB8AC3E}">
        <p14:creationId xmlns:p14="http://schemas.microsoft.com/office/powerpoint/2010/main" val="3129812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gb65152134c_1_0"/>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00"/>
              </a:buClr>
              <a:buSzPts val="1800"/>
              <a:buFont typeface="Arial"/>
              <a:buNone/>
            </a:pPr>
            <a:r>
              <a:rPr lang="en-GB" sz="4800" dirty="0">
                <a:solidFill>
                  <a:srgbClr val="0F6BB2"/>
                </a:solidFill>
                <a:latin typeface="Gill Sans"/>
                <a:ea typeface="Gill Sans"/>
                <a:cs typeface="Gill Sans"/>
                <a:sym typeface="Gill Sans"/>
              </a:rPr>
              <a:t>What have we learnt?</a:t>
            </a:r>
            <a:endParaRPr sz="4800" dirty="0">
              <a:solidFill>
                <a:srgbClr val="0F6BB2"/>
              </a:solidFill>
              <a:latin typeface="Gill Sans"/>
              <a:ea typeface="Gill Sans"/>
              <a:cs typeface="Gill Sans"/>
              <a:sym typeface="Gill Sans"/>
            </a:endParaRPr>
          </a:p>
          <a:p>
            <a:pPr marL="0" lvl="0" indent="0" algn="l" rtl="0">
              <a:lnSpc>
                <a:spcPct val="90000"/>
              </a:lnSpc>
              <a:spcBef>
                <a:spcPts val="0"/>
              </a:spcBef>
              <a:spcAft>
                <a:spcPts val="0"/>
              </a:spcAft>
              <a:buClr>
                <a:schemeClr val="accent1"/>
              </a:buClr>
              <a:buSzPts val="4800"/>
              <a:buFont typeface="Calibri"/>
              <a:buNone/>
            </a:pPr>
            <a:endParaRPr dirty="0"/>
          </a:p>
        </p:txBody>
      </p:sp>
      <p:sp>
        <p:nvSpPr>
          <p:cNvPr id="524" name="Google Shape;524;gb65152134c_1_0"/>
          <p:cNvSpPr txBox="1"/>
          <p:nvPr/>
        </p:nvSpPr>
        <p:spPr>
          <a:xfrm>
            <a:off x="1283675" y="2022225"/>
            <a:ext cx="6383100" cy="4016454"/>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chemeClr val="accent5">
                  <a:lumMod val="50000"/>
                </a:schemeClr>
              </a:buClr>
              <a:buSzPts val="2700"/>
              <a:buFont typeface="Arial" panose="020B0604020202020204" pitchFamily="34" charset="0"/>
              <a:buChar char="•"/>
            </a:pPr>
            <a:r>
              <a:rPr lang="en-GB" sz="2800" b="0" i="0" u="none" strike="noStrike" cap="none" dirty="0">
                <a:solidFill>
                  <a:schemeClr val="accent5">
                    <a:lumMod val="50000"/>
                  </a:schemeClr>
                </a:solidFill>
                <a:latin typeface="Gill Sans"/>
                <a:ea typeface="Gill Sans"/>
                <a:cs typeface="Gill Sans"/>
                <a:sym typeface="Gill Sans"/>
              </a:rPr>
              <a:t>Why do people need to get a test when they have COVID-19 symptoms?</a:t>
            </a:r>
            <a:endParaRPr sz="2800" b="0" i="0" u="none" strike="noStrike" cap="none" dirty="0">
              <a:solidFill>
                <a:schemeClr val="accent5">
                  <a:lumMod val="50000"/>
                </a:schemeClr>
              </a:solidFill>
              <a:latin typeface="Gill Sans"/>
              <a:ea typeface="Gill Sans"/>
              <a:cs typeface="Gill Sans"/>
              <a:sym typeface="Gill Sans"/>
            </a:endParaRPr>
          </a:p>
          <a:p>
            <a:pPr marL="0" marR="0" lvl="0" indent="0" algn="l" rtl="0">
              <a:lnSpc>
                <a:spcPct val="100000"/>
              </a:lnSpc>
              <a:spcBef>
                <a:spcPts val="0"/>
              </a:spcBef>
              <a:spcAft>
                <a:spcPts val="0"/>
              </a:spcAft>
              <a:buClr>
                <a:schemeClr val="accent5">
                  <a:lumMod val="50000"/>
                </a:schemeClr>
              </a:buClr>
              <a:buSzPts val="2700"/>
              <a:buFont typeface="Arial"/>
              <a:buNone/>
            </a:pPr>
            <a:endParaRPr sz="2800" b="0" i="0" u="none" strike="noStrike" cap="none" dirty="0">
              <a:solidFill>
                <a:schemeClr val="accent5">
                  <a:lumMod val="50000"/>
                </a:schemeClr>
              </a:solidFill>
              <a:latin typeface="Gill Sans"/>
              <a:ea typeface="Gill Sans"/>
              <a:cs typeface="Gill Sans"/>
              <a:sym typeface="Gill Sans"/>
            </a:endParaRPr>
          </a:p>
          <a:p>
            <a:pPr marL="457200" marR="0" lvl="0" indent="-457200" algn="l" rtl="0">
              <a:lnSpc>
                <a:spcPct val="100000"/>
              </a:lnSpc>
              <a:spcBef>
                <a:spcPts val="0"/>
              </a:spcBef>
              <a:spcAft>
                <a:spcPts val="0"/>
              </a:spcAft>
              <a:buClr>
                <a:schemeClr val="accent5">
                  <a:lumMod val="50000"/>
                </a:schemeClr>
              </a:buClr>
              <a:buSzPts val="2700"/>
              <a:buFont typeface="Arial" panose="020B0604020202020204" pitchFamily="34" charset="0"/>
              <a:buChar char="•"/>
            </a:pPr>
            <a:r>
              <a:rPr lang="en-GB" sz="2800" b="0" i="0" u="none" strike="noStrike" cap="none" dirty="0">
                <a:solidFill>
                  <a:schemeClr val="accent5">
                    <a:lumMod val="50000"/>
                  </a:schemeClr>
                </a:solidFill>
                <a:latin typeface="Gill Sans"/>
                <a:ea typeface="Gill Sans"/>
                <a:cs typeface="Gill Sans"/>
                <a:sym typeface="Gill Sans"/>
              </a:rPr>
              <a:t>What are the differences between a lateral flow test, a PCR and a Saliva test?</a:t>
            </a:r>
            <a:endParaRPr sz="2800" b="0" i="0" u="none" strike="noStrike" cap="none" dirty="0">
              <a:solidFill>
                <a:schemeClr val="accent5">
                  <a:lumMod val="50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700"/>
              <a:buFont typeface="Arial"/>
              <a:buNone/>
            </a:pPr>
            <a:endParaRPr sz="2700" b="0" i="0" u="none" strike="noStrike" cap="none" dirty="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343298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gabefc0c955_0_11"/>
          <p:cNvPicPr preferRelativeResize="0"/>
          <p:nvPr/>
        </p:nvPicPr>
        <p:blipFill rotWithShape="1">
          <a:blip r:embed="rId3">
            <a:alphaModFix/>
          </a:blip>
          <a:srcRect/>
          <a:stretch/>
        </p:blipFill>
        <p:spPr>
          <a:xfrm>
            <a:off x="1037475" y="2662841"/>
            <a:ext cx="1962150" cy="1962150"/>
          </a:xfrm>
          <a:prstGeom prst="rect">
            <a:avLst/>
          </a:prstGeom>
          <a:noFill/>
          <a:ln>
            <a:noFill/>
          </a:ln>
        </p:spPr>
      </p:pic>
      <p:sp>
        <p:nvSpPr>
          <p:cNvPr id="530" name="Google Shape;530;gabefc0c955_0_11"/>
          <p:cNvSpPr/>
          <p:nvPr/>
        </p:nvSpPr>
        <p:spPr>
          <a:xfrm>
            <a:off x="2843414" y="1083302"/>
            <a:ext cx="5391900" cy="2658900"/>
          </a:xfrm>
          <a:prstGeom prst="wedgeEllipseCallout">
            <a:avLst>
              <a:gd name="adj1" fmla="val -44353"/>
              <a:gd name="adj2" fmla="val 44403"/>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gabefc0c955_0_11"/>
          <p:cNvSpPr txBox="1">
            <a:spLocks noGrp="1"/>
          </p:cNvSpPr>
          <p:nvPr>
            <p:ph type="title"/>
          </p:nvPr>
        </p:nvSpPr>
        <p:spPr>
          <a:xfrm>
            <a:off x="3298169" y="1431752"/>
            <a:ext cx="4638600" cy="19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GB" sz="3000" dirty="0">
                <a:solidFill>
                  <a:srgbClr val="002060"/>
                </a:solidFill>
                <a:latin typeface="Gill Sans"/>
                <a:ea typeface="Gill Sans"/>
                <a:cs typeface="Gill Sans"/>
                <a:sym typeface="Gill Sans"/>
              </a:rPr>
              <a:t>Well done for learning about testing - one of the tools to fight COVID-19!</a:t>
            </a:r>
            <a:endParaRPr sz="4200" dirty="0">
              <a:solidFill>
                <a:srgbClr val="002060"/>
              </a:solidFill>
              <a:latin typeface="Gill Sans"/>
              <a:ea typeface="Gill Sans"/>
              <a:cs typeface="Gill Sans"/>
              <a:sym typeface="Gill Sans"/>
            </a:endParaRPr>
          </a:p>
        </p:txBody>
      </p:sp>
    </p:spTree>
    <p:extLst>
      <p:ext uri="{BB962C8B-B14F-4D97-AF65-F5344CB8AC3E}">
        <p14:creationId xmlns:p14="http://schemas.microsoft.com/office/powerpoint/2010/main" val="402271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5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31" name="Google Shape;331;gaf9cfb55a7_0_0"/>
          <p:cNvPicPr preferRelativeResize="0"/>
          <p:nvPr/>
        </p:nvPicPr>
        <p:blipFill rotWithShape="1">
          <a:blip r:embed="rId3">
            <a:alphaModFix/>
          </a:blip>
          <a:srcRect/>
          <a:stretch/>
        </p:blipFill>
        <p:spPr>
          <a:xfrm>
            <a:off x="3599131" y="852985"/>
            <a:ext cx="1945725" cy="2010944"/>
          </a:xfrm>
          <a:prstGeom prst="rect">
            <a:avLst/>
          </a:prstGeom>
          <a:noFill/>
          <a:ln>
            <a:noFill/>
          </a:ln>
        </p:spPr>
      </p:pic>
      <p:sp>
        <p:nvSpPr>
          <p:cNvPr id="329" name="Google Shape;329;gaf9cfb55a7_0_0"/>
          <p:cNvSpPr txBox="1">
            <a:spLocks noGrp="1"/>
          </p:cNvSpPr>
          <p:nvPr>
            <p:ph type="title"/>
          </p:nvPr>
        </p:nvSpPr>
        <p:spPr>
          <a:xfrm>
            <a:off x="532194" y="125458"/>
            <a:ext cx="8079600" cy="16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BB2"/>
                </a:solidFill>
                <a:latin typeface="Gill Sans"/>
                <a:ea typeface="Gill Sans"/>
                <a:cs typeface="Gill Sans"/>
                <a:sym typeface="Gill Sans"/>
              </a:rPr>
              <a:t>Extension Activities</a:t>
            </a:r>
            <a:endParaRPr sz="4800" dirty="0">
              <a:solidFill>
                <a:srgbClr val="0F6BB2"/>
              </a:solidFill>
              <a:latin typeface="Gill Sans"/>
              <a:ea typeface="Gill Sans"/>
              <a:cs typeface="Gill Sans"/>
              <a:sym typeface="Gill Sans"/>
            </a:endParaRPr>
          </a:p>
        </p:txBody>
      </p:sp>
      <p:sp>
        <p:nvSpPr>
          <p:cNvPr id="330" name="Google Shape;330;gaf9cfb55a7_0_0"/>
          <p:cNvSpPr txBox="1">
            <a:spLocks noGrp="1"/>
          </p:cNvSpPr>
          <p:nvPr>
            <p:ph type="subTitle" idx="1"/>
          </p:nvPr>
        </p:nvSpPr>
        <p:spPr>
          <a:xfrm>
            <a:off x="369843" y="2726062"/>
            <a:ext cx="8413209" cy="3278953"/>
          </a:xfrm>
          <a:prstGeom prst="rect">
            <a:avLst/>
          </a:prstGeom>
          <a:noFill/>
          <a:ln>
            <a:noFill/>
          </a:ln>
        </p:spPr>
        <p:txBody>
          <a:bodyPr spcFirstLastPara="1" wrap="square" lIns="91425" tIns="45700" rIns="91425" bIns="45700" anchor="t" anchorCtr="0">
            <a:noAutofit/>
          </a:bodyPr>
          <a:lstStyle/>
          <a:p>
            <a:pPr>
              <a:buClr>
                <a:schemeClr val="accent5">
                  <a:lumMod val="50000"/>
                </a:schemeClr>
              </a:buClr>
              <a:buFont typeface="Arial" panose="020B0604020202020204" pitchFamily="34" charset="0"/>
              <a:buChar char="•"/>
            </a:pPr>
            <a:r>
              <a:rPr lang="en-GB" sz="2400" dirty="0">
                <a:solidFill>
                  <a:schemeClr val="accent5">
                    <a:lumMod val="50000"/>
                  </a:schemeClr>
                </a:solidFill>
                <a:latin typeface="Gill Sans MT"/>
                <a:ea typeface="Gill Sans"/>
              </a:rPr>
              <a:t>Make a model of a Lab - think about the robots that might be used.</a:t>
            </a:r>
          </a:p>
          <a:p>
            <a:pPr>
              <a:buClr>
                <a:schemeClr val="accent5">
                  <a:lumMod val="50000"/>
                </a:schemeClr>
              </a:buClr>
              <a:buFont typeface="Arial" panose="020B0604020202020204" pitchFamily="34" charset="0"/>
              <a:buChar char="•"/>
            </a:pPr>
            <a:r>
              <a:rPr lang="en-GB" sz="2400" dirty="0">
                <a:solidFill>
                  <a:schemeClr val="accent5">
                    <a:lumMod val="50000"/>
                  </a:schemeClr>
                </a:solidFill>
                <a:latin typeface="Gill Sans MT"/>
                <a:ea typeface="Gill Sans"/>
              </a:rPr>
              <a:t>Role play a drive-through testing centre using toy cars and a garage.</a:t>
            </a:r>
          </a:p>
          <a:p>
            <a:pPr>
              <a:buClr>
                <a:schemeClr val="accent5">
                  <a:lumMod val="50000"/>
                </a:schemeClr>
              </a:buClr>
              <a:buFont typeface="Arial" panose="020B0604020202020204" pitchFamily="34" charset="0"/>
              <a:buChar char="•"/>
            </a:pPr>
            <a:r>
              <a:rPr lang="en-GB" sz="2400" dirty="0">
                <a:solidFill>
                  <a:schemeClr val="accent5">
                    <a:lumMod val="50000"/>
                  </a:schemeClr>
                </a:solidFill>
                <a:latin typeface="Gill Sans MT"/>
                <a:ea typeface="Gill Sans"/>
              </a:rPr>
              <a:t>Spot the difference in the Lab:</a:t>
            </a:r>
          </a:p>
          <a:p>
            <a:pPr marL="285750" lvl="0" indent="-285750">
              <a:lnSpc>
                <a:spcPct val="85000"/>
              </a:lnSpc>
              <a:spcBef>
                <a:spcPts val="1300"/>
              </a:spcBef>
              <a:spcAft>
                <a:spcPts val="0"/>
              </a:spcAft>
              <a:buSzPts val="2400"/>
            </a:pPr>
            <a:r>
              <a:rPr lang="en-GB" sz="2000" u="sng" dirty="0">
                <a:latin typeface="Gill Sans MT"/>
                <a:ea typeface="Gill Sans"/>
                <a:hlinkClick r:id="rId4"/>
              </a:rPr>
              <a:t>https://static1.squarespace.com/static/5fa5248fcb87d6680ec908e6/t/5fd933e450d96b1a1c6412bb/1608070119474/Storicise-Key-Stage-3-Activity-SPOT-THE-DIFF.pdf</a:t>
            </a:r>
            <a:endParaRPr lang="en-GB" sz="2000" dirty="0">
              <a:solidFill>
                <a:schemeClr val="bg2">
                  <a:lumMod val="75000"/>
                  <a:lumOff val="25000"/>
                </a:schemeClr>
              </a:solidFill>
              <a:latin typeface="Gill Sans MT"/>
              <a:ea typeface="Gill Sans"/>
            </a:endParaRPr>
          </a:p>
          <a:p>
            <a:pPr marL="285750" indent="-285750"/>
            <a:endParaRPr lang="en-GB" dirty="0">
              <a:solidFill>
                <a:srgbClr val="37757F"/>
              </a:solidFill>
              <a:latin typeface="Gill Sans MT"/>
              <a:ea typeface="Gill Sans"/>
            </a:endParaRPr>
          </a:p>
          <a:p>
            <a:pPr marL="285750" indent="-285750"/>
            <a:endParaRPr lang="en-GB" u="sng" dirty="0">
              <a:latin typeface="Gill Sans MT"/>
              <a:ea typeface="Gill Sans"/>
            </a:endParaRPr>
          </a:p>
          <a:p>
            <a:pPr marL="0" indent="0" algn="ctr">
              <a:buNone/>
            </a:pPr>
            <a:endParaRPr lang="en-GB" sz="3100" dirty="0">
              <a:latin typeface="Gill Sans"/>
              <a:ea typeface="Gill Sans"/>
              <a:cs typeface="Gill Sans"/>
            </a:endParaRPr>
          </a:p>
        </p:txBody>
      </p:sp>
    </p:spTree>
    <p:extLst>
      <p:ext uri="{BB962C8B-B14F-4D97-AF65-F5344CB8AC3E}">
        <p14:creationId xmlns:p14="http://schemas.microsoft.com/office/powerpoint/2010/main" val="284372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493820" y="2326105"/>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BB2"/>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dirty="0">
                <a:ln>
                  <a:noFill/>
                </a:ln>
                <a:solidFill>
                  <a:srgbClr val="0F6BB2"/>
                </a:solidFill>
                <a:effectLst/>
                <a:uLnTx/>
                <a:uFillTx/>
                <a:latin typeface="Gill Sans"/>
                <a:ea typeface="Gill Sans"/>
                <a:cs typeface="Gill Sans"/>
                <a:sym typeface="Gill Sans"/>
              </a:rPr>
              <a:t>see you soon!</a:t>
            </a: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215435" y="171657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Google Shape;529;gabefc0c955_0_11">
            <a:extLst>
              <a:ext uri="{FF2B5EF4-FFF2-40B4-BE49-F238E27FC236}">
                <a16:creationId xmlns:a16="http://schemas.microsoft.com/office/drawing/2014/main" id="{1154B751-43A7-438E-96C1-4742844B2886}"/>
              </a:ext>
            </a:extLst>
          </p:cNvPr>
          <p:cNvPicPr preferRelativeResize="0"/>
          <p:nvPr/>
        </p:nvPicPr>
        <p:blipFill rotWithShape="1">
          <a:blip r:embed="rId2">
            <a:alphaModFix/>
          </a:blip>
          <a:srcRect/>
          <a:stretch/>
        </p:blipFill>
        <p:spPr>
          <a:xfrm>
            <a:off x="804398" y="1219200"/>
            <a:ext cx="1962150" cy="1962150"/>
          </a:xfrm>
          <a:prstGeom prst="rect">
            <a:avLst/>
          </a:prstGeom>
          <a:noFill/>
          <a:ln>
            <a:noFill/>
          </a:ln>
        </p:spPr>
      </p:pic>
    </p:spTree>
    <p:extLst>
      <p:ext uri="{BB962C8B-B14F-4D97-AF65-F5344CB8AC3E}">
        <p14:creationId xmlns:p14="http://schemas.microsoft.com/office/powerpoint/2010/main" val="144882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97566D4-FE9C-46A1-B838-2F6AF714DC20}"/>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8F606501-DC6D-4E4A-A656-4CFD19998899}"/>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400EF70-F138-43DA-BBD5-0CE4FC34722C}"/>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E8323D2E-77B2-4EF2-B0A8-35919E13241D}"/>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C5814F2F-6127-478D-9F32-FD83F0B476B6}"/>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9DD3E348-A4EF-4088-BCAC-746595B08385}"/>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AC892AFE-59DC-4262-9A08-759D9D218DD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2B99EB8-6E50-4E7F-936A-1AA2BF006793}">
  <ds:schemaRefs>
    <ds:schemaRef ds:uri="http://schemas.microsoft.com/sharepoint/v3/contenttype/forms"/>
  </ds:schemaRefs>
</ds:datastoreItem>
</file>

<file path=customXml/itemProps2.xml><?xml version="1.0" encoding="utf-8"?>
<ds:datastoreItem xmlns:ds="http://schemas.openxmlformats.org/officeDocument/2006/customXml" ds:itemID="{5AC0DD18-C908-44DE-A94C-6A58600E85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875778-D423-4FA7-8ED3-FE0C6E397ED3}">
  <ds:schemaRefs>
    <ds:schemaRef ds:uri="http://schemas.microsoft.com/office/2006/documentManagement/types"/>
    <ds:schemaRef ds:uri="http://schemas.microsoft.com/office/infopath/2007/PartnerControls"/>
    <ds:schemaRef ds:uri="b93c365d-0385-4382-9509-99218ab90b25"/>
    <ds:schemaRef ds:uri="http://purl.org/dc/dcmitype/"/>
    <ds:schemaRef ds:uri="http://schemas.openxmlformats.org/package/2006/metadata/core-properties"/>
    <ds:schemaRef ds:uri="218bb72c-f808-4789-b960-2e9e3d60d59d"/>
    <ds:schemaRef ds:uri="http://purl.org/dc/term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Custom Design</Template>
  <TotalTime>0</TotalTime>
  <Words>261</Words>
  <Application>Microsoft Office PowerPoint</Application>
  <PresentationFormat>On-screen Show (4:3)</PresentationFormat>
  <Paragraphs>58</Paragraphs>
  <Slides>10</Slides>
  <Notes>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10</vt:i4>
      </vt:variant>
    </vt:vector>
  </HeadingPairs>
  <TitlesOfParts>
    <vt:vector size="22" baseType="lpstr">
      <vt:lpstr>Gill Sans</vt:lpstr>
      <vt:lpstr>Arial</vt:lpstr>
      <vt:lpstr>Calibri</vt:lpstr>
      <vt:lpstr>Calibri Light</vt:lpstr>
      <vt:lpstr>Gill Sans MT</vt:lpstr>
      <vt:lpstr>Custom Design</vt:lpstr>
      <vt:lpstr>3_Custom Design</vt:lpstr>
      <vt:lpstr>4_Custom Design</vt:lpstr>
      <vt:lpstr>6_Custom Design</vt:lpstr>
      <vt:lpstr>1_Custom Design</vt:lpstr>
      <vt:lpstr>2_Custom Design</vt:lpstr>
      <vt:lpstr>5_Custom Design</vt:lpstr>
      <vt:lpstr>Testing for Coronavirus</vt:lpstr>
      <vt:lpstr>PowerPoint Presentation</vt:lpstr>
      <vt:lpstr>Main Activity What do you remember about each test?</vt:lpstr>
      <vt:lpstr>See how a Lateral Flow test works</vt:lpstr>
      <vt:lpstr>COVID-19 Tests</vt:lpstr>
      <vt:lpstr>What have we learnt? </vt:lpstr>
      <vt:lpstr>Well done for learning about testing - one of the tools to fight COVID-19!</vt:lpstr>
      <vt:lpstr>Extension Activities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Testing for Coronavirus</dc:title>
  <dc:creator>Natasha Green</dc:creator>
  <cp:lastModifiedBy>Rachel Gagen</cp:lastModifiedBy>
  <cp:revision>6</cp:revision>
  <dcterms:created xsi:type="dcterms:W3CDTF">2021-03-19T10:15:47Z</dcterms:created>
  <dcterms:modified xsi:type="dcterms:W3CDTF">2022-01-04T14:58:57Z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