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2"/>
  </p:notesMasterIdLst>
  <p:sldIdLst>
    <p:sldId id="256" r:id="rId12"/>
    <p:sldId id="257" r:id="rId13"/>
    <p:sldId id="258" r:id="rId14"/>
    <p:sldId id="259" r:id="rId15"/>
    <p:sldId id="260" r:id="rId16"/>
    <p:sldId id="296" r:id="rId17"/>
    <p:sldId id="298" r:id="rId18"/>
    <p:sldId id="268" r:id="rId19"/>
    <p:sldId id="297"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712E88"/>
    <a:srgbClr val="E26FA9"/>
    <a:srgbClr val="D30D4F"/>
    <a:srgbClr val="E26EA8"/>
    <a:srgbClr val="D2639A"/>
    <a:srgbClr val="3699E0"/>
    <a:srgbClr val="4FA535"/>
    <a:srgbClr val="FFA000"/>
    <a:srgbClr val="E72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79E99-906E-808E-6CBE-4AA3280E078E}" v="7" dt="2021-11-22T14:31:19.366"/>
    <p1510:client id="{E064C4A2-8794-B287-1A10-269D4FB4A6E1}" v="25" dt="2021-12-29T10:02:21.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99" d="100"/>
          <a:sy n="99" d="100"/>
        </p:scale>
        <p:origin x="1496"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E064C4A2-8794-B287-1A10-269D4FB4A6E1}"/>
    <pc:docChg chg="modSld">
      <pc:chgData name="Rachel Gagen" userId="S::rsg1v20@soton.ac.uk::e2d4e6cd-5d89-46d8-93dc-e64a27afb7be" providerId="AD" clId="Web-{E064C4A2-8794-B287-1A10-269D4FB4A6E1}" dt="2021-12-29T10:02:20.619" v="14" actId="20577"/>
      <pc:docMkLst>
        <pc:docMk/>
      </pc:docMkLst>
      <pc:sldChg chg="modSp">
        <pc:chgData name="Rachel Gagen" userId="S::rsg1v20@soton.ac.uk::e2d4e6cd-5d89-46d8-93dc-e64a27afb7be" providerId="AD" clId="Web-{E064C4A2-8794-B287-1A10-269D4FB4A6E1}" dt="2021-12-29T10:01:56.916" v="3" actId="20577"/>
        <pc:sldMkLst>
          <pc:docMk/>
          <pc:sldMk cId="1642768328" sldId="256"/>
        </pc:sldMkLst>
        <pc:spChg chg="mod">
          <ac:chgData name="Rachel Gagen" userId="S::rsg1v20@soton.ac.uk::e2d4e6cd-5d89-46d8-93dc-e64a27afb7be" providerId="AD" clId="Web-{E064C4A2-8794-B287-1A10-269D4FB4A6E1}" dt="2021-12-29T10:01:56.916" v="3" actId="20577"/>
          <ac:spMkLst>
            <pc:docMk/>
            <pc:sldMk cId="1642768328" sldId="256"/>
            <ac:spMk id="458" creationId="{00000000-0000-0000-0000-000000000000}"/>
          </ac:spMkLst>
        </pc:spChg>
      </pc:sldChg>
      <pc:sldChg chg="modSp">
        <pc:chgData name="Rachel Gagen" userId="S::rsg1v20@soton.ac.uk::e2d4e6cd-5d89-46d8-93dc-e64a27afb7be" providerId="AD" clId="Web-{E064C4A2-8794-B287-1A10-269D4FB4A6E1}" dt="2021-12-29T10:02:20.619" v="14" actId="20577"/>
        <pc:sldMkLst>
          <pc:docMk/>
          <pc:sldMk cId="900125224" sldId="257"/>
        </pc:sldMkLst>
        <pc:spChg chg="mod">
          <ac:chgData name="Rachel Gagen" userId="S::rsg1v20@soton.ac.uk::e2d4e6cd-5d89-46d8-93dc-e64a27afb7be" providerId="AD" clId="Web-{E064C4A2-8794-B287-1A10-269D4FB4A6E1}" dt="2021-12-29T10:02:20.619" v="14" actId="20577"/>
          <ac:spMkLst>
            <pc:docMk/>
            <pc:sldMk cId="900125224" sldId="257"/>
            <ac:spMk id="464" creationId="{00000000-0000-0000-0000-000000000000}"/>
          </ac:spMkLst>
        </pc:spChg>
      </pc:sldChg>
    </pc:docChg>
  </pc:docChgLst>
  <pc:docChgLst>
    <pc:chgData name="Rachel Gagen" userId="S::rsg1v20@soton.ac.uk::e2d4e6cd-5d89-46d8-93dc-e64a27afb7be" providerId="AD" clId="Web-{3F879E99-906E-808E-6CBE-4AA3280E078E}"/>
    <pc:docChg chg="modSld">
      <pc:chgData name="Rachel Gagen" userId="S::rsg1v20@soton.ac.uk::e2d4e6cd-5d89-46d8-93dc-e64a27afb7be" providerId="AD" clId="Web-{3F879E99-906E-808E-6CBE-4AA3280E078E}" dt="2021-11-22T14:31:19.366" v="6" actId="20577"/>
      <pc:docMkLst>
        <pc:docMk/>
      </pc:docMkLst>
      <pc:sldChg chg="modSp">
        <pc:chgData name="Rachel Gagen" userId="S::rsg1v20@soton.ac.uk::e2d4e6cd-5d89-46d8-93dc-e64a27afb7be" providerId="AD" clId="Web-{3F879E99-906E-808E-6CBE-4AA3280E078E}" dt="2021-11-22T14:31:19.366" v="6" actId="20577"/>
        <pc:sldMkLst>
          <pc:docMk/>
          <pc:sldMk cId="1642768328" sldId="256"/>
        </pc:sldMkLst>
        <pc:spChg chg="mod">
          <ac:chgData name="Rachel Gagen" userId="S::rsg1v20@soton.ac.uk::e2d4e6cd-5d89-46d8-93dc-e64a27afb7be" providerId="AD" clId="Web-{3F879E99-906E-808E-6CBE-4AA3280E078E}" dt="2021-11-22T14:31:19.366" v="6" actId="20577"/>
          <ac:spMkLst>
            <pc:docMk/>
            <pc:sldMk cId="1642768328" sldId="256"/>
            <ac:spMk id="45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DC5BB-7EB4-A240-BDFC-8D7C4D7D39BB}" type="datetimeFigureOut">
              <a:rPr lang="en-US" smtClean="0"/>
              <a:t>12/29/2021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92956-AAD5-3242-966E-5BF8DBCE1E3F}" type="slidenum">
              <a:rPr lang="en-US" smtClean="0"/>
              <a:t>‹#›</a:t>
            </a:fld>
            <a:endParaRPr lang="en-US"/>
          </a:p>
        </p:txBody>
      </p:sp>
    </p:spTree>
    <p:extLst>
      <p:ext uri="{BB962C8B-B14F-4D97-AF65-F5344CB8AC3E}">
        <p14:creationId xmlns:p14="http://schemas.microsoft.com/office/powerpoint/2010/main" val="187735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449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933a461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b933a461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486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284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7ddb9015f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b7ddb9015f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3380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b780346dde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b780346dde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502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616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0234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141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240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783987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839833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32502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1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51.xml"/><Relationship Id="rId16"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5.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3.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6" Type="http://schemas.openxmlformats.org/officeDocument/2006/relationships/image" Target="../media/image2.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5.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71" r:id="rId13"/>
    <p:sldLayoutId id="21474838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4.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hyperlink" Target="https://static1.squarespace.com/static/5fa5248fcb87d6680ec908e6/t/5fd933e450d96b1a1c6412bb/1608070119474/Storicise-Key-Stage-3-Activity-SPOT-THE-DIFF.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402766" y="276200"/>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5000">
                <a:solidFill>
                  <a:srgbClr val="0F6AB1"/>
                </a:solidFill>
                <a:latin typeface="Gill Sans"/>
                <a:ea typeface="Gill Sans"/>
                <a:cs typeface="Gill Sans"/>
                <a:sym typeface="Gill Sans"/>
              </a:rPr>
              <a:t>Saliva testing</a:t>
            </a:r>
            <a:endParaRPr lang="en-US" sz="5000" dirty="0">
              <a:solidFill>
                <a:srgbClr val="0F6AB1"/>
              </a:solidFill>
              <a:latin typeface="Gill Sans"/>
              <a:ea typeface="Gill Sans"/>
              <a:cs typeface="Gill Sans"/>
            </a:endParaRPr>
          </a:p>
        </p:txBody>
      </p:sp>
      <p:sp>
        <p:nvSpPr>
          <p:cNvPr id="458" name="Google Shape;458;p1"/>
          <p:cNvSpPr txBox="1">
            <a:spLocks noGrp="1"/>
          </p:cNvSpPr>
          <p:nvPr>
            <p:ph type="subTitle" idx="1"/>
          </p:nvPr>
        </p:nvSpPr>
        <p:spPr>
          <a:xfrm>
            <a:off x="1013566" y="1676723"/>
            <a:ext cx="6858000" cy="460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0"/>
              </a:spcBef>
              <a:spcAft>
                <a:spcPts val="0"/>
              </a:spcAft>
              <a:buClr>
                <a:schemeClr val="dk1"/>
              </a:buClr>
              <a:buSzPts val="1100"/>
              <a:buNone/>
            </a:pPr>
            <a:r>
              <a:rPr lang="en-GB" sz="2400" b="1" dirty="0">
                <a:solidFill>
                  <a:schemeClr val="accent5">
                    <a:lumMod val="50000"/>
                  </a:schemeClr>
                </a:solidFill>
                <a:highlight>
                  <a:srgbClr val="FFFFFF"/>
                </a:highlight>
                <a:latin typeface="Gill Sans"/>
                <a:ea typeface="Gill Sans"/>
                <a:cs typeface="Gill Sans"/>
                <a:sym typeface="Gill Sans"/>
              </a:rPr>
              <a:t>Objectives:</a:t>
            </a:r>
            <a:r>
              <a:rPr lang="en-GB" sz="2400" dirty="0">
                <a:solidFill>
                  <a:schemeClr val="accent5">
                    <a:lumMod val="50000"/>
                  </a:schemeClr>
                </a:solidFill>
                <a:highlight>
                  <a:srgbClr val="FFFFFF"/>
                </a:highlight>
                <a:latin typeface="Gill Sans"/>
                <a:ea typeface="Gill Sans"/>
                <a:cs typeface="Gill Sans"/>
                <a:sym typeface="Gill Sans"/>
              </a:rPr>
              <a:t> </a:t>
            </a:r>
            <a:endParaRPr sz="2400"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sz="2400" dirty="0">
              <a:solidFill>
                <a:schemeClr val="accent5">
                  <a:lumMod val="50000"/>
                </a:schemeClr>
              </a:solidFill>
              <a:highlight>
                <a:srgbClr val="FFFFFF"/>
              </a:highlight>
              <a:latin typeface="Gill Sans"/>
              <a:ea typeface="Gill Sans"/>
              <a:cs typeface="Gill Sans"/>
              <a:sym typeface="Gill Sans"/>
            </a:endParaRPr>
          </a:p>
          <a:p>
            <a:pPr marL="457200" lvl="0" indent="-355600" algn="l" rtl="0">
              <a:lnSpc>
                <a:spcPct val="115000"/>
              </a:lnSpc>
              <a:spcBef>
                <a:spcPts val="0"/>
              </a:spcBef>
              <a:spcAft>
                <a:spcPts val="0"/>
              </a:spcAft>
              <a:buClr>
                <a:schemeClr val="accent5">
                  <a:lumMod val="50000"/>
                </a:schemeClr>
              </a:buClr>
              <a:buSzPts val="2000"/>
              <a:buChar char="●"/>
            </a:pPr>
            <a:r>
              <a:rPr lang="en-GB" sz="2400" dirty="0">
                <a:solidFill>
                  <a:schemeClr val="accent5">
                    <a:lumMod val="50000"/>
                  </a:schemeClr>
                </a:solidFill>
                <a:highlight>
                  <a:srgbClr val="FFFFFF"/>
                </a:highlight>
                <a:latin typeface="Gill Sans"/>
                <a:ea typeface="Gill Sans"/>
                <a:cs typeface="Gill Sans"/>
                <a:sym typeface="Gill Sans"/>
              </a:rPr>
              <a:t>To recognise that our saliva can be used to detect Coronavirus  </a:t>
            </a:r>
            <a:endParaRPr sz="2400"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ts val="1100"/>
              <a:buFont typeface="Arial"/>
              <a:buNone/>
            </a:pPr>
            <a:r>
              <a:rPr lang="en-GB" sz="2400" dirty="0">
                <a:solidFill>
                  <a:schemeClr val="accent5">
                    <a:lumMod val="50000"/>
                  </a:schemeClr>
                </a:solidFill>
                <a:highlight>
                  <a:srgbClr val="FFFFFF"/>
                </a:highlight>
                <a:latin typeface="Gill Sans"/>
                <a:ea typeface="Gill Sans"/>
                <a:cs typeface="Gill Sans"/>
                <a:sym typeface="Gill Sans"/>
              </a:rPr>
              <a:t>  </a:t>
            </a:r>
            <a:endParaRPr sz="2400" dirty="0">
              <a:solidFill>
                <a:schemeClr val="accent5">
                  <a:lumMod val="50000"/>
                </a:schemeClr>
              </a:solidFill>
              <a:highlight>
                <a:srgbClr val="FFFFFF"/>
              </a:highlight>
              <a:latin typeface="Gill Sans"/>
              <a:ea typeface="Gill Sans"/>
              <a:cs typeface="Gill Sans"/>
              <a:sym typeface="Gill Sans"/>
            </a:endParaRPr>
          </a:p>
          <a:p>
            <a:pPr marL="457200" indent="-355600">
              <a:lnSpc>
                <a:spcPct val="115000"/>
              </a:lnSpc>
              <a:spcBef>
                <a:spcPts val="0"/>
              </a:spcBef>
              <a:buClr>
                <a:schemeClr val="accent5">
                  <a:lumMod val="50000"/>
                </a:schemeClr>
              </a:buClr>
              <a:buSzPts val="2000"/>
              <a:buFont typeface="Gill Sans"/>
              <a:buChar char="●"/>
            </a:pPr>
            <a:r>
              <a:rPr lang="en-GB" sz="2400" dirty="0">
                <a:solidFill>
                  <a:schemeClr val="accent5">
                    <a:lumMod val="50000"/>
                  </a:schemeClr>
                </a:solidFill>
                <a:highlight>
                  <a:srgbClr val="FFFFFF"/>
                </a:highlight>
                <a:latin typeface="Gill Sans"/>
                <a:ea typeface="Gill Sans"/>
                <a:cs typeface="Gill Sans"/>
                <a:sym typeface="Gill Sans"/>
              </a:rPr>
              <a:t>To describe in simple words the testing process</a:t>
            </a:r>
            <a:endParaRPr sz="2400"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ts val="1100"/>
              <a:buFont typeface="Arial"/>
              <a:buNone/>
            </a:pPr>
            <a:r>
              <a:rPr lang="en-GB" sz="2400" dirty="0">
                <a:solidFill>
                  <a:schemeClr val="accent5">
                    <a:lumMod val="50000"/>
                  </a:schemeClr>
                </a:solidFill>
                <a:highlight>
                  <a:srgbClr val="FFFFFF"/>
                </a:highlight>
                <a:latin typeface="Gill Sans"/>
                <a:ea typeface="Gill Sans"/>
                <a:cs typeface="Gill Sans"/>
                <a:sym typeface="Gill Sans"/>
              </a:rPr>
              <a:t> </a:t>
            </a:r>
            <a:endParaRPr sz="2400" dirty="0">
              <a:solidFill>
                <a:schemeClr val="accent5">
                  <a:lumMod val="50000"/>
                </a:schemeClr>
              </a:solidFill>
              <a:highlight>
                <a:srgbClr val="FFFFFF"/>
              </a:highlight>
              <a:latin typeface="Gill Sans"/>
              <a:ea typeface="Gill Sans"/>
              <a:cs typeface="Gill Sans"/>
              <a:sym typeface="Gill Sans"/>
            </a:endParaRPr>
          </a:p>
          <a:p>
            <a:pPr marL="457200" lvl="0" indent="-355600" algn="l" rtl="0">
              <a:lnSpc>
                <a:spcPct val="115000"/>
              </a:lnSpc>
              <a:spcBef>
                <a:spcPts val="0"/>
              </a:spcBef>
              <a:spcAft>
                <a:spcPts val="0"/>
              </a:spcAft>
              <a:buClr>
                <a:schemeClr val="accent5">
                  <a:lumMod val="50000"/>
                </a:schemeClr>
              </a:buClr>
              <a:buSzPts val="2000"/>
              <a:buFont typeface="Gill Sans"/>
              <a:buChar char="●"/>
            </a:pPr>
            <a:r>
              <a:rPr lang="en-GB" sz="2400" dirty="0">
                <a:solidFill>
                  <a:schemeClr val="accent5">
                    <a:lumMod val="50000"/>
                  </a:schemeClr>
                </a:solidFill>
                <a:highlight>
                  <a:srgbClr val="FFFFFF"/>
                </a:highlight>
                <a:latin typeface="Gill Sans"/>
                <a:ea typeface="Gill Sans"/>
                <a:cs typeface="Gill Sans"/>
                <a:sym typeface="Gill Sans"/>
              </a:rPr>
              <a:t>To order in the right sequence the steps followed during a saliva test </a:t>
            </a:r>
            <a:endParaRPr sz="2400"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ts val="1100"/>
              <a:buFont typeface="Arial"/>
              <a:buNone/>
            </a:pPr>
            <a:r>
              <a:rPr lang="en-GB" sz="2400" dirty="0">
                <a:solidFill>
                  <a:schemeClr val="accent5">
                    <a:lumMod val="50000"/>
                  </a:schemeClr>
                </a:solidFill>
                <a:highlight>
                  <a:srgbClr val="FFFFFF"/>
                </a:highlight>
                <a:latin typeface="Gill Sans"/>
                <a:ea typeface="Gill Sans"/>
                <a:cs typeface="Gill Sans"/>
                <a:sym typeface="Gill Sans"/>
              </a:rPr>
              <a:t> </a:t>
            </a:r>
            <a:endParaRPr sz="2400" dirty="0">
              <a:solidFill>
                <a:schemeClr val="accent5">
                  <a:lumMod val="50000"/>
                </a:schemeClr>
              </a:solidFill>
              <a:highlight>
                <a:srgbClr val="FFFFFF"/>
              </a:highlight>
              <a:latin typeface="Gill Sans"/>
              <a:ea typeface="Gill Sans"/>
              <a:cs typeface="Gill Sans"/>
              <a:sym typeface="Gill Sans"/>
            </a:endParaRPr>
          </a:p>
          <a:p>
            <a:pPr marL="457200" lvl="0" indent="-355600" algn="l" rtl="0">
              <a:lnSpc>
                <a:spcPct val="115000"/>
              </a:lnSpc>
              <a:spcBef>
                <a:spcPts val="0"/>
              </a:spcBef>
              <a:spcAft>
                <a:spcPts val="0"/>
              </a:spcAft>
              <a:buClr>
                <a:schemeClr val="accent5">
                  <a:lumMod val="50000"/>
                </a:schemeClr>
              </a:buClr>
              <a:buSzPts val="2000"/>
              <a:buFont typeface="Gill Sans"/>
              <a:buChar char="●"/>
            </a:pPr>
            <a:r>
              <a:rPr lang="en-GB" sz="2400" dirty="0">
                <a:solidFill>
                  <a:schemeClr val="accent5">
                    <a:lumMod val="50000"/>
                  </a:schemeClr>
                </a:solidFill>
                <a:highlight>
                  <a:srgbClr val="FFFFFF"/>
                </a:highlight>
                <a:latin typeface="Gill Sans"/>
                <a:ea typeface="Gill Sans"/>
                <a:cs typeface="Gill Sans"/>
                <a:sym typeface="Gill Sans"/>
              </a:rPr>
              <a:t>To talk about how transmission to others can be limited by identifying people who are infectious </a:t>
            </a:r>
            <a:endParaRPr sz="2400" dirty="0">
              <a:solidFill>
                <a:schemeClr val="accent5">
                  <a:lumMod val="50000"/>
                </a:schemeClr>
              </a:solidFill>
              <a:highlight>
                <a:srgbClr val="FFFFFF"/>
              </a:highlight>
              <a:latin typeface="Gill Sans"/>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sz="1800" b="1" dirty="0">
              <a:solidFill>
                <a:schemeClr val="dk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164276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b933a46173_0_0"/>
          <p:cNvSpPr txBox="1"/>
          <p:nvPr/>
        </p:nvSpPr>
        <p:spPr>
          <a:xfrm>
            <a:off x="1055102" y="656325"/>
            <a:ext cx="6737400" cy="849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5000" i="0" u="none" strike="noStrike" cap="none" dirty="0">
                <a:solidFill>
                  <a:srgbClr val="0F6AB1"/>
                </a:solidFill>
                <a:latin typeface="Gill Sans"/>
                <a:ea typeface="Gill Sans"/>
                <a:cs typeface="Gill Sans"/>
                <a:sym typeface="Gill Sans"/>
              </a:rPr>
              <a:t>Video Introduction</a:t>
            </a:r>
            <a:endParaRPr sz="5000" i="0" u="none" strike="noStrike" cap="none" dirty="0">
              <a:solidFill>
                <a:srgbClr val="0F6AB1"/>
              </a:solidFill>
              <a:latin typeface="Gill Sans"/>
              <a:ea typeface="Gill Sans"/>
              <a:cs typeface="Gill Sans"/>
              <a:sym typeface="Gill Sans"/>
            </a:endParaRPr>
          </a:p>
        </p:txBody>
      </p:sp>
      <p:sp>
        <p:nvSpPr>
          <p:cNvPr id="464" name="Google Shape;464;gb933a46173_0_0"/>
          <p:cNvSpPr txBox="1"/>
          <p:nvPr/>
        </p:nvSpPr>
        <p:spPr>
          <a:xfrm>
            <a:off x="1259102" y="1904704"/>
            <a:ext cx="6329400" cy="1488069"/>
          </a:xfrm>
          <a:prstGeom prst="rect">
            <a:avLst/>
          </a:prstGeom>
          <a:noFill/>
          <a:ln>
            <a:noFill/>
          </a:ln>
        </p:spPr>
        <p:txBody>
          <a:bodyPr spcFirstLastPara="1" wrap="square" lIns="91425" tIns="91425" rIns="91425" bIns="91425" anchor="t" anchorCtr="0">
            <a:spAutoFit/>
          </a:bodyPr>
          <a:lstStyle/>
          <a:p>
            <a:pPr algn="ctr">
              <a:lnSpc>
                <a:spcPct val="115000"/>
              </a:lnSpc>
            </a:pPr>
            <a:r>
              <a:rPr lang="en-GB" sz="2900" dirty="0">
                <a:solidFill>
                  <a:schemeClr val="accent5">
                    <a:lumMod val="50000"/>
                  </a:schemeClr>
                </a:solidFill>
                <a:latin typeface="Gill Sans"/>
                <a:ea typeface="Gill Sans"/>
                <a:cs typeface="Gill Sans"/>
                <a:sym typeface="Gill Sans"/>
              </a:rPr>
              <a:t>Watch COVID-19 Warriors Video Introduction.</a:t>
            </a:r>
            <a:endParaRPr lang="en-US" sz="2900" dirty="0">
              <a:solidFill>
                <a:schemeClr val="accent5">
                  <a:lumMod val="50000"/>
                </a:schemeClr>
              </a:solidFill>
              <a:latin typeface="Gill Sans"/>
              <a:ea typeface="Gill Sans"/>
              <a:cs typeface="Gill Sans"/>
            </a:endParaRPr>
          </a:p>
          <a:p>
            <a:pPr marL="0" lvl="0" indent="0" algn="l" rtl="0">
              <a:spcBef>
                <a:spcPts val="0"/>
              </a:spcBef>
              <a:spcAft>
                <a:spcPts val="0"/>
              </a:spcAft>
              <a:buNone/>
            </a:pPr>
            <a:endParaRPr dirty="0">
              <a:latin typeface="Calibri"/>
              <a:ea typeface="Calibri"/>
              <a:cs typeface="Calibri"/>
              <a:sym typeface="Calibri"/>
            </a:endParaRPr>
          </a:p>
        </p:txBody>
      </p:sp>
      <p:pic>
        <p:nvPicPr>
          <p:cNvPr id="465" name="Google Shape;465;gb933a46173_0_0"/>
          <p:cNvPicPr preferRelativeResize="0"/>
          <p:nvPr/>
        </p:nvPicPr>
        <p:blipFill>
          <a:blip r:embed="rId3">
            <a:alphaModFix/>
          </a:blip>
          <a:stretch>
            <a:fillRect/>
          </a:stretch>
        </p:blipFill>
        <p:spPr>
          <a:xfrm>
            <a:off x="60425" y="4182399"/>
            <a:ext cx="2652851" cy="2612525"/>
          </a:xfrm>
          <a:prstGeom prst="rect">
            <a:avLst/>
          </a:prstGeom>
          <a:noFill/>
          <a:ln>
            <a:noFill/>
          </a:ln>
        </p:spPr>
      </p:pic>
      <p:sp>
        <p:nvSpPr>
          <p:cNvPr id="466" name="Google Shape;466;gb933a46173_0_0"/>
          <p:cNvSpPr txBox="1"/>
          <p:nvPr/>
        </p:nvSpPr>
        <p:spPr>
          <a:xfrm>
            <a:off x="1762350" y="3317444"/>
            <a:ext cx="5619300" cy="1015632"/>
          </a:xfrm>
          <a:prstGeom prst="rect">
            <a:avLst/>
          </a:prstGeom>
          <a:noFill/>
          <a:ln>
            <a:noFill/>
          </a:ln>
        </p:spPr>
        <p:txBody>
          <a:bodyPr spcFirstLastPara="1" wrap="square" lIns="91425" tIns="91425" rIns="91425" bIns="91425" anchor="t" anchorCtr="0">
            <a:spAutoFit/>
          </a:bodyPr>
          <a:lstStyle/>
          <a:p>
            <a:pPr lvl="0" algn="ctr"/>
            <a:r>
              <a:rPr lang="en-GB" dirty="0">
                <a:solidFill>
                  <a:srgbClr val="0F6AB1"/>
                </a:solidFill>
                <a:latin typeface="Gill Sans"/>
                <a:ea typeface="Gill Sans"/>
                <a:cs typeface="Gill Sans"/>
                <a:sym typeface="Gill Sans"/>
              </a:rPr>
              <a:t>(*Optional)</a:t>
            </a:r>
          </a:p>
          <a:p>
            <a:pPr lvl="0" algn="ctr"/>
            <a:r>
              <a:rPr lang="en-GB" dirty="0">
                <a:solidFill>
                  <a:srgbClr val="0F6AB1"/>
                </a:solidFill>
                <a:latin typeface="Gill Sans"/>
                <a:ea typeface="Gill Sans"/>
                <a:cs typeface="Gill Sans"/>
                <a:sym typeface="Gill Sans"/>
              </a:rPr>
              <a:t>Watch a short clip about saliva testing</a:t>
            </a:r>
          </a:p>
          <a:p>
            <a:pPr lvl="0" algn="ctr"/>
            <a:r>
              <a:rPr lang="en-GB" dirty="0">
                <a:solidFill>
                  <a:srgbClr val="0F6AB1"/>
                </a:solidFill>
              </a:rPr>
              <a:t>https://</a:t>
            </a:r>
            <a:r>
              <a:rPr lang="en-GB" dirty="0" err="1">
                <a:solidFill>
                  <a:srgbClr val="0F6AB1"/>
                </a:solidFill>
              </a:rPr>
              <a:t>www.youtube.com</a:t>
            </a:r>
            <a:r>
              <a:rPr lang="en-GB" dirty="0">
                <a:solidFill>
                  <a:srgbClr val="0F6AB1"/>
                </a:solidFill>
              </a:rPr>
              <a:t>/</a:t>
            </a:r>
            <a:r>
              <a:rPr lang="en-GB" dirty="0" err="1">
                <a:solidFill>
                  <a:srgbClr val="0F6AB1"/>
                </a:solidFill>
              </a:rPr>
              <a:t>watch?v</a:t>
            </a:r>
            <a:r>
              <a:rPr lang="en-GB" dirty="0">
                <a:solidFill>
                  <a:srgbClr val="0F6AB1"/>
                </a:solidFill>
              </a:rPr>
              <a:t>=DvVUqWR4qgw</a:t>
            </a:r>
          </a:p>
        </p:txBody>
      </p:sp>
      <p:pic>
        <p:nvPicPr>
          <p:cNvPr id="3" name="Picture 2">
            <a:extLst>
              <a:ext uri="{FF2B5EF4-FFF2-40B4-BE49-F238E27FC236}">
                <a16:creationId xmlns:a16="http://schemas.microsoft.com/office/drawing/2014/main" id="{264195FE-850E-3A4E-8700-F4212644D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502" y="4282661"/>
            <a:ext cx="2412000" cy="2412000"/>
          </a:xfrm>
          <a:prstGeom prst="rect">
            <a:avLst/>
          </a:prstGeom>
        </p:spPr>
      </p:pic>
    </p:spTree>
    <p:extLst>
      <p:ext uri="{BB962C8B-B14F-4D97-AF65-F5344CB8AC3E}">
        <p14:creationId xmlns:p14="http://schemas.microsoft.com/office/powerpoint/2010/main" val="90012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p:txBody>
      </p:sp>
      <p:pic>
        <p:nvPicPr>
          <p:cNvPr id="473" name="Google Shape;473;gb525822f29_0_5"/>
          <p:cNvPicPr preferRelativeResize="0"/>
          <p:nvPr/>
        </p:nvPicPr>
        <p:blipFill rotWithShape="1">
          <a:blip r:embed="rId3">
            <a:alphaModFix/>
          </a:blip>
          <a:srcRect/>
          <a:stretch/>
        </p:blipFill>
        <p:spPr>
          <a:xfrm>
            <a:off x="942950" y="4189614"/>
            <a:ext cx="1750323" cy="1347061"/>
          </a:xfrm>
          <a:prstGeom prst="rect">
            <a:avLst/>
          </a:prstGeom>
          <a:noFill/>
          <a:ln>
            <a:noFill/>
          </a:ln>
        </p:spPr>
      </p:pic>
      <p:pic>
        <p:nvPicPr>
          <p:cNvPr id="474" name="Google Shape;474;gb525822f29_0_5"/>
          <p:cNvPicPr preferRelativeResize="0"/>
          <p:nvPr/>
        </p:nvPicPr>
        <p:blipFill rotWithShape="1">
          <a:blip r:embed="rId4">
            <a:alphaModFix/>
          </a:blip>
          <a:srcRect/>
          <a:stretch/>
        </p:blipFill>
        <p:spPr>
          <a:xfrm>
            <a:off x="3372698" y="1578201"/>
            <a:ext cx="1814153" cy="1344025"/>
          </a:xfrm>
          <a:prstGeom prst="rect">
            <a:avLst/>
          </a:prstGeom>
          <a:noFill/>
          <a:ln>
            <a:noFill/>
          </a:ln>
        </p:spPr>
      </p:pic>
      <p:pic>
        <p:nvPicPr>
          <p:cNvPr id="475" name="Google Shape;475;gb525822f29_0_5"/>
          <p:cNvPicPr preferRelativeResize="0"/>
          <p:nvPr/>
        </p:nvPicPr>
        <p:blipFill rotWithShape="1">
          <a:blip r:embed="rId5">
            <a:alphaModFix/>
          </a:blip>
          <a:srcRect/>
          <a:stretch/>
        </p:blipFill>
        <p:spPr>
          <a:xfrm>
            <a:off x="1254575" y="29676"/>
            <a:ext cx="1400174" cy="1026974"/>
          </a:xfrm>
          <a:prstGeom prst="rect">
            <a:avLst/>
          </a:prstGeom>
          <a:noFill/>
          <a:ln>
            <a:noFill/>
          </a:ln>
        </p:spPr>
      </p:pic>
      <p:pic>
        <p:nvPicPr>
          <p:cNvPr id="476" name="Google Shape;476;gb525822f29_0_5"/>
          <p:cNvPicPr preferRelativeResize="0"/>
          <p:nvPr/>
        </p:nvPicPr>
        <p:blipFill rotWithShape="1">
          <a:blip r:embed="rId6">
            <a:alphaModFix/>
          </a:blip>
          <a:srcRect/>
          <a:stretch/>
        </p:blipFill>
        <p:spPr>
          <a:xfrm>
            <a:off x="6174351" y="4169195"/>
            <a:ext cx="1814150" cy="1367905"/>
          </a:xfrm>
          <a:prstGeom prst="rect">
            <a:avLst/>
          </a:prstGeom>
          <a:noFill/>
          <a:ln>
            <a:noFill/>
          </a:ln>
        </p:spPr>
      </p:pic>
      <p:pic>
        <p:nvPicPr>
          <p:cNvPr id="477" name="Google Shape;477;gb525822f29_0_5"/>
          <p:cNvPicPr preferRelativeResize="0"/>
          <p:nvPr/>
        </p:nvPicPr>
        <p:blipFill rotWithShape="1">
          <a:blip r:embed="rId7">
            <a:alphaModFix/>
          </a:blip>
          <a:srcRect/>
          <a:stretch/>
        </p:blipFill>
        <p:spPr>
          <a:xfrm>
            <a:off x="3591774" y="4189212"/>
            <a:ext cx="1595076" cy="1347887"/>
          </a:xfrm>
          <a:prstGeom prst="rect">
            <a:avLst/>
          </a:prstGeom>
          <a:noFill/>
          <a:ln>
            <a:noFill/>
          </a:ln>
        </p:spPr>
      </p:pic>
      <p:pic>
        <p:nvPicPr>
          <p:cNvPr id="478" name="Google Shape;478;gb525822f29_0_5"/>
          <p:cNvPicPr preferRelativeResize="0"/>
          <p:nvPr/>
        </p:nvPicPr>
        <p:blipFill rotWithShape="1">
          <a:blip r:embed="rId8">
            <a:alphaModFix/>
          </a:blip>
          <a:srcRect/>
          <a:stretch/>
        </p:blipFill>
        <p:spPr>
          <a:xfrm>
            <a:off x="6042125" y="1569738"/>
            <a:ext cx="1814151" cy="1360938"/>
          </a:xfrm>
          <a:prstGeom prst="rect">
            <a:avLst/>
          </a:prstGeom>
          <a:noFill/>
          <a:ln>
            <a:noFill/>
          </a:ln>
        </p:spPr>
      </p:pic>
      <p:pic>
        <p:nvPicPr>
          <p:cNvPr id="479" name="Google Shape;479;gb525822f29_0_5"/>
          <p:cNvPicPr preferRelativeResize="0"/>
          <p:nvPr/>
        </p:nvPicPr>
        <p:blipFill rotWithShape="1">
          <a:blip r:embed="rId9">
            <a:alphaModFix/>
          </a:blip>
          <a:srcRect/>
          <a:stretch/>
        </p:blipFill>
        <p:spPr>
          <a:xfrm>
            <a:off x="942950" y="1578200"/>
            <a:ext cx="1750325" cy="1344019"/>
          </a:xfrm>
          <a:prstGeom prst="rect">
            <a:avLst/>
          </a:prstGeom>
          <a:noFill/>
          <a:ln>
            <a:noFill/>
          </a:ln>
        </p:spPr>
      </p:pic>
      <p:sp>
        <p:nvSpPr>
          <p:cNvPr id="480" name="Google Shape;480;gb525822f29_0_5"/>
          <p:cNvSpPr/>
          <p:nvPr/>
        </p:nvSpPr>
        <p:spPr>
          <a:xfrm>
            <a:off x="2770925" y="22332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b525822f29_0_5"/>
          <p:cNvSpPr/>
          <p:nvPr/>
        </p:nvSpPr>
        <p:spPr>
          <a:xfrm>
            <a:off x="2880475" y="46960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gb525822f29_0_5"/>
          <p:cNvSpPr/>
          <p:nvPr/>
        </p:nvSpPr>
        <p:spPr>
          <a:xfrm>
            <a:off x="5418550" y="46960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gb525822f29_0_5"/>
          <p:cNvSpPr/>
          <p:nvPr/>
        </p:nvSpPr>
        <p:spPr>
          <a:xfrm>
            <a:off x="5352425" y="22332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gb525822f29_0_5"/>
          <p:cNvSpPr txBox="1"/>
          <p:nvPr/>
        </p:nvSpPr>
        <p:spPr>
          <a:xfrm>
            <a:off x="840649" y="3080500"/>
            <a:ext cx="181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1. Wash your hands.</a:t>
            </a:r>
            <a:endParaRPr sz="1500" b="0" i="0" u="none" strike="noStrike" cap="none">
              <a:solidFill>
                <a:srgbClr val="000000"/>
              </a:solidFill>
              <a:latin typeface="Gill Sans"/>
              <a:ea typeface="Gill Sans"/>
              <a:cs typeface="Gill Sans"/>
              <a:sym typeface="Gill Sans"/>
            </a:endParaRPr>
          </a:p>
        </p:txBody>
      </p:sp>
      <p:sp>
        <p:nvSpPr>
          <p:cNvPr id="485" name="Google Shape;485;gb525822f29_0_5"/>
          <p:cNvSpPr txBox="1"/>
          <p:nvPr/>
        </p:nvSpPr>
        <p:spPr>
          <a:xfrm>
            <a:off x="3404575" y="3080500"/>
            <a:ext cx="181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2. Spit on a spoon.</a:t>
            </a:r>
            <a:endParaRPr sz="1500" b="0" i="0" u="none" strike="noStrike" cap="none">
              <a:solidFill>
                <a:srgbClr val="000000"/>
              </a:solidFill>
              <a:latin typeface="Gill Sans"/>
              <a:ea typeface="Gill Sans"/>
              <a:cs typeface="Gill Sans"/>
              <a:sym typeface="Gill Sans"/>
            </a:endParaRPr>
          </a:p>
        </p:txBody>
      </p:sp>
      <p:sp>
        <p:nvSpPr>
          <p:cNvPr id="486" name="Google Shape;486;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 name="Google Shape;487;gb525822f29_0_5"/>
          <p:cNvSpPr txBox="1"/>
          <p:nvPr/>
        </p:nvSpPr>
        <p:spPr>
          <a:xfrm>
            <a:off x="6042125" y="3080500"/>
            <a:ext cx="19464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3. Pour spit in the pot.</a:t>
            </a:r>
            <a:endParaRPr sz="1500" b="0" i="0" u="none" strike="noStrike" cap="none">
              <a:solidFill>
                <a:srgbClr val="000000"/>
              </a:solidFill>
              <a:latin typeface="Gill Sans"/>
              <a:ea typeface="Gill Sans"/>
              <a:cs typeface="Gill Sans"/>
              <a:sym typeface="Gill Sans"/>
            </a:endParaRPr>
          </a:p>
        </p:txBody>
      </p:sp>
      <p:sp>
        <p:nvSpPr>
          <p:cNvPr id="488" name="Google Shape;488;gb525822f29_0_5"/>
          <p:cNvSpPr txBox="1"/>
          <p:nvPr/>
        </p:nvSpPr>
        <p:spPr>
          <a:xfrm>
            <a:off x="943000" y="5657850"/>
            <a:ext cx="17502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4. Screw the lid on.</a:t>
            </a:r>
            <a:endParaRPr sz="1500" b="0" i="0" u="none" strike="noStrike" cap="none">
              <a:solidFill>
                <a:srgbClr val="000000"/>
              </a:solidFill>
              <a:latin typeface="Gill Sans"/>
              <a:ea typeface="Gill Sans"/>
              <a:cs typeface="Gill Sans"/>
              <a:sym typeface="Gill Sans"/>
            </a:endParaRPr>
          </a:p>
        </p:txBody>
      </p:sp>
      <p:sp>
        <p:nvSpPr>
          <p:cNvPr id="489" name="Google Shape;489;gb525822f29_0_5"/>
          <p:cNvSpPr txBox="1"/>
          <p:nvPr/>
        </p:nvSpPr>
        <p:spPr>
          <a:xfrm>
            <a:off x="3565376" y="5657850"/>
            <a:ext cx="17502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5. Stick the label on.</a:t>
            </a:r>
            <a:endParaRPr sz="1500" b="0" i="0" u="none" strike="noStrike" cap="none">
              <a:solidFill>
                <a:srgbClr val="000000"/>
              </a:solidFill>
              <a:latin typeface="Gill Sans"/>
              <a:ea typeface="Gill Sans"/>
              <a:cs typeface="Gill Sans"/>
              <a:sym typeface="Gill Sans"/>
            </a:endParaRPr>
          </a:p>
        </p:txBody>
      </p:sp>
      <p:sp>
        <p:nvSpPr>
          <p:cNvPr id="490" name="Google Shape;490;gb525822f29_0_5"/>
          <p:cNvSpPr txBox="1"/>
          <p:nvPr/>
        </p:nvSpPr>
        <p:spPr>
          <a:xfrm>
            <a:off x="5942650" y="5657850"/>
            <a:ext cx="2448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6. Place in the bag and seal.</a:t>
            </a:r>
            <a:endParaRPr sz="1500" b="0" i="0" u="none" strike="noStrike" cap="none">
              <a:solidFill>
                <a:srgbClr val="000000"/>
              </a:solidFill>
              <a:latin typeface="Gill Sans"/>
              <a:ea typeface="Gill Sans"/>
              <a:cs typeface="Gill Sans"/>
              <a:sym typeface="Gill Sans"/>
            </a:endParaRPr>
          </a:p>
        </p:txBody>
      </p:sp>
      <p:sp>
        <p:nvSpPr>
          <p:cNvPr id="491" name="Google Shape;491;gb525822f29_0_5"/>
          <p:cNvSpPr txBox="1"/>
          <p:nvPr/>
        </p:nvSpPr>
        <p:spPr>
          <a:xfrm>
            <a:off x="1547450" y="6073350"/>
            <a:ext cx="6084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 name="Google Shape;492;gb525822f29_0_5"/>
          <p:cNvSpPr txBox="1"/>
          <p:nvPr/>
        </p:nvSpPr>
        <p:spPr>
          <a:xfrm>
            <a:off x="1556300" y="6158850"/>
            <a:ext cx="6066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Gill Sans"/>
                <a:ea typeface="Gill Sans"/>
                <a:cs typeface="Gill Sans"/>
                <a:sym typeface="Gill Sans"/>
              </a:rPr>
              <a:t>7. Now wash your hands again!</a:t>
            </a:r>
            <a:endParaRPr sz="18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86472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b7ddb9015f_0_239"/>
          <p:cNvSpPr txBox="1">
            <a:spLocks noGrp="1"/>
          </p:cNvSpPr>
          <p:nvPr>
            <p:ph type="title"/>
          </p:nvPr>
        </p:nvSpPr>
        <p:spPr>
          <a:xfrm>
            <a:off x="467975" y="349900"/>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Key vocabulary</a:t>
            </a:r>
            <a:endParaRPr sz="5000" dirty="0">
              <a:solidFill>
                <a:srgbClr val="0F6AB1"/>
              </a:solidFill>
              <a:latin typeface="Gill Sans"/>
              <a:ea typeface="Gill Sans"/>
              <a:cs typeface="Gill Sans"/>
              <a:sym typeface="Gill Sans"/>
            </a:endParaRPr>
          </a:p>
        </p:txBody>
      </p:sp>
      <p:pic>
        <p:nvPicPr>
          <p:cNvPr id="498" name="Google Shape;498;gb7ddb9015f_0_239"/>
          <p:cNvPicPr preferRelativeResize="0"/>
          <p:nvPr/>
        </p:nvPicPr>
        <p:blipFill>
          <a:blip r:embed="rId3">
            <a:alphaModFix/>
          </a:blip>
          <a:stretch>
            <a:fillRect/>
          </a:stretch>
        </p:blipFill>
        <p:spPr>
          <a:xfrm>
            <a:off x="3545126" y="1499175"/>
            <a:ext cx="2246974" cy="1648074"/>
          </a:xfrm>
          <a:prstGeom prst="rect">
            <a:avLst/>
          </a:prstGeom>
          <a:noFill/>
          <a:ln>
            <a:noFill/>
          </a:ln>
        </p:spPr>
      </p:pic>
      <p:sp>
        <p:nvSpPr>
          <p:cNvPr id="499" name="Google Shape;499;gb7ddb9015f_0_239"/>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00" name="Google Shape;500;gb7ddb9015f_0_239"/>
          <p:cNvSpPr txBox="1"/>
          <p:nvPr/>
        </p:nvSpPr>
        <p:spPr>
          <a:xfrm>
            <a:off x="1547450" y="6073350"/>
            <a:ext cx="608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01" name="Google Shape;501;gb7ddb9015f_0_239"/>
          <p:cNvSpPr txBox="1"/>
          <p:nvPr/>
        </p:nvSpPr>
        <p:spPr>
          <a:xfrm>
            <a:off x="1426475" y="2430125"/>
            <a:ext cx="1542000" cy="55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Gill Sans"/>
                <a:ea typeface="Gill Sans"/>
                <a:cs typeface="Gill Sans"/>
                <a:sym typeface="Gill Sans"/>
              </a:rPr>
              <a:t>test pot</a:t>
            </a:r>
            <a:endParaRPr sz="2400">
              <a:latin typeface="Gill Sans"/>
              <a:ea typeface="Gill Sans"/>
              <a:cs typeface="Gill Sans"/>
              <a:sym typeface="Gill Sans"/>
            </a:endParaRPr>
          </a:p>
        </p:txBody>
      </p:sp>
      <p:sp>
        <p:nvSpPr>
          <p:cNvPr id="502" name="Google Shape;502;gb7ddb9015f_0_239"/>
          <p:cNvSpPr txBox="1"/>
          <p:nvPr/>
        </p:nvSpPr>
        <p:spPr>
          <a:xfrm>
            <a:off x="1927775" y="3759100"/>
            <a:ext cx="1040700" cy="55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Gill Sans"/>
                <a:ea typeface="Gill Sans"/>
                <a:cs typeface="Gill Sans"/>
                <a:sym typeface="Gill Sans"/>
              </a:rPr>
              <a:t>saliva</a:t>
            </a:r>
            <a:endParaRPr sz="2400">
              <a:latin typeface="Gill Sans"/>
              <a:ea typeface="Gill Sans"/>
              <a:cs typeface="Gill Sans"/>
              <a:sym typeface="Gill Sans"/>
            </a:endParaRPr>
          </a:p>
        </p:txBody>
      </p:sp>
      <p:sp>
        <p:nvSpPr>
          <p:cNvPr id="503" name="Google Shape;503;gb7ddb9015f_0_239"/>
          <p:cNvSpPr txBox="1"/>
          <p:nvPr/>
        </p:nvSpPr>
        <p:spPr>
          <a:xfrm>
            <a:off x="3713250" y="4536400"/>
            <a:ext cx="1717500" cy="55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Calibri"/>
                <a:ea typeface="Calibri"/>
                <a:cs typeface="Calibri"/>
                <a:sym typeface="Calibri"/>
              </a:rPr>
              <a:t>laboratory</a:t>
            </a:r>
            <a:endParaRPr sz="2400">
              <a:latin typeface="Calibri"/>
              <a:ea typeface="Calibri"/>
              <a:cs typeface="Calibri"/>
              <a:sym typeface="Calibri"/>
            </a:endParaRPr>
          </a:p>
        </p:txBody>
      </p:sp>
      <p:sp>
        <p:nvSpPr>
          <p:cNvPr id="504" name="Google Shape;504;gb7ddb9015f_0_239"/>
          <p:cNvSpPr txBox="1"/>
          <p:nvPr/>
        </p:nvSpPr>
        <p:spPr>
          <a:xfrm>
            <a:off x="5701575" y="3710475"/>
            <a:ext cx="1479300" cy="55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Calibri"/>
                <a:ea typeface="Calibri"/>
                <a:cs typeface="Calibri"/>
                <a:sym typeface="Calibri"/>
              </a:rPr>
              <a:t>test</a:t>
            </a:r>
            <a:endParaRPr sz="2400">
              <a:latin typeface="Calibri"/>
              <a:ea typeface="Calibri"/>
              <a:cs typeface="Calibri"/>
              <a:sym typeface="Calibri"/>
            </a:endParaRPr>
          </a:p>
        </p:txBody>
      </p:sp>
      <p:sp>
        <p:nvSpPr>
          <p:cNvPr id="505" name="Google Shape;505;gb7ddb9015f_0_239"/>
          <p:cNvSpPr txBox="1"/>
          <p:nvPr/>
        </p:nvSpPr>
        <p:spPr>
          <a:xfrm>
            <a:off x="6290825" y="2430125"/>
            <a:ext cx="1253700" cy="55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Calibri"/>
                <a:ea typeface="Calibri"/>
                <a:cs typeface="Calibri"/>
                <a:sym typeface="Calibri"/>
              </a:rPr>
              <a:t>label</a:t>
            </a:r>
            <a:endParaRPr sz="2400">
              <a:latin typeface="Calibri"/>
              <a:ea typeface="Calibri"/>
              <a:cs typeface="Calibri"/>
              <a:sym typeface="Calibri"/>
            </a:endParaRPr>
          </a:p>
        </p:txBody>
      </p:sp>
    </p:spTree>
    <p:extLst>
      <p:ext uri="{BB962C8B-B14F-4D97-AF65-F5344CB8AC3E}">
        <p14:creationId xmlns:p14="http://schemas.microsoft.com/office/powerpoint/2010/main" val="389889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Google Shape;511;gb780346dde_0_70"/>
          <p:cNvSpPr txBox="1"/>
          <p:nvPr/>
        </p:nvSpPr>
        <p:spPr>
          <a:xfrm>
            <a:off x="690150" y="234300"/>
            <a:ext cx="6959100" cy="1207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3600" b="0" i="0" u="none" strike="noStrike" cap="none" dirty="0">
                <a:solidFill>
                  <a:srgbClr val="0F6AB1"/>
                </a:solidFill>
                <a:latin typeface="Gill Sans" panose="020B0604020202020204" charset="0"/>
                <a:ea typeface="Gill Sans"/>
                <a:cs typeface="Gill Sans"/>
                <a:sym typeface="Gill Sans"/>
              </a:rPr>
              <a:t>Can you put these steps of</a:t>
            </a:r>
            <a:endParaRPr sz="3600" b="0" i="0" u="none" strike="noStrike" cap="none" dirty="0">
              <a:solidFill>
                <a:srgbClr val="0F6AB1"/>
              </a:solidFill>
              <a:latin typeface="Gill Sans" panose="020B0604020202020204" charset="0"/>
              <a:ea typeface="Gill Sans"/>
              <a:cs typeface="Gill Sans"/>
              <a:sym typeface="Gill Sans"/>
            </a:endParaRPr>
          </a:p>
          <a:p>
            <a:pPr marL="0" marR="0" lvl="0" indent="0" algn="ctr" rtl="0">
              <a:lnSpc>
                <a:spcPct val="90000"/>
              </a:lnSpc>
              <a:spcBef>
                <a:spcPts val="0"/>
              </a:spcBef>
              <a:spcAft>
                <a:spcPts val="0"/>
              </a:spcAft>
              <a:buClr>
                <a:schemeClr val="dk1"/>
              </a:buClr>
              <a:buSzPts val="1800"/>
              <a:buFont typeface="Arial"/>
              <a:buNone/>
            </a:pPr>
            <a:r>
              <a:rPr lang="en-GB" sz="3600" b="0" i="0" u="none" strike="noStrike" cap="none" dirty="0">
                <a:solidFill>
                  <a:srgbClr val="0F6AB1"/>
                </a:solidFill>
                <a:latin typeface="Gill Sans" panose="020B0604020202020204" charset="0"/>
                <a:ea typeface="Gill Sans"/>
                <a:cs typeface="Gill Sans"/>
                <a:sym typeface="Gill Sans"/>
              </a:rPr>
              <a:t> saliva test process in order?</a:t>
            </a:r>
            <a:endParaRPr sz="3600" b="0" i="0" u="none" strike="noStrike" cap="none" dirty="0">
              <a:solidFill>
                <a:srgbClr val="0F6AB1"/>
              </a:solidFill>
              <a:latin typeface="Gill Sans" panose="020B0604020202020204" charset="0"/>
              <a:ea typeface="Comfortaa"/>
              <a:cs typeface="Comfortaa"/>
              <a:sym typeface="Comfortaa"/>
            </a:endParaRPr>
          </a:p>
        </p:txBody>
      </p:sp>
      <p:pic>
        <p:nvPicPr>
          <p:cNvPr id="512" name="Google Shape;512;gb780346dde_0_70"/>
          <p:cNvPicPr preferRelativeResize="0"/>
          <p:nvPr/>
        </p:nvPicPr>
        <p:blipFill rotWithShape="1">
          <a:blip r:embed="rId3">
            <a:alphaModFix/>
          </a:blip>
          <a:srcRect/>
          <a:stretch/>
        </p:blipFill>
        <p:spPr>
          <a:xfrm>
            <a:off x="4060700" y="1639288"/>
            <a:ext cx="1024633" cy="918051"/>
          </a:xfrm>
          <a:prstGeom prst="rect">
            <a:avLst/>
          </a:prstGeom>
          <a:noFill/>
          <a:ln>
            <a:noFill/>
          </a:ln>
        </p:spPr>
      </p:pic>
      <p:sp>
        <p:nvSpPr>
          <p:cNvPr id="513" name="Google Shape;513;gb780346dde_0_70"/>
          <p:cNvSpPr txBox="1"/>
          <p:nvPr/>
        </p:nvSpPr>
        <p:spPr>
          <a:xfrm>
            <a:off x="5792700" y="6138775"/>
            <a:ext cx="1581000" cy="41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Gill Sans"/>
                <a:cs typeface="Gill Sans"/>
                <a:sym typeface="Gill Sans"/>
              </a:rPr>
              <a:t>Wash your hands.</a:t>
            </a:r>
            <a:endParaRPr sz="1500" b="0" i="0" u="none" strike="noStrike" cap="none">
              <a:solidFill>
                <a:srgbClr val="000000"/>
              </a:solidFill>
              <a:latin typeface="Gill Sans" panose="020B0604020202020204" charset="0"/>
              <a:ea typeface="Gill Sans"/>
              <a:cs typeface="Gill Sans"/>
              <a:sym typeface="Gill Sans"/>
            </a:endParaRPr>
          </a:p>
        </p:txBody>
      </p:sp>
      <p:pic>
        <p:nvPicPr>
          <p:cNvPr id="514" name="Google Shape;514;gb780346dde_0_70"/>
          <p:cNvPicPr preferRelativeResize="0"/>
          <p:nvPr/>
        </p:nvPicPr>
        <p:blipFill rotWithShape="1">
          <a:blip r:embed="rId4">
            <a:alphaModFix/>
          </a:blip>
          <a:srcRect/>
          <a:stretch/>
        </p:blipFill>
        <p:spPr>
          <a:xfrm>
            <a:off x="7647025" y="1654550"/>
            <a:ext cx="1116099" cy="864949"/>
          </a:xfrm>
          <a:prstGeom prst="rect">
            <a:avLst/>
          </a:prstGeom>
          <a:noFill/>
          <a:ln>
            <a:noFill/>
          </a:ln>
        </p:spPr>
      </p:pic>
      <p:sp>
        <p:nvSpPr>
          <p:cNvPr id="515" name="Google Shape;515;gb780346dde_0_70"/>
          <p:cNvSpPr txBox="1"/>
          <p:nvPr/>
        </p:nvSpPr>
        <p:spPr>
          <a:xfrm>
            <a:off x="176833" y="6138783"/>
            <a:ext cx="1580700" cy="41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Calibri"/>
                <a:cs typeface="Calibri"/>
                <a:sym typeface="Calibri"/>
              </a:rPr>
              <a:t>Stick the label on.</a:t>
            </a:r>
            <a:endParaRPr sz="1500" b="0" i="0" u="none" strike="noStrike" cap="none">
              <a:solidFill>
                <a:srgbClr val="000000"/>
              </a:solidFill>
              <a:latin typeface="Gill Sans" panose="020B0604020202020204" charset="0"/>
              <a:ea typeface="Calibri"/>
              <a:cs typeface="Calibri"/>
              <a:sym typeface="Calibri"/>
            </a:endParaRPr>
          </a:p>
        </p:txBody>
      </p:sp>
      <p:pic>
        <p:nvPicPr>
          <p:cNvPr id="516" name="Google Shape;516;gb780346dde_0_70"/>
          <p:cNvPicPr preferRelativeResize="0"/>
          <p:nvPr/>
        </p:nvPicPr>
        <p:blipFill rotWithShape="1">
          <a:blip r:embed="rId5">
            <a:alphaModFix/>
          </a:blip>
          <a:srcRect/>
          <a:stretch/>
        </p:blipFill>
        <p:spPr>
          <a:xfrm>
            <a:off x="6390600" y="1659200"/>
            <a:ext cx="1116101" cy="871430"/>
          </a:xfrm>
          <a:prstGeom prst="rect">
            <a:avLst/>
          </a:prstGeom>
          <a:noFill/>
          <a:ln>
            <a:noFill/>
          </a:ln>
        </p:spPr>
      </p:pic>
      <p:sp>
        <p:nvSpPr>
          <p:cNvPr id="517" name="Google Shape;517;gb780346dde_0_70"/>
          <p:cNvSpPr txBox="1"/>
          <p:nvPr/>
        </p:nvSpPr>
        <p:spPr>
          <a:xfrm>
            <a:off x="3887100" y="6156050"/>
            <a:ext cx="1581000" cy="41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Calibri"/>
                <a:cs typeface="Calibri"/>
                <a:sym typeface="Calibri"/>
              </a:rPr>
              <a:t>Screw the lid on.</a:t>
            </a:r>
            <a:endParaRPr sz="1500" b="0" i="0" u="none" strike="noStrike" cap="none">
              <a:solidFill>
                <a:srgbClr val="000000"/>
              </a:solidFill>
              <a:latin typeface="Gill Sans" panose="020B0604020202020204" charset="0"/>
              <a:ea typeface="Calibri"/>
              <a:cs typeface="Calibri"/>
              <a:sym typeface="Calibri"/>
            </a:endParaRPr>
          </a:p>
        </p:txBody>
      </p:sp>
      <p:pic>
        <p:nvPicPr>
          <p:cNvPr id="518" name="Google Shape;518;gb780346dde_0_70"/>
          <p:cNvPicPr preferRelativeResize="0"/>
          <p:nvPr/>
        </p:nvPicPr>
        <p:blipFill rotWithShape="1">
          <a:blip r:embed="rId6">
            <a:alphaModFix/>
          </a:blip>
          <a:srcRect/>
          <a:stretch/>
        </p:blipFill>
        <p:spPr>
          <a:xfrm>
            <a:off x="246362" y="1701674"/>
            <a:ext cx="1161224" cy="887836"/>
          </a:xfrm>
          <a:prstGeom prst="rect">
            <a:avLst/>
          </a:prstGeom>
          <a:noFill/>
          <a:ln>
            <a:noFill/>
          </a:ln>
        </p:spPr>
      </p:pic>
      <p:sp>
        <p:nvSpPr>
          <p:cNvPr id="519" name="Google Shape;519;gb780346dde_0_70"/>
          <p:cNvSpPr txBox="1"/>
          <p:nvPr/>
        </p:nvSpPr>
        <p:spPr>
          <a:xfrm>
            <a:off x="3482900" y="5455625"/>
            <a:ext cx="1245900" cy="6463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Calibri"/>
                <a:cs typeface="Calibri"/>
                <a:sym typeface="Calibri"/>
              </a:rPr>
              <a:t>Place in the bag and seal.</a:t>
            </a:r>
            <a:endParaRPr sz="1500" b="0" i="0" u="none" strike="noStrike" cap="none">
              <a:solidFill>
                <a:srgbClr val="000000"/>
              </a:solidFill>
              <a:latin typeface="Gill Sans" panose="020B0604020202020204" charset="0"/>
              <a:ea typeface="Calibri"/>
              <a:cs typeface="Calibri"/>
              <a:sym typeface="Calibri"/>
            </a:endParaRPr>
          </a:p>
        </p:txBody>
      </p:sp>
      <p:pic>
        <p:nvPicPr>
          <p:cNvPr id="520" name="Google Shape;520;gb780346dde_0_70"/>
          <p:cNvPicPr preferRelativeResize="0"/>
          <p:nvPr/>
        </p:nvPicPr>
        <p:blipFill rotWithShape="1">
          <a:blip r:embed="rId7">
            <a:alphaModFix/>
          </a:blip>
          <a:srcRect/>
          <a:stretch/>
        </p:blipFill>
        <p:spPr>
          <a:xfrm>
            <a:off x="2804287" y="1639288"/>
            <a:ext cx="1116099" cy="918073"/>
          </a:xfrm>
          <a:prstGeom prst="rect">
            <a:avLst/>
          </a:prstGeom>
          <a:noFill/>
          <a:ln>
            <a:noFill/>
          </a:ln>
        </p:spPr>
      </p:pic>
      <p:sp>
        <p:nvSpPr>
          <p:cNvPr id="521" name="Google Shape;521;gb780346dde_0_70"/>
          <p:cNvSpPr txBox="1"/>
          <p:nvPr/>
        </p:nvSpPr>
        <p:spPr>
          <a:xfrm>
            <a:off x="5202425" y="5527913"/>
            <a:ext cx="1506600" cy="41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Gill Sans"/>
                <a:cs typeface="Gill Sans"/>
                <a:sym typeface="Gill Sans"/>
              </a:rPr>
              <a:t> Spit on a spoon.</a:t>
            </a:r>
            <a:endParaRPr sz="1500" b="0" i="0" u="none" strike="noStrike" cap="none">
              <a:solidFill>
                <a:srgbClr val="000000"/>
              </a:solidFill>
              <a:latin typeface="Gill Sans" panose="020B0604020202020204" charset="0"/>
              <a:ea typeface="Gill Sans"/>
              <a:cs typeface="Gill Sans"/>
              <a:sym typeface="Gill Sans"/>
            </a:endParaRPr>
          </a:p>
        </p:txBody>
      </p:sp>
      <p:pic>
        <p:nvPicPr>
          <p:cNvPr id="522" name="Google Shape;522;gb780346dde_0_70"/>
          <p:cNvPicPr preferRelativeResize="0"/>
          <p:nvPr/>
        </p:nvPicPr>
        <p:blipFill rotWithShape="1">
          <a:blip r:embed="rId8">
            <a:alphaModFix/>
          </a:blip>
          <a:srcRect/>
          <a:stretch/>
        </p:blipFill>
        <p:spPr>
          <a:xfrm>
            <a:off x="5225650" y="1647750"/>
            <a:ext cx="1024624" cy="878551"/>
          </a:xfrm>
          <a:prstGeom prst="rect">
            <a:avLst/>
          </a:prstGeom>
          <a:noFill/>
          <a:ln>
            <a:noFill/>
          </a:ln>
        </p:spPr>
      </p:pic>
      <p:sp>
        <p:nvSpPr>
          <p:cNvPr id="523" name="Google Shape;523;gb780346dde_0_70"/>
          <p:cNvSpPr txBox="1"/>
          <p:nvPr/>
        </p:nvSpPr>
        <p:spPr>
          <a:xfrm>
            <a:off x="1161575" y="5527925"/>
            <a:ext cx="1737900" cy="415468"/>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Gill Sans"/>
                <a:cs typeface="Gill Sans"/>
                <a:sym typeface="Gill Sans"/>
              </a:rPr>
              <a:t>Pour spit in the pot.</a:t>
            </a:r>
            <a:endParaRPr sz="1500" b="0" i="0" u="none" strike="noStrike" cap="none">
              <a:solidFill>
                <a:srgbClr val="000000"/>
              </a:solidFill>
              <a:latin typeface="Gill Sans" panose="020B0604020202020204" charset="0"/>
              <a:ea typeface="Gill Sans"/>
              <a:cs typeface="Gill Sans"/>
              <a:sym typeface="Gill Sans"/>
            </a:endParaRPr>
          </a:p>
        </p:txBody>
      </p:sp>
      <p:pic>
        <p:nvPicPr>
          <p:cNvPr id="524" name="Google Shape;524;gb780346dde_0_70"/>
          <p:cNvPicPr preferRelativeResize="0"/>
          <p:nvPr/>
        </p:nvPicPr>
        <p:blipFill rotWithShape="1">
          <a:blip r:embed="rId3">
            <a:alphaModFix/>
          </a:blip>
          <a:srcRect/>
          <a:stretch/>
        </p:blipFill>
        <p:spPr>
          <a:xfrm>
            <a:off x="1547900" y="1691976"/>
            <a:ext cx="1116076" cy="812689"/>
          </a:xfrm>
          <a:prstGeom prst="rect">
            <a:avLst/>
          </a:prstGeom>
          <a:noFill/>
          <a:ln>
            <a:noFill/>
          </a:ln>
        </p:spPr>
      </p:pic>
      <p:sp>
        <p:nvSpPr>
          <p:cNvPr id="525" name="Google Shape;525;gb780346dde_0_70"/>
          <p:cNvSpPr txBox="1"/>
          <p:nvPr/>
        </p:nvSpPr>
        <p:spPr>
          <a:xfrm>
            <a:off x="2067851" y="6156050"/>
            <a:ext cx="1581000" cy="41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Gill Sans"/>
                <a:cs typeface="Gill Sans"/>
                <a:sym typeface="Gill Sans"/>
              </a:rPr>
              <a:t>Wash your hands.</a:t>
            </a:r>
            <a:endParaRPr sz="1500" b="0" i="0" u="none" strike="noStrike" cap="none">
              <a:solidFill>
                <a:srgbClr val="000000"/>
              </a:solidFill>
              <a:latin typeface="Gill Sans" panose="020B0604020202020204" charset="0"/>
              <a:ea typeface="Gill Sans"/>
              <a:cs typeface="Gill Sans"/>
              <a:sym typeface="Gill Sans"/>
            </a:endParaRPr>
          </a:p>
        </p:txBody>
      </p:sp>
    </p:spTree>
    <p:extLst>
      <p:ext uri="{BB962C8B-B14F-4D97-AF65-F5344CB8AC3E}">
        <p14:creationId xmlns:p14="http://schemas.microsoft.com/office/powerpoint/2010/main" val="134407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What have we learnt?</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532" name="Google Shape;532;gb65152134c_1_0"/>
          <p:cNvSpPr txBox="1"/>
          <p:nvPr/>
        </p:nvSpPr>
        <p:spPr>
          <a:xfrm>
            <a:off x="1167764" y="1882438"/>
            <a:ext cx="7100471" cy="309312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endParaRPr sz="2700" dirty="0">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r>
              <a:rPr lang="en-GB" sz="2700" dirty="0">
                <a:solidFill>
                  <a:schemeClr val="accent5">
                    <a:lumMod val="50000"/>
                  </a:schemeClr>
                </a:solidFill>
                <a:latin typeface="Gill Sans"/>
                <a:ea typeface="Gill Sans"/>
                <a:cs typeface="Gill Sans"/>
                <a:sym typeface="Gill Sans"/>
              </a:rPr>
              <a:t>What new words have you learnt today?</a:t>
            </a:r>
            <a:endParaRPr sz="27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endParaRPr sz="27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r>
              <a:rPr lang="en-GB" sz="2700" b="0" i="0" u="none" strike="noStrike" cap="none" dirty="0">
                <a:solidFill>
                  <a:schemeClr val="accent5">
                    <a:lumMod val="50000"/>
                  </a:schemeClr>
                </a:solidFill>
                <a:latin typeface="Gill Sans"/>
                <a:ea typeface="Gill Sans"/>
                <a:cs typeface="Gill Sans"/>
                <a:sym typeface="Gill Sans"/>
              </a:rPr>
              <a:t>Can you tell a friend how to do a saliva test at home?</a:t>
            </a:r>
            <a:endParaRPr sz="27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387261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gabefc0c955_0_11"/>
          <p:cNvPicPr preferRelativeResize="0"/>
          <p:nvPr/>
        </p:nvPicPr>
        <p:blipFill rotWithShape="1">
          <a:blip r:embed="rId3">
            <a:alphaModFix/>
          </a:blip>
          <a:srcRect/>
          <a:stretch/>
        </p:blipFill>
        <p:spPr>
          <a:xfrm>
            <a:off x="1137825" y="2276475"/>
            <a:ext cx="1962150" cy="1962150"/>
          </a:xfrm>
          <a:prstGeom prst="rect">
            <a:avLst/>
          </a:prstGeom>
          <a:noFill/>
          <a:ln>
            <a:noFill/>
          </a:ln>
        </p:spPr>
      </p:pic>
      <p:sp>
        <p:nvSpPr>
          <p:cNvPr id="538" name="Google Shape;538;gabefc0c955_0_11"/>
          <p:cNvSpPr/>
          <p:nvPr/>
        </p:nvSpPr>
        <p:spPr>
          <a:xfrm>
            <a:off x="2714625" y="246175"/>
            <a:ext cx="5391900" cy="2658900"/>
          </a:xfrm>
          <a:prstGeom prst="wedgeEllipseCallout">
            <a:avLst>
              <a:gd name="adj1" fmla="val -44353"/>
              <a:gd name="adj2" fmla="val 44403"/>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gabefc0c955_0_11"/>
          <p:cNvSpPr txBox="1">
            <a:spLocks noGrp="1"/>
          </p:cNvSpPr>
          <p:nvPr>
            <p:ph type="title"/>
          </p:nvPr>
        </p:nvSpPr>
        <p:spPr>
          <a:xfrm>
            <a:off x="3099975" y="600075"/>
            <a:ext cx="4638600" cy="19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GB" sz="3000" dirty="0">
                <a:solidFill>
                  <a:schemeClr val="accent5">
                    <a:lumMod val="50000"/>
                  </a:schemeClr>
                </a:solidFill>
                <a:latin typeface="Gill Sans"/>
                <a:ea typeface="Gill Sans"/>
                <a:cs typeface="Gill Sans"/>
                <a:sym typeface="Gill Sans"/>
              </a:rPr>
              <a:t>Well done for learning about saliva testing - one of the tools to fight COVID-19!</a:t>
            </a:r>
            <a:endParaRPr sz="4200"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10681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5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1" name="Google Shape;331;gaf9cfb55a7_0_0"/>
          <p:cNvPicPr preferRelativeResize="0"/>
          <p:nvPr/>
        </p:nvPicPr>
        <p:blipFill rotWithShape="1">
          <a:blip r:embed="rId3">
            <a:alphaModFix/>
          </a:blip>
          <a:srcRect/>
          <a:stretch/>
        </p:blipFill>
        <p:spPr>
          <a:xfrm>
            <a:off x="3599130" y="1127242"/>
            <a:ext cx="1945725" cy="2010944"/>
          </a:xfrm>
          <a:prstGeom prst="rect">
            <a:avLst/>
          </a:prstGeom>
          <a:noFill/>
          <a:ln>
            <a:noFill/>
          </a:ln>
        </p:spPr>
      </p:pic>
      <p:sp>
        <p:nvSpPr>
          <p:cNvPr id="329" name="Google Shape;329;gaf9cfb55a7_0_0"/>
          <p:cNvSpPr txBox="1">
            <a:spLocks noGrp="1"/>
          </p:cNvSpPr>
          <p:nvPr>
            <p:ph type="title"/>
          </p:nvPr>
        </p:nvSpPr>
        <p:spPr>
          <a:xfrm>
            <a:off x="532194" y="12545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Extension Activities</a:t>
            </a:r>
            <a:endParaRPr sz="5000" dirty="0">
              <a:solidFill>
                <a:srgbClr val="0F6AB1"/>
              </a:solidFill>
              <a:latin typeface="Gill Sans"/>
              <a:ea typeface="Gill Sans"/>
              <a:cs typeface="Gill Sans"/>
              <a:sym typeface="Gill Sans"/>
            </a:endParaRPr>
          </a:p>
        </p:txBody>
      </p:sp>
      <p:sp>
        <p:nvSpPr>
          <p:cNvPr id="330" name="Google Shape;330;gaf9cfb55a7_0_0"/>
          <p:cNvSpPr txBox="1">
            <a:spLocks noGrp="1"/>
          </p:cNvSpPr>
          <p:nvPr>
            <p:ph type="subTitle" idx="1"/>
          </p:nvPr>
        </p:nvSpPr>
        <p:spPr>
          <a:xfrm>
            <a:off x="675372" y="3138186"/>
            <a:ext cx="7793242" cy="1036800"/>
          </a:xfrm>
          <a:prstGeom prst="rect">
            <a:avLst/>
          </a:prstGeom>
          <a:noFill/>
          <a:ln>
            <a:noFill/>
          </a:ln>
        </p:spPr>
        <p:txBody>
          <a:bodyPr spcFirstLastPara="1" wrap="square" lIns="91425" tIns="45700" rIns="91425" bIns="45700" anchor="t" anchorCtr="0">
            <a:noAutofit/>
          </a:bodyPr>
          <a:lstStyle/>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Make a model of a Lab- think about the robots that might be used.</a:t>
            </a:r>
          </a:p>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Role play a drive-through testing centre using toy cars and a garage.</a:t>
            </a:r>
          </a:p>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Spot the difference in the Lab:</a:t>
            </a:r>
          </a:p>
          <a:p>
            <a:pPr marL="285750" lvl="0" indent="-285750">
              <a:lnSpc>
                <a:spcPct val="85000"/>
              </a:lnSpc>
              <a:spcBef>
                <a:spcPts val="1300"/>
              </a:spcBef>
              <a:spcAft>
                <a:spcPts val="0"/>
              </a:spcAft>
              <a:buSzPts val="2400"/>
            </a:pPr>
            <a:r>
              <a:rPr lang="en-GB" sz="2400" u="sng" dirty="0">
                <a:solidFill>
                  <a:schemeClr val="accent5">
                    <a:lumMod val="50000"/>
                  </a:schemeClr>
                </a:solidFill>
                <a:latin typeface="Gill Sans MT"/>
                <a:ea typeface="Gill Sans"/>
                <a:hlinkClick r:id="rId4">
                  <a:extLst>
                    <a:ext uri="{A12FA001-AC4F-418D-AE19-62706E023703}">
                      <ahyp:hlinkClr xmlns:ahyp="http://schemas.microsoft.com/office/drawing/2018/hyperlinkcolor" val="tx"/>
                    </a:ext>
                  </a:extLst>
                </a:hlinkClick>
              </a:rPr>
              <a:t>https://static1.squarespace.com/static/5fa5248fcb87d6680ec908e6/t/5fd933e450d96b1a1c6412bb/1608070119474/Storicise-Key-Stage-3-Activity-SPOT-THE-DIFF.pdf</a:t>
            </a:r>
            <a:endParaRPr lang="en-GB" sz="2400" dirty="0">
              <a:solidFill>
                <a:schemeClr val="accent5">
                  <a:lumMod val="50000"/>
                </a:schemeClr>
              </a:solidFill>
              <a:latin typeface="Gill Sans MT"/>
              <a:ea typeface="Gill Sans"/>
            </a:endParaRPr>
          </a:p>
          <a:p>
            <a:pPr marL="285750" indent="-285750"/>
            <a:endParaRPr lang="en-GB" dirty="0">
              <a:solidFill>
                <a:srgbClr val="37757F"/>
              </a:solidFill>
              <a:latin typeface="Gill Sans MT"/>
              <a:ea typeface="Gill Sans"/>
            </a:endParaRPr>
          </a:p>
          <a:p>
            <a:pPr marL="285750" indent="-285750"/>
            <a:endParaRPr lang="en-GB" u="sng" dirty="0">
              <a:latin typeface="Gill Sans MT"/>
              <a:ea typeface="Gill Sans"/>
            </a:endParaRPr>
          </a:p>
          <a:p>
            <a:pPr marL="0" indent="0" algn="ctr">
              <a:buNone/>
            </a:pPr>
            <a:endParaRPr lang="en-GB" sz="3100" dirty="0">
              <a:latin typeface="Gill Sans"/>
              <a:ea typeface="Gill Sans"/>
              <a:cs typeface="Gill Sans"/>
            </a:endParaRPr>
          </a:p>
        </p:txBody>
      </p:sp>
    </p:spTree>
    <p:extLst>
      <p:ext uri="{BB962C8B-B14F-4D97-AF65-F5344CB8AC3E}">
        <p14:creationId xmlns:p14="http://schemas.microsoft.com/office/powerpoint/2010/main" val="44696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buFont typeface="Arial"/>
              <a:buNone/>
            </a:pPr>
            <a:r>
              <a:rPr lang="en-GB" sz="6000">
                <a:latin typeface="Gill Sans"/>
                <a:ea typeface="Gill Sans"/>
                <a:cs typeface="Gill Sans"/>
                <a:sym typeface="Gill Sans"/>
              </a:rPr>
              <a:t>Bye, </a:t>
            </a:r>
          </a:p>
          <a:p>
            <a:pPr algn="ctr">
              <a:buClr>
                <a:schemeClr val="dk1"/>
              </a:buClr>
              <a:buSzPts val="1100"/>
              <a:buFont typeface="Arial"/>
              <a:buNone/>
            </a:pPr>
            <a:r>
              <a:rPr lang="en-GB" sz="6000">
                <a:latin typeface="Gill Sans"/>
                <a:ea typeface="Gill Sans"/>
                <a:cs typeface="Gill Sans"/>
                <a:sym typeface="Gill Sans"/>
              </a:rPr>
              <a:t>see you soon!</a:t>
            </a:r>
            <a:endParaRPr lang="en-GB" sz="8000">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Google Shape;300;gabefc0c955_0_11">
            <a:extLst>
              <a:ext uri="{FF2B5EF4-FFF2-40B4-BE49-F238E27FC236}">
                <a16:creationId xmlns:a16="http://schemas.microsoft.com/office/drawing/2014/main" id="{60F28559-D342-4F32-B2D5-41B1F91A2A7E}"/>
              </a:ext>
            </a:extLst>
          </p:cNvPr>
          <p:cNvPicPr preferRelativeResize="0"/>
          <p:nvPr/>
        </p:nvPicPr>
        <p:blipFill rotWithShape="1">
          <a:blip r:embed="rId2">
            <a:alphaModFix/>
          </a:blip>
          <a:srcRect/>
          <a:stretch/>
        </p:blipFill>
        <p:spPr>
          <a:xfrm>
            <a:off x="974900" y="195675"/>
            <a:ext cx="1962150" cy="1962150"/>
          </a:xfrm>
          <a:prstGeom prst="rect">
            <a:avLst/>
          </a:prstGeom>
          <a:noFill/>
          <a:ln>
            <a:noFill/>
          </a:ln>
        </p:spPr>
      </p:pic>
    </p:spTree>
    <p:extLst>
      <p:ext uri="{BB962C8B-B14F-4D97-AF65-F5344CB8AC3E}">
        <p14:creationId xmlns:p14="http://schemas.microsoft.com/office/powerpoint/2010/main" val="120580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9CF53F-7BE2-4DB9-AAB9-2649FD87A04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20D53F-AA6E-4D5B-A0D3-80BEB9E86287}">
  <ds:schemaRefs>
    <ds:schemaRef ds:uri="http://schemas.microsoft.com/sharepoint/v3/contenttype/forms"/>
  </ds:schemaRefs>
</ds:datastoreItem>
</file>

<file path=customXml/itemProps3.xml><?xml version="1.0" encoding="utf-8"?>
<ds:datastoreItem xmlns:ds="http://schemas.openxmlformats.org/officeDocument/2006/customXml" ds:itemID="{3E4774FB-0B72-4812-9DFF-AEEA1A645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 Design</Template>
  <TotalTime>12</TotalTime>
  <Words>314</Words>
  <Application>Microsoft Office PowerPoint</Application>
  <PresentationFormat>On-screen Show (4:3)</PresentationFormat>
  <Paragraphs>53</Paragraphs>
  <Slides>10</Slides>
  <Notes>8</Notes>
  <HiddenSlides>0</HiddenSlides>
  <MMClips>0</MMClips>
  <ScaleCrop>false</ScaleCrop>
  <HeadingPairs>
    <vt:vector size="4" baseType="variant">
      <vt:variant>
        <vt:lpstr>Theme</vt:lpstr>
      </vt:variant>
      <vt:variant>
        <vt:i4>8</vt:i4>
      </vt:variant>
      <vt:variant>
        <vt:lpstr>Slide Titles</vt:lpstr>
      </vt:variant>
      <vt:variant>
        <vt:i4>10</vt:i4>
      </vt:variant>
    </vt:vector>
  </HeadingPairs>
  <TitlesOfParts>
    <vt:vector size="18" baseType="lpstr">
      <vt:lpstr>Custom Design</vt:lpstr>
      <vt:lpstr>7_Custom Design</vt:lpstr>
      <vt:lpstr>3_Custom Design</vt:lpstr>
      <vt:lpstr>4_Custom Design</vt:lpstr>
      <vt:lpstr>6_Custom Design</vt:lpstr>
      <vt:lpstr>1_Custom Design</vt:lpstr>
      <vt:lpstr>2_Custom Design</vt:lpstr>
      <vt:lpstr>5_Custom Design</vt:lpstr>
      <vt:lpstr>Saliva testing</vt:lpstr>
      <vt:lpstr>PowerPoint Presentation</vt:lpstr>
      <vt:lpstr>Main Activity</vt:lpstr>
      <vt:lpstr>Key vocabulary</vt:lpstr>
      <vt:lpstr>PowerPoint Presentation</vt:lpstr>
      <vt:lpstr>What have we learnt? </vt:lpstr>
      <vt:lpstr>Well done for learning about saliva testing - one of the tools to fight COVID-19!</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Saliva testing</dc:title>
  <dc:creator>Natasha Green</dc:creator>
  <cp:lastModifiedBy>Natasha Green</cp:lastModifiedBy>
  <cp:revision>9</cp:revision>
  <dcterms:created xsi:type="dcterms:W3CDTF">2021-08-20T13:00:55Z</dcterms:created>
  <dcterms:modified xsi:type="dcterms:W3CDTF">2021-12-29T10:02:24Z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