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869" r:id="rId7"/>
    <p:sldMasterId id="2147483773" r:id="rId8"/>
    <p:sldMasterId id="2147483797" r:id="rId9"/>
    <p:sldMasterId id="2147483737" r:id="rId10"/>
    <p:sldMasterId id="2147483749" r:id="rId11"/>
    <p:sldMasterId id="2147483845" r:id="rId12"/>
  </p:sldMasterIdLst>
  <p:notesMasterIdLst>
    <p:notesMasterId r:id="rId24"/>
  </p:notesMasterIdLst>
  <p:sldIdLst>
    <p:sldId id="256" r:id="rId13"/>
    <p:sldId id="257" r:id="rId14"/>
    <p:sldId id="318" r:id="rId15"/>
    <p:sldId id="321" r:id="rId16"/>
    <p:sldId id="322" r:id="rId17"/>
    <p:sldId id="323" r:id="rId18"/>
    <p:sldId id="299" r:id="rId19"/>
    <p:sldId id="262" r:id="rId20"/>
    <p:sldId id="268" r:id="rId21"/>
    <p:sldId id="267" r:id="rId22"/>
    <p:sldId id="29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8A8"/>
    <a:srgbClr val="157E83"/>
    <a:srgbClr val="EDB834"/>
    <a:srgbClr val="EC632B"/>
    <a:srgbClr val="712E88"/>
    <a:srgbClr val="E26FA9"/>
    <a:srgbClr val="D30D4F"/>
    <a:srgbClr val="E26EA8"/>
    <a:srgbClr val="D2639A"/>
    <a:srgbClr val="3699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125" d="100"/>
          <a:sy n="125" d="100"/>
        </p:scale>
        <p:origin x="1230" y="10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Natalia" userId="S::natalia.green_uhs.nhs.uk#ext#@sotonac.onmicrosoft.com::bf324bb5-e447-45be-938c-312f37635ca6" providerId="AD" clId="Web-{BD50603A-7168-2751-11C9-66730AEF2E2A}"/>
    <pc:docChg chg="modSld">
      <pc:chgData name="Green, Natalia" userId="S::natalia.green_uhs.nhs.uk#ext#@sotonac.onmicrosoft.com::bf324bb5-e447-45be-938c-312f37635ca6" providerId="AD" clId="Web-{BD50603A-7168-2751-11C9-66730AEF2E2A}" dt="2021-03-25T21:34:31.512" v="2"/>
      <pc:docMkLst>
        <pc:docMk/>
      </pc:docMkLst>
      <pc:sldChg chg="delSp">
        <pc:chgData name="Green, Natalia" userId="S::natalia.green_uhs.nhs.uk#ext#@sotonac.onmicrosoft.com::bf324bb5-e447-45be-938c-312f37635ca6" providerId="AD" clId="Web-{BD50603A-7168-2751-11C9-66730AEF2E2A}" dt="2021-03-25T21:34:09.026" v="0"/>
        <pc:sldMkLst>
          <pc:docMk/>
          <pc:sldMk cId="1068883521" sldId="262"/>
        </pc:sldMkLst>
        <pc:spChg chg="del">
          <ac:chgData name="Green, Natalia" userId="S::natalia.green_uhs.nhs.uk#ext#@sotonac.onmicrosoft.com::bf324bb5-e447-45be-938c-312f37635ca6" providerId="AD" clId="Web-{BD50603A-7168-2751-11C9-66730AEF2E2A}" dt="2021-03-25T21:34:09.026" v="0"/>
          <ac:spMkLst>
            <pc:docMk/>
            <pc:sldMk cId="1068883521" sldId="262"/>
            <ac:spMk id="531" creationId="{00000000-0000-0000-0000-000000000000}"/>
          </ac:spMkLst>
        </pc:spChg>
      </pc:sldChg>
      <pc:sldChg chg="delSp">
        <pc:chgData name="Green, Natalia" userId="S::natalia.green_uhs.nhs.uk#ext#@sotonac.onmicrosoft.com::bf324bb5-e447-45be-938c-312f37635ca6" providerId="AD" clId="Web-{BD50603A-7168-2751-11C9-66730AEF2E2A}" dt="2021-03-25T21:34:31.512" v="2"/>
        <pc:sldMkLst>
          <pc:docMk/>
          <pc:sldMk cId="1974776008" sldId="293"/>
        </pc:sldMkLst>
        <pc:spChg chg="del">
          <ac:chgData name="Green, Natalia" userId="S::natalia.green_uhs.nhs.uk#ext#@sotonac.onmicrosoft.com::bf324bb5-e447-45be-938c-312f37635ca6" providerId="AD" clId="Web-{BD50603A-7168-2751-11C9-66730AEF2E2A}" dt="2021-03-25T21:34:30.122" v="1"/>
          <ac:spMkLst>
            <pc:docMk/>
            <pc:sldMk cId="1974776008" sldId="293"/>
            <ac:spMk id="2" creationId="{0B95BAB1-CB1B-4122-BEDE-092EACC2C66E}"/>
          </ac:spMkLst>
        </pc:spChg>
        <pc:spChg chg="del">
          <ac:chgData name="Green, Natalia" userId="S::natalia.green_uhs.nhs.uk#ext#@sotonac.onmicrosoft.com::bf324bb5-e447-45be-938c-312f37635ca6" providerId="AD" clId="Web-{BD50603A-7168-2751-11C9-66730AEF2E2A}" dt="2021-03-25T21:34:31.512" v="2"/>
          <ac:spMkLst>
            <pc:docMk/>
            <pc:sldMk cId="1974776008" sldId="293"/>
            <ac:spMk id="3" creationId="{F40B4FC7-E86E-47E7-BF52-DB2858D5689D}"/>
          </ac:spMkLst>
        </pc:spChg>
      </pc:sldChg>
    </pc:docChg>
  </pc:docChgLst>
  <pc:docChgLst>
    <pc:chgData name="Rachel Gagen" userId="b8147b453b790b83" providerId="LiveId" clId="{8582B6BA-01E2-4A54-A9CE-BF3FA3132431}"/>
    <pc:docChg chg="modSld">
      <pc:chgData name="Rachel Gagen" userId="b8147b453b790b83" providerId="LiveId" clId="{8582B6BA-01E2-4A54-A9CE-BF3FA3132431}" dt="2022-01-04T13:53:51.391" v="18" actId="20577"/>
      <pc:docMkLst>
        <pc:docMk/>
      </pc:docMkLst>
      <pc:sldChg chg="modSp mod">
        <pc:chgData name="Rachel Gagen" userId="b8147b453b790b83" providerId="LiveId" clId="{8582B6BA-01E2-4A54-A9CE-BF3FA3132431}" dt="2022-01-04T13:53:31.442" v="0" actId="20577"/>
        <pc:sldMkLst>
          <pc:docMk/>
          <pc:sldMk cId="1900065973" sldId="256"/>
        </pc:sldMkLst>
        <pc:spChg chg="mod">
          <ac:chgData name="Rachel Gagen" userId="b8147b453b790b83" providerId="LiveId" clId="{8582B6BA-01E2-4A54-A9CE-BF3FA3132431}" dt="2022-01-04T13:53:31.442" v="0" actId="20577"/>
          <ac:spMkLst>
            <pc:docMk/>
            <pc:sldMk cId="1900065973" sldId="256"/>
            <ac:spMk id="457" creationId="{00000000-0000-0000-0000-000000000000}"/>
          </ac:spMkLst>
        </pc:spChg>
      </pc:sldChg>
      <pc:sldChg chg="modSp mod">
        <pc:chgData name="Rachel Gagen" userId="b8147b453b790b83" providerId="LiveId" clId="{8582B6BA-01E2-4A54-A9CE-BF3FA3132431}" dt="2022-01-04T13:53:51.391" v="18" actId="20577"/>
        <pc:sldMkLst>
          <pc:docMk/>
          <pc:sldMk cId="3877993014" sldId="257"/>
        </pc:sldMkLst>
        <pc:spChg chg="mod">
          <ac:chgData name="Rachel Gagen" userId="b8147b453b790b83" providerId="LiveId" clId="{8582B6BA-01E2-4A54-A9CE-BF3FA3132431}" dt="2022-01-04T13:53:51.391" v="18" actId="20577"/>
          <ac:spMkLst>
            <pc:docMk/>
            <pc:sldMk cId="3877993014" sldId="257"/>
            <ac:spMk id="46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E5DAB-CE4D-844B-95F5-5D0D252E5346}" type="datetimeFigureOut">
              <a:rPr lang="en-US" smtClean="0"/>
              <a:t>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B5054-0319-BA44-8AFE-662D7AB903B1}" type="slidenum">
              <a:rPr lang="en-US" smtClean="0"/>
              <a:t>‹#›</a:t>
            </a:fld>
            <a:endParaRPr lang="en-US"/>
          </a:p>
        </p:txBody>
      </p:sp>
    </p:spTree>
    <p:extLst>
      <p:ext uri="{BB962C8B-B14F-4D97-AF65-F5344CB8AC3E}">
        <p14:creationId xmlns:p14="http://schemas.microsoft.com/office/powerpoint/2010/main" val="1746044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5" name="Google Shape;45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8724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b933a4617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gb933a4617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35426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03303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be57d4be87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2" name="Google Shape;482;gbe57d4be87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57354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bdeff410e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gbdeff410e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95152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b65152134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0" name="Google Shape;520;gb65152134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2399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 name="Google Shape;527;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5693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9174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GB"/>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1531327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p:nvPr/>
        </p:nvSpPr>
        <p:spPr>
          <a:xfrm>
            <a:off x="5138226" y="6170500"/>
            <a:ext cx="39075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#BePartOfTheSolution</a:t>
            </a:r>
            <a:endParaRPr sz="30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13679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04/01/2022</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04/01/2022</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1421458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19E7-D0D7-4CBB-AACE-C5FC307A37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CDEEBC-5A7B-4B35-9581-31198D2D404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091FA4-2370-481A-8BCB-608C1684F485}"/>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5" name="Footer Placeholder 4">
            <a:extLst>
              <a:ext uri="{FF2B5EF4-FFF2-40B4-BE49-F238E27FC236}">
                <a16:creationId xmlns:a16="http://schemas.microsoft.com/office/drawing/2014/main" id="{A4425FB8-6EEC-46AE-92A5-749F1DA75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F0804-0C4A-4C27-878C-88FEA8833F3D}"/>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562371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C0DE-12CB-4348-A897-E126D605C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B85F3-1B32-49BD-9337-D7DA385CD1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E112C-3889-446B-B008-0B5DA57EF340}"/>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5" name="Footer Placeholder 4">
            <a:extLst>
              <a:ext uri="{FF2B5EF4-FFF2-40B4-BE49-F238E27FC236}">
                <a16:creationId xmlns:a16="http://schemas.microsoft.com/office/drawing/2014/main" id="{0A649288-9B2F-4E76-AB20-3092640D3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DBA22-A989-41AE-878C-0EB24F205CC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06789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FB90-E603-40DB-88A5-97CD14E743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EC246B-8A90-4C61-A591-3DE2BC409F2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A0DB-28F8-43B1-B5A3-41E8E23CFE13}"/>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5" name="Footer Placeholder 4">
            <a:extLst>
              <a:ext uri="{FF2B5EF4-FFF2-40B4-BE49-F238E27FC236}">
                <a16:creationId xmlns:a16="http://schemas.microsoft.com/office/drawing/2014/main" id="{F2C513A3-FA12-4A5F-9046-58865A757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AFAD9-1413-4118-B481-D42EA7E9BF4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733489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6215-2B5E-4BC7-83E8-5367F47BE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0B254-83D0-4325-B971-1480F220956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AB6158-C422-4DB8-9FA6-C53E5CC6E7C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C50B2-0336-4DEF-95FF-9DF00867758A}"/>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6" name="Footer Placeholder 5">
            <a:extLst>
              <a:ext uri="{FF2B5EF4-FFF2-40B4-BE49-F238E27FC236}">
                <a16:creationId xmlns:a16="http://schemas.microsoft.com/office/drawing/2014/main" id="{0997D576-C992-49AA-99D3-86A350111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FB918-A4DE-4366-B986-46E7501C8BA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2839053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BA92-F8A7-4476-979B-8CA2C57134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493AA4-D7F2-49B2-9DB1-D7FFA19FA4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0D446-5381-4677-BE80-1DED58F3BC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056B4-9DBF-4F64-BD3F-8D75235DF8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E8D03-8637-473C-A216-7FF1A8D4EF3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0BF38-7764-4358-A8F9-78B80A6B0B3A}"/>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8" name="Footer Placeholder 7">
            <a:extLst>
              <a:ext uri="{FF2B5EF4-FFF2-40B4-BE49-F238E27FC236}">
                <a16:creationId xmlns:a16="http://schemas.microsoft.com/office/drawing/2014/main" id="{65F8C702-C7F7-4395-98E9-207E6E9F5F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6E2425-7F51-4BF4-ADE2-CA7CDFD38445}"/>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3555784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6128-DFA8-4FEC-A126-B7901BFB7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335252-81F2-474B-89DD-98985E54B898}"/>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4" name="Footer Placeholder 3">
            <a:extLst>
              <a:ext uri="{FF2B5EF4-FFF2-40B4-BE49-F238E27FC236}">
                <a16:creationId xmlns:a16="http://schemas.microsoft.com/office/drawing/2014/main" id="{3A266CCD-5DE9-4300-BCB7-C4A5F4D53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394510-2520-4A43-966A-31410FCFE57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467117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2A35E-24EF-4776-B81C-EEA809CD05A7}"/>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3" name="Footer Placeholder 2">
            <a:extLst>
              <a:ext uri="{FF2B5EF4-FFF2-40B4-BE49-F238E27FC236}">
                <a16:creationId xmlns:a16="http://schemas.microsoft.com/office/drawing/2014/main" id="{27285F7D-8391-415F-9960-3A9FE4029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4A943B-E868-4C10-AF10-CCDB593A031C}"/>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19241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6610-D411-47D4-82DC-D74788FC0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2F3BAC-C5A1-47E3-8929-B20E095928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9EA96-94FB-471C-A502-17F3F7164D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251B-8CF0-47A6-85B2-B43587443729}"/>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6" name="Footer Placeholder 5">
            <a:extLst>
              <a:ext uri="{FF2B5EF4-FFF2-40B4-BE49-F238E27FC236}">
                <a16:creationId xmlns:a16="http://schemas.microsoft.com/office/drawing/2014/main" id="{6F4C23D8-D692-4777-B53F-55D0947BD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A5CD8-29B0-46BC-9EE2-5AF9CB38FA4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946434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8DE6-AFFC-47B8-86D6-CE363C194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F0186B-F228-4FD7-AEBF-2FFCED5F8C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C9126D-B307-44CB-9E20-FBB204E8FD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C032-A238-4AB8-8263-4A1961E1E346}"/>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6" name="Footer Placeholder 5">
            <a:extLst>
              <a:ext uri="{FF2B5EF4-FFF2-40B4-BE49-F238E27FC236}">
                <a16:creationId xmlns:a16="http://schemas.microsoft.com/office/drawing/2014/main" id="{49677205-ED85-41BA-BC8D-0198D4EAD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71F2D-7809-43AB-B377-E4AAF07B8DA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8058232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B02-2241-4849-BB2F-95BD76EB1E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99EF7-7ADC-458B-9DE3-71F6C4F78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632E8-5999-4754-89B8-B20CB4FD686A}"/>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5" name="Footer Placeholder 4">
            <a:extLst>
              <a:ext uri="{FF2B5EF4-FFF2-40B4-BE49-F238E27FC236}">
                <a16:creationId xmlns:a16="http://schemas.microsoft.com/office/drawing/2014/main" id="{0052882A-9F7B-4758-A2F4-B898FEA15A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D3125-50A4-4FA6-8777-1AAB533D11F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205883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829FD-76E6-4248-9031-AF20DEC9B0B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DFE86-BA64-4CBB-8A7A-0981D0D1D8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98042-2878-42B0-9EA9-B6F4F7D6C355}"/>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5" name="Footer Placeholder 4">
            <a:extLst>
              <a:ext uri="{FF2B5EF4-FFF2-40B4-BE49-F238E27FC236}">
                <a16:creationId xmlns:a16="http://schemas.microsoft.com/office/drawing/2014/main" id="{6AA583D6-562A-4568-BDCA-649E26E38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25213-EA3D-4495-B45F-C4C7E6C213E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588900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04/01/2022</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04/01/2022</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04/01/2022</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04/01/2022</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04/01/2022</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04/01/2022</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37251168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2.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image" Target="../media/image5.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4.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50.xml"/><Relationship Id="rId16" Type="http://schemas.openxmlformats.org/officeDocument/2006/relationships/image" Target="../media/image5.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4.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2.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17" Type="http://schemas.openxmlformats.org/officeDocument/2006/relationships/image" Target="../media/image1.png"/><Relationship Id="rId2" Type="http://schemas.openxmlformats.org/officeDocument/2006/relationships/slideLayout" Target="../slideLayouts/slideLayout61.xml"/><Relationship Id="rId16" Type="http://schemas.openxmlformats.org/officeDocument/2006/relationships/image" Target="../media/image5.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4.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image" Target="../media/image5.png"/><Relationship Id="rId2" Type="http://schemas.openxmlformats.org/officeDocument/2006/relationships/slideLayout" Target="../slideLayouts/slideLayout83.xml"/><Relationship Id="rId16" Type="http://schemas.openxmlformats.org/officeDocument/2006/relationships/image" Target="../media/image4.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3.png"/><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6" name="Picture 15" descr="Icon&#10;&#10;Description automatically generated">
            <a:extLst>
              <a:ext uri="{FF2B5EF4-FFF2-40B4-BE49-F238E27FC236}">
                <a16:creationId xmlns:a16="http://schemas.microsoft.com/office/drawing/2014/main" id="{3A63917D-ED99-45C3-A20B-D32C51BB54F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19024476">
            <a:off x="-442154" y="-593161"/>
            <a:ext cx="1423304" cy="142090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81" r:id="rId13"/>
    <p:sldLayoutId id="2147483882" r:id="rId14"/>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4" name="Picture 13" descr="Icon&#10;&#10;Description automatically generated">
            <a:extLst>
              <a:ext uri="{FF2B5EF4-FFF2-40B4-BE49-F238E27FC236}">
                <a16:creationId xmlns:a16="http://schemas.microsoft.com/office/drawing/2014/main" id="{1F51A19A-3406-4795-9647-2484C866BE1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9024476">
            <a:off x="-442154" y="-533519"/>
            <a:ext cx="1423304" cy="1420900"/>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83" r:id="rId12"/>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40B8A8"/>
                </a:solidFill>
              </a:rPr>
              <a:t>#</a:t>
            </a:r>
            <a:r>
              <a:rPr lang="en-GB" sz="3000" b="1" dirty="0" err="1">
                <a:solidFill>
                  <a:srgbClr val="40B8A8"/>
                </a:solidFill>
              </a:rPr>
              <a:t>BePartOfTheSolution</a:t>
            </a:r>
            <a:endParaRPr lang="en-GB" sz="3000" b="1" dirty="0">
              <a:solidFill>
                <a:srgbClr val="40B8A8"/>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40B8A8"/>
          </a:solidFill>
          <a:ln>
            <a:solidFill>
              <a:srgbClr val="40B8A8"/>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21" name="Picture 20" descr="Icon&#10;&#10;Description automatically generated">
            <a:extLst>
              <a:ext uri="{FF2B5EF4-FFF2-40B4-BE49-F238E27FC236}">
                <a16:creationId xmlns:a16="http://schemas.microsoft.com/office/drawing/2014/main" id="{0BC0ACA1-CE4D-4FF6-A889-BFCA62CCCD3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24476">
            <a:off x="-414623" y="-496137"/>
            <a:ext cx="1423304" cy="1420900"/>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316A0-E902-47ED-AACC-94AD790ECF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57D1D-9A5A-41D5-AB9A-A8595BC17F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47A4B-3916-47A8-9FEA-4B31D5C713C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177D8-F209-473E-97B6-F7A1A7814214}" type="datetimeFigureOut">
              <a:rPr lang="en-GB" smtClean="0"/>
              <a:t>04/01/2022</a:t>
            </a:fld>
            <a:endParaRPr lang="en-GB"/>
          </a:p>
        </p:txBody>
      </p:sp>
      <p:sp>
        <p:nvSpPr>
          <p:cNvPr id="5" name="Footer Placeholder 4">
            <a:extLst>
              <a:ext uri="{FF2B5EF4-FFF2-40B4-BE49-F238E27FC236}">
                <a16:creationId xmlns:a16="http://schemas.microsoft.com/office/drawing/2014/main" id="{D3D81E3F-F25B-43A3-93C2-710F55EC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2E035-8CC5-46A3-A634-C8F448085B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8C90-1CA1-444B-9124-281EBDC23D8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D74E0BE4-6B18-4CF0-B9BD-ED4CBDEC10D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3E18DE5A-3706-4144-83E6-32256B6ED8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5AB59404-2E2E-4EA4-B8AD-7C98B15F943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018A4577-ADAF-4F53-9A7D-F06881F3554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3" name="Rectangle 12">
            <a:extLst>
              <a:ext uri="{FF2B5EF4-FFF2-40B4-BE49-F238E27FC236}">
                <a16:creationId xmlns:a16="http://schemas.microsoft.com/office/drawing/2014/main" id="{190FAC57-A36C-4945-8F04-69FEE2D55A23}"/>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B3E0E72-9523-4D64-8EF4-69DF12897975}"/>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7915107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
        <p:nvSpPr>
          <p:cNvPr id="21" name="Rectangle 20">
            <a:extLst>
              <a:ext uri="{FF2B5EF4-FFF2-40B4-BE49-F238E27FC236}">
                <a16:creationId xmlns:a16="http://schemas.microsoft.com/office/drawing/2014/main" id="{00FD08F8-0682-461B-920F-F235AE2477B1}"/>
              </a:ext>
            </a:extLst>
          </p:cNvPr>
          <p:cNvSpPr/>
          <p:nvPr userDrawn="1"/>
        </p:nvSpPr>
        <p:spPr>
          <a:xfrm>
            <a:off x="0" y="6034964"/>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57D864E-883A-45EF-BD2F-BA218DE8DDFA}"/>
              </a:ext>
            </a:extLst>
          </p:cNvPr>
          <p:cNvSpPr txBox="1"/>
          <p:nvPr userDrawn="1"/>
        </p:nvSpPr>
        <p:spPr>
          <a:xfrm>
            <a:off x="4956561" y="6183851"/>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2B85EEC-8693-44CF-88F4-F4BD591590C1}"/>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Box 12">
            <a:extLst>
              <a:ext uri="{FF2B5EF4-FFF2-40B4-BE49-F238E27FC236}">
                <a16:creationId xmlns:a16="http://schemas.microsoft.com/office/drawing/2014/main" id="{F7A2C80B-1C74-44F0-B5C8-38CDD5272C3E}"/>
              </a:ext>
            </a:extLst>
          </p:cNvPr>
          <p:cNvSpPr txBox="1"/>
          <p:nvPr userDrawn="1"/>
        </p:nvSpPr>
        <p:spPr>
          <a:xfrm>
            <a:off x="4917479" y="6240482"/>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8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youtube.com/watch?v=q38ZRrFbz7s&amp;feature=youtu.be"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93.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hyperlink" Target="https://static1.squarespace.com/static/5fa5248fcb87d6680ec908e6/t/5fd933e450d96b1a1c6412bb/1608070119474/Storicise-Key-Stage-3-Activity-SPOT-THE-DIFF.pdf" TargetMode="External"/><Relationship Id="rId4" Type="http://schemas.openxmlformats.org/officeDocument/2006/relationships/hyperlink" Target="https://bit.ly/3c0tsk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Calibri"/>
              <a:buNone/>
            </a:pPr>
            <a:r>
              <a:rPr lang="en-GB" sz="4800" dirty="0">
                <a:solidFill>
                  <a:srgbClr val="0F6BB2"/>
                </a:solidFill>
                <a:latin typeface="Gill Sans"/>
                <a:ea typeface="Gill Sans"/>
                <a:cs typeface="Gill Sans"/>
                <a:sym typeface="Gill Sans"/>
              </a:rPr>
              <a:t>Testing for Coronavirus</a:t>
            </a:r>
            <a:endParaRPr sz="4800" dirty="0">
              <a:solidFill>
                <a:srgbClr val="0F6BB2"/>
              </a:solidFill>
              <a:latin typeface="Gill Sans"/>
              <a:ea typeface="Gill Sans"/>
              <a:cs typeface="Gill Sans"/>
              <a:sym typeface="Gill Sans"/>
            </a:endParaRPr>
          </a:p>
        </p:txBody>
      </p:sp>
      <p:sp>
        <p:nvSpPr>
          <p:cNvPr id="458" name="Google Shape;458;p1"/>
          <p:cNvSpPr txBox="1">
            <a:spLocks noGrp="1"/>
          </p:cNvSpPr>
          <p:nvPr>
            <p:ph type="subTitle" idx="1"/>
          </p:nvPr>
        </p:nvSpPr>
        <p:spPr>
          <a:xfrm>
            <a:off x="1103719" y="1990199"/>
            <a:ext cx="6858000" cy="4607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Clr>
                <a:schemeClr val="dk1"/>
              </a:buClr>
              <a:buSzPts val="1100"/>
              <a:buNone/>
            </a:pPr>
            <a:r>
              <a:rPr lang="en-GB" sz="3000" dirty="0">
                <a:solidFill>
                  <a:schemeClr val="accent5">
                    <a:lumMod val="50000"/>
                  </a:schemeClr>
                </a:solidFill>
                <a:highlight>
                  <a:srgbClr val="FFFFFF"/>
                </a:highlight>
                <a:latin typeface="Gill Sans"/>
                <a:ea typeface="Gill Sans"/>
                <a:cs typeface="Gill Sans"/>
                <a:sym typeface="Gill Sans"/>
              </a:rPr>
              <a:t>Objectives: </a:t>
            </a:r>
          </a:p>
          <a:p>
            <a:pPr marL="0" lvl="0" indent="0" algn="l" rtl="0">
              <a:lnSpc>
                <a:spcPct val="115000"/>
              </a:lnSpc>
              <a:spcBef>
                <a:spcPts val="0"/>
              </a:spcBef>
              <a:spcAft>
                <a:spcPts val="0"/>
              </a:spcAft>
              <a:buClr>
                <a:schemeClr val="dk1"/>
              </a:buClr>
              <a:buSzPts val="1100"/>
              <a:buNone/>
            </a:pPr>
            <a:endParaRPr sz="2400" dirty="0">
              <a:solidFill>
                <a:schemeClr val="accent5">
                  <a:lumMod val="50000"/>
                </a:schemeClr>
              </a:solidFill>
              <a:highlight>
                <a:srgbClr val="FFFFFF"/>
              </a:highlight>
              <a:latin typeface="Gill Sans"/>
              <a:ea typeface="Gill Sans"/>
              <a:cs typeface="Gill Sans"/>
              <a:sym typeface="Gill Sans"/>
            </a:endParaRPr>
          </a:p>
          <a:p>
            <a:pPr lvl="0" algn="l" rtl="0">
              <a:lnSpc>
                <a:spcPct val="100000"/>
              </a:lnSpc>
              <a:spcBef>
                <a:spcPts val="0"/>
              </a:spcBef>
              <a:spcAft>
                <a:spcPts val="0"/>
              </a:spcAft>
              <a:buSzPts val="2400"/>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To explain how tests can be used to detect Coronavirus.</a:t>
            </a:r>
          </a:p>
          <a:p>
            <a:pPr lvl="0" algn="l" rtl="0">
              <a:lnSpc>
                <a:spcPct val="100000"/>
              </a:lnSpc>
              <a:spcBef>
                <a:spcPts val="0"/>
              </a:spcBef>
              <a:spcAft>
                <a:spcPts val="0"/>
              </a:spcAft>
              <a:buSzPts val="2400"/>
              <a:buFont typeface="Arial" panose="020B0604020202020204" pitchFamily="34" charset="0"/>
              <a:buChar char="•"/>
            </a:pPr>
            <a:endParaRPr sz="2400" dirty="0">
              <a:solidFill>
                <a:schemeClr val="accent5">
                  <a:lumMod val="50000"/>
                </a:schemeClr>
              </a:solidFill>
              <a:latin typeface="Gill Sans"/>
              <a:ea typeface="Gill Sans"/>
              <a:cs typeface="Gill Sans"/>
              <a:sym typeface="Gill Sans"/>
            </a:endParaRPr>
          </a:p>
          <a:p>
            <a:pPr lvl="0">
              <a:lnSpc>
                <a:spcPct val="100000"/>
              </a:lnSpc>
              <a:spcBef>
                <a:spcPts val="0"/>
              </a:spcBef>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To explain the differences between the tests using key vocabulary</a:t>
            </a:r>
          </a:p>
          <a:p>
            <a:pPr marL="0" lvl="0" indent="0">
              <a:lnSpc>
                <a:spcPct val="100000"/>
              </a:lnSpc>
              <a:spcBef>
                <a:spcPts val="0"/>
              </a:spcBef>
              <a:buNone/>
            </a:pPr>
            <a:r>
              <a:rPr lang="en-GB" sz="2400" dirty="0">
                <a:solidFill>
                  <a:schemeClr val="accent5">
                    <a:lumMod val="50000"/>
                  </a:schemeClr>
                </a:solidFill>
                <a:latin typeface="Gill Sans"/>
                <a:ea typeface="Gill Sans"/>
                <a:cs typeface="Gill Sans"/>
                <a:sym typeface="Gill Sans"/>
              </a:rPr>
              <a:t> </a:t>
            </a:r>
          </a:p>
          <a:p>
            <a:pPr lvl="0">
              <a:lnSpc>
                <a:spcPct val="100000"/>
              </a:lnSpc>
              <a:spcBef>
                <a:spcPts val="0"/>
              </a:spcBef>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To discuss how transmission to others can be limited by identifying people who are infectious, linking this to the importance of testing</a:t>
            </a:r>
          </a:p>
          <a:p>
            <a:pPr fontAlgn="base"/>
            <a:r>
              <a:rPr lang="en-US" sz="2200" dirty="0"/>
              <a:t>​</a:t>
            </a:r>
          </a:p>
          <a:p>
            <a:pPr marL="0" lvl="0" indent="0" algn="l" rtl="0">
              <a:lnSpc>
                <a:spcPct val="100000"/>
              </a:lnSpc>
              <a:spcBef>
                <a:spcPts val="0"/>
              </a:spcBef>
              <a:spcAft>
                <a:spcPts val="0"/>
              </a:spcAft>
              <a:buSzPts val="2400"/>
              <a:buNone/>
            </a:pPr>
            <a:endParaRPr sz="2700" dirty="0">
              <a:solidFill>
                <a:schemeClr val="accent5">
                  <a:lumMod val="50000"/>
                </a:schemeClr>
              </a:solidFill>
              <a:latin typeface="Gill Sans"/>
              <a:ea typeface="Gill Sans"/>
              <a:cs typeface="Gill Sans"/>
              <a:sym typeface="Gill Sans"/>
            </a:endParaRPr>
          </a:p>
          <a:p>
            <a:pPr marL="91440" lvl="0" indent="0" algn="l" rtl="0">
              <a:lnSpc>
                <a:spcPct val="85000"/>
              </a:lnSpc>
              <a:spcBef>
                <a:spcPts val="0"/>
              </a:spcBef>
              <a:spcAft>
                <a:spcPts val="0"/>
              </a:spcAft>
              <a:buClr>
                <a:srgbClr val="262626"/>
              </a:buClr>
              <a:buSzPts val="2400"/>
              <a:buNone/>
            </a:pPr>
            <a:endParaRPr sz="1800" b="1" dirty="0">
              <a:solidFill>
                <a:schemeClr val="dk1"/>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1900065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493820" y="2326105"/>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dirty="0">
                <a:ln>
                  <a:noFill/>
                </a:ln>
                <a:solidFill>
                  <a:srgbClr val="0F6BB2"/>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dirty="0">
                <a:ln>
                  <a:noFill/>
                </a:ln>
                <a:solidFill>
                  <a:srgbClr val="0F6BB2"/>
                </a:solidFill>
                <a:effectLst/>
                <a:uLnTx/>
                <a:uFillTx/>
                <a:latin typeface="Gill Sans"/>
                <a:ea typeface="Gill Sans"/>
                <a:cs typeface="Gill Sans"/>
                <a:sym typeface="Gill Sans"/>
              </a:rPr>
              <a:t>see you soon!</a:t>
            </a: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215435" y="1716574"/>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8" name="Google Shape;529;gabefc0c955_0_11">
            <a:extLst>
              <a:ext uri="{FF2B5EF4-FFF2-40B4-BE49-F238E27FC236}">
                <a16:creationId xmlns:a16="http://schemas.microsoft.com/office/drawing/2014/main" id="{1154B751-43A7-438E-96C1-4742844B2886}"/>
              </a:ext>
            </a:extLst>
          </p:cNvPr>
          <p:cNvPicPr preferRelativeResize="0"/>
          <p:nvPr/>
        </p:nvPicPr>
        <p:blipFill rotWithShape="1">
          <a:blip r:embed="rId2">
            <a:alphaModFix/>
          </a:blip>
          <a:srcRect/>
          <a:stretch/>
        </p:blipFill>
        <p:spPr>
          <a:xfrm>
            <a:off x="804398" y="1219200"/>
            <a:ext cx="1962150" cy="1962150"/>
          </a:xfrm>
          <a:prstGeom prst="rect">
            <a:avLst/>
          </a:prstGeom>
          <a:noFill/>
          <a:ln>
            <a:noFill/>
          </a:ln>
        </p:spPr>
      </p:pic>
    </p:spTree>
    <p:extLst>
      <p:ext uri="{BB962C8B-B14F-4D97-AF65-F5344CB8AC3E}">
        <p14:creationId xmlns:p14="http://schemas.microsoft.com/office/powerpoint/2010/main" val="311129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b933a46173_0_0"/>
          <p:cNvSpPr txBox="1"/>
          <p:nvPr/>
        </p:nvSpPr>
        <p:spPr>
          <a:xfrm>
            <a:off x="817050" y="656325"/>
            <a:ext cx="6737400" cy="8496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4800"/>
              <a:buFont typeface="Arial"/>
              <a:buNone/>
            </a:pPr>
            <a:r>
              <a:rPr lang="en-GB" sz="4800" b="0" i="0" u="none" strike="noStrike" cap="none" dirty="0">
                <a:solidFill>
                  <a:srgbClr val="0F6BB2"/>
                </a:solidFill>
                <a:latin typeface="Gill Sans"/>
                <a:ea typeface="Gill Sans"/>
                <a:cs typeface="Gill Sans"/>
                <a:sym typeface="Gill Sans"/>
              </a:rPr>
              <a:t>Video Introduction</a:t>
            </a:r>
            <a:endParaRPr sz="4800" b="0" i="0" u="none" strike="noStrike" cap="none" dirty="0">
              <a:solidFill>
                <a:srgbClr val="0F6BB2"/>
              </a:solidFill>
              <a:latin typeface="Gill Sans"/>
              <a:ea typeface="Gill Sans"/>
              <a:cs typeface="Gill Sans"/>
              <a:sym typeface="Gill Sans"/>
            </a:endParaRPr>
          </a:p>
        </p:txBody>
      </p:sp>
      <p:sp>
        <p:nvSpPr>
          <p:cNvPr id="464" name="Google Shape;464;gb933a46173_0_0"/>
          <p:cNvSpPr txBox="1"/>
          <p:nvPr/>
        </p:nvSpPr>
        <p:spPr>
          <a:xfrm>
            <a:off x="1511925" y="2097025"/>
            <a:ext cx="6329400" cy="1426514"/>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900"/>
              <a:buFont typeface="Arial"/>
              <a:buNone/>
            </a:pPr>
            <a:r>
              <a:rPr lang="en-GB" sz="2900" b="0" i="0" u="none" strike="noStrike" cap="none" dirty="0">
                <a:solidFill>
                  <a:schemeClr val="accent5">
                    <a:lumMod val="50000"/>
                  </a:schemeClr>
                </a:solidFill>
                <a:latin typeface="Gill Sans"/>
                <a:ea typeface="Gill Sans"/>
                <a:cs typeface="Gill Sans"/>
                <a:sym typeface="Gill Sans"/>
              </a:rPr>
              <a:t>Watch COVID-19 Warriors Video Introduction</a:t>
            </a:r>
            <a:endParaRPr sz="2500" b="0" i="0" u="sng" strike="noStrike" cap="none" dirty="0">
              <a:solidFill>
                <a:srgbClr val="954F72"/>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465" name="Google Shape;465;gb933a46173_0_0"/>
          <p:cNvPicPr preferRelativeResize="0"/>
          <p:nvPr/>
        </p:nvPicPr>
        <p:blipFill rotWithShape="1">
          <a:blip r:embed="rId3">
            <a:alphaModFix/>
          </a:blip>
          <a:srcRect/>
          <a:stretch/>
        </p:blipFill>
        <p:spPr>
          <a:xfrm>
            <a:off x="0" y="3429000"/>
            <a:ext cx="2619301" cy="2579474"/>
          </a:xfrm>
          <a:prstGeom prst="rect">
            <a:avLst/>
          </a:prstGeom>
          <a:noFill/>
          <a:ln>
            <a:noFill/>
          </a:ln>
        </p:spPr>
      </p:pic>
      <p:pic>
        <p:nvPicPr>
          <p:cNvPr id="467" name="Google Shape;467;gb933a46173_0_0"/>
          <p:cNvPicPr preferRelativeResize="0"/>
          <p:nvPr/>
        </p:nvPicPr>
        <p:blipFill rotWithShape="1">
          <a:blip r:embed="rId4">
            <a:alphaModFix/>
          </a:blip>
          <a:srcRect/>
          <a:stretch/>
        </p:blipFill>
        <p:spPr>
          <a:xfrm>
            <a:off x="6682125" y="3559537"/>
            <a:ext cx="2318400" cy="2318400"/>
          </a:xfrm>
          <a:prstGeom prst="rect">
            <a:avLst/>
          </a:prstGeom>
          <a:noFill/>
          <a:ln>
            <a:noFill/>
          </a:ln>
        </p:spPr>
      </p:pic>
      <p:sp>
        <p:nvSpPr>
          <p:cNvPr id="2" name="Rectangle 1">
            <a:extLst>
              <a:ext uri="{FF2B5EF4-FFF2-40B4-BE49-F238E27FC236}">
                <a16:creationId xmlns:a16="http://schemas.microsoft.com/office/drawing/2014/main" id="{E53CB189-4E25-5243-B76E-A608FD1040D1}"/>
              </a:ext>
            </a:extLst>
          </p:cNvPr>
          <p:cNvSpPr/>
          <p:nvPr/>
        </p:nvSpPr>
        <p:spPr>
          <a:xfrm>
            <a:off x="2619300" y="4062658"/>
            <a:ext cx="3583792" cy="1477328"/>
          </a:xfrm>
          <a:prstGeom prst="rect">
            <a:avLst/>
          </a:prstGeom>
        </p:spPr>
        <p:txBody>
          <a:bodyPr wrap="square">
            <a:spAutoFit/>
          </a:bodyPr>
          <a:lstStyle/>
          <a:p>
            <a:pPr fontAlgn="base"/>
            <a:r>
              <a:rPr lang="en-GB" dirty="0">
                <a:solidFill>
                  <a:schemeClr val="accent5">
                    <a:lumMod val="50000"/>
                  </a:schemeClr>
                </a:solidFill>
              </a:rPr>
              <a:t>Watch Questions and Answers with Dr Kate Glyn-Owen covering the importance of testing.</a:t>
            </a:r>
            <a:r>
              <a:rPr lang="en-US" dirty="0">
                <a:solidFill>
                  <a:schemeClr val="accent5">
                    <a:lumMod val="50000"/>
                  </a:schemeClr>
                </a:solidFill>
              </a:rPr>
              <a:t>​</a:t>
            </a:r>
          </a:p>
          <a:p>
            <a:pPr fontAlgn="base"/>
            <a:r>
              <a:rPr lang="en-GB" u="sng" dirty="0">
                <a:hlinkClick r:id="rId5"/>
              </a:rPr>
              <a:t>https://www.youtube.com/watch?v=q38ZRrFbz7s&amp;feature=youtu.be</a:t>
            </a:r>
            <a:r>
              <a:rPr lang="en-US" dirty="0"/>
              <a:t>​</a:t>
            </a:r>
          </a:p>
        </p:txBody>
      </p:sp>
    </p:spTree>
    <p:extLst>
      <p:ext uri="{BB962C8B-B14F-4D97-AF65-F5344CB8AC3E}">
        <p14:creationId xmlns:p14="http://schemas.microsoft.com/office/powerpoint/2010/main" val="3877993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b525822f29_0_5"/>
          <p:cNvSpPr txBox="1">
            <a:spLocks noGrp="1"/>
          </p:cNvSpPr>
          <p:nvPr>
            <p:ph type="title"/>
          </p:nvPr>
        </p:nvSpPr>
        <p:spPr>
          <a:xfrm>
            <a:off x="532200" y="405876"/>
            <a:ext cx="8079600" cy="109486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BB2"/>
                </a:solidFill>
                <a:latin typeface="Gill Sans"/>
                <a:ea typeface="Gill Sans"/>
                <a:cs typeface="Gill Sans"/>
                <a:sym typeface="Gill Sans"/>
              </a:rPr>
              <a:t>Main Activity</a:t>
            </a:r>
            <a:endParaRPr sz="4800" dirty="0">
              <a:solidFill>
                <a:srgbClr val="0F6BB2"/>
              </a:solidFill>
              <a:latin typeface="Gill Sans"/>
              <a:ea typeface="Gill Sans"/>
              <a:cs typeface="Gill Sans"/>
              <a:sym typeface="Gill Sans"/>
            </a:endParaRPr>
          </a:p>
          <a:p>
            <a:pPr marL="0" lvl="0" indent="0" algn="l" rtl="0">
              <a:lnSpc>
                <a:spcPct val="90000"/>
              </a:lnSpc>
              <a:spcBef>
                <a:spcPts val="0"/>
              </a:spcBef>
              <a:spcAft>
                <a:spcPts val="0"/>
              </a:spcAft>
              <a:buSzPts val="1800"/>
              <a:buNone/>
            </a:pPr>
            <a:r>
              <a:rPr lang="en-GB" sz="3600" dirty="0">
                <a:solidFill>
                  <a:schemeClr val="accent5">
                    <a:lumMod val="50000"/>
                  </a:schemeClr>
                </a:solidFill>
                <a:latin typeface="Gill Sans"/>
                <a:ea typeface="Gill Sans"/>
                <a:cs typeface="Gill Sans"/>
                <a:sym typeface="Gill Sans"/>
              </a:rPr>
              <a:t>What do you remember about each test?</a:t>
            </a:r>
            <a:endParaRPr sz="3600" dirty="0">
              <a:solidFill>
                <a:schemeClr val="accent5">
                  <a:lumMod val="50000"/>
                </a:schemeClr>
              </a:solidFill>
              <a:latin typeface="Gill Sans"/>
              <a:ea typeface="Gill Sans"/>
              <a:cs typeface="Gill Sans"/>
              <a:sym typeface="Gill Sans"/>
            </a:endParaRPr>
          </a:p>
        </p:txBody>
      </p:sp>
      <p:sp>
        <p:nvSpPr>
          <p:cNvPr id="473" name="Google Shape;473;gb525822f29_0_5"/>
          <p:cNvSpPr txBox="1"/>
          <p:nvPr/>
        </p:nvSpPr>
        <p:spPr>
          <a:xfrm>
            <a:off x="6086475" y="3147250"/>
            <a:ext cx="1638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4" name="Google Shape;474;gb525822f29_0_5"/>
          <p:cNvSpPr/>
          <p:nvPr/>
        </p:nvSpPr>
        <p:spPr>
          <a:xfrm>
            <a:off x="1499775" y="3547449"/>
            <a:ext cx="6225600" cy="1594200"/>
          </a:xfrm>
          <a:prstGeom prst="roundRect">
            <a:avLst>
              <a:gd name="adj" fmla="val 16667"/>
            </a:avLst>
          </a:prstGeom>
          <a:solidFill>
            <a:srgbClr val="F9CB9C"/>
          </a:solid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900"/>
              <a:buFont typeface="Arial"/>
              <a:buNone/>
            </a:pPr>
            <a:r>
              <a:rPr lang="en-GB" sz="2900" b="0" i="0" u="none" strike="noStrike" cap="none" dirty="0">
                <a:solidFill>
                  <a:srgbClr val="0F6BB2"/>
                </a:solidFill>
                <a:latin typeface="Gill Sans"/>
                <a:ea typeface="Gill Sans"/>
                <a:cs typeface="Gill Sans"/>
                <a:sym typeface="Gill Sans"/>
              </a:rPr>
              <a:t>PCR</a:t>
            </a:r>
            <a:endParaRPr sz="2900" b="0" i="0" u="none" strike="noStrike" cap="none" dirty="0">
              <a:solidFill>
                <a:srgbClr val="0F6BB2"/>
              </a:solidFill>
              <a:latin typeface="Gill Sans"/>
              <a:ea typeface="Gill Sans"/>
              <a:cs typeface="Gill Sans"/>
              <a:sym typeface="Gill Sans"/>
            </a:endParaRPr>
          </a:p>
        </p:txBody>
      </p:sp>
      <p:sp>
        <p:nvSpPr>
          <p:cNvPr id="475" name="Google Shape;475;gb525822f29_0_5"/>
          <p:cNvSpPr/>
          <p:nvPr/>
        </p:nvSpPr>
        <p:spPr>
          <a:xfrm>
            <a:off x="1459200" y="1874988"/>
            <a:ext cx="6225600" cy="1594200"/>
          </a:xfrm>
          <a:prstGeom prst="roundRect">
            <a:avLst>
              <a:gd name="adj" fmla="val 16667"/>
            </a:avLst>
          </a:prstGeom>
          <a:solidFill>
            <a:srgbClr val="9FC5E8"/>
          </a:solid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900"/>
              <a:buFont typeface="Arial"/>
              <a:buNone/>
            </a:pPr>
            <a:r>
              <a:rPr lang="en-GB" sz="2900" b="0" i="0" u="none" strike="noStrike" cap="none" dirty="0">
                <a:solidFill>
                  <a:srgbClr val="0000FF"/>
                </a:solidFill>
                <a:latin typeface="Gill Sans"/>
                <a:ea typeface="Gill Sans"/>
                <a:cs typeface="Gill Sans"/>
                <a:sym typeface="Gill Sans"/>
              </a:rPr>
              <a:t>Saliva Test</a:t>
            </a:r>
            <a:endParaRPr sz="2900" b="0" i="0" u="none" strike="noStrike" cap="none" dirty="0">
              <a:solidFill>
                <a:srgbClr val="0000FF"/>
              </a:solidFill>
              <a:latin typeface="Gill Sans"/>
              <a:ea typeface="Gill Sans"/>
              <a:cs typeface="Gill Sans"/>
              <a:sym typeface="Gill Sans"/>
            </a:endParaRPr>
          </a:p>
        </p:txBody>
      </p:sp>
      <p:sp>
        <p:nvSpPr>
          <p:cNvPr id="476" name="Google Shape;476;gb525822f29_0_5"/>
          <p:cNvSpPr/>
          <p:nvPr/>
        </p:nvSpPr>
        <p:spPr>
          <a:xfrm>
            <a:off x="1499775" y="5219900"/>
            <a:ext cx="6225600" cy="1594200"/>
          </a:xfrm>
          <a:prstGeom prst="roundRect">
            <a:avLst>
              <a:gd name="adj" fmla="val 16667"/>
            </a:avLst>
          </a:prstGeom>
          <a:solidFill>
            <a:srgbClr val="B6D7A8"/>
          </a:solidFill>
          <a:ln w="3810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900"/>
              <a:buFont typeface="Arial"/>
              <a:buNone/>
            </a:pPr>
            <a:r>
              <a:rPr lang="en-GB" sz="2900" b="0" i="0" u="none" strike="noStrike" cap="none">
                <a:solidFill>
                  <a:srgbClr val="38761D"/>
                </a:solidFill>
                <a:latin typeface="Gill Sans"/>
                <a:ea typeface="Gill Sans"/>
                <a:cs typeface="Gill Sans"/>
                <a:sym typeface="Gill Sans"/>
              </a:rPr>
              <a:t>Lateral Flow</a:t>
            </a:r>
            <a:endParaRPr sz="2900" b="0" i="0" u="none" strike="noStrike" cap="none">
              <a:solidFill>
                <a:srgbClr val="38761D"/>
              </a:solidFill>
              <a:latin typeface="Gill Sans"/>
              <a:ea typeface="Gill Sans"/>
              <a:cs typeface="Gill Sans"/>
              <a:sym typeface="Gill Sans"/>
            </a:endParaRPr>
          </a:p>
        </p:txBody>
      </p:sp>
      <p:pic>
        <p:nvPicPr>
          <p:cNvPr id="477" name="Google Shape;477;gb525822f29_0_5"/>
          <p:cNvPicPr preferRelativeResize="0"/>
          <p:nvPr/>
        </p:nvPicPr>
        <p:blipFill rotWithShape="1">
          <a:blip r:embed="rId3">
            <a:alphaModFix/>
          </a:blip>
          <a:srcRect/>
          <a:stretch/>
        </p:blipFill>
        <p:spPr>
          <a:xfrm>
            <a:off x="5353673" y="2000076"/>
            <a:ext cx="1814153" cy="1344025"/>
          </a:xfrm>
          <a:prstGeom prst="rect">
            <a:avLst/>
          </a:prstGeom>
          <a:noFill/>
          <a:ln>
            <a:noFill/>
          </a:ln>
        </p:spPr>
      </p:pic>
      <p:pic>
        <p:nvPicPr>
          <p:cNvPr id="478" name="Google Shape;478;gb525822f29_0_5"/>
          <p:cNvPicPr preferRelativeResize="0"/>
          <p:nvPr/>
        </p:nvPicPr>
        <p:blipFill rotWithShape="1">
          <a:blip r:embed="rId4">
            <a:alphaModFix/>
          </a:blip>
          <a:srcRect l="64678" t="70046"/>
          <a:stretch/>
        </p:blipFill>
        <p:spPr>
          <a:xfrm>
            <a:off x="5882125" y="5556800"/>
            <a:ext cx="989499" cy="920400"/>
          </a:xfrm>
          <a:prstGeom prst="rect">
            <a:avLst/>
          </a:prstGeom>
          <a:noFill/>
          <a:ln>
            <a:noFill/>
          </a:ln>
        </p:spPr>
      </p:pic>
      <p:pic>
        <p:nvPicPr>
          <p:cNvPr id="479" name="Google Shape;479;gb525822f29_0_5"/>
          <p:cNvPicPr preferRelativeResize="0"/>
          <p:nvPr/>
        </p:nvPicPr>
        <p:blipFill rotWithShape="1">
          <a:blip r:embed="rId4">
            <a:alphaModFix/>
          </a:blip>
          <a:srcRect l="38992" t="67605" r="32722"/>
          <a:stretch/>
        </p:blipFill>
        <p:spPr>
          <a:xfrm>
            <a:off x="5980675" y="3846850"/>
            <a:ext cx="792399" cy="995398"/>
          </a:xfrm>
          <a:prstGeom prst="rect">
            <a:avLst/>
          </a:prstGeom>
          <a:noFill/>
          <a:ln>
            <a:noFill/>
          </a:ln>
        </p:spPr>
      </p:pic>
    </p:spTree>
    <p:extLst>
      <p:ext uri="{BB962C8B-B14F-4D97-AF65-F5344CB8AC3E}">
        <p14:creationId xmlns:p14="http://schemas.microsoft.com/office/powerpoint/2010/main" val="4127145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be57d4be87_0_72"/>
          <p:cNvSpPr txBox="1">
            <a:spLocks noGrp="1"/>
          </p:cNvSpPr>
          <p:nvPr>
            <p:ph type="title"/>
          </p:nvPr>
        </p:nvSpPr>
        <p:spPr>
          <a:xfrm>
            <a:off x="640500" y="302296"/>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000" dirty="0">
                <a:solidFill>
                  <a:srgbClr val="0F6BB2"/>
                </a:solidFill>
                <a:latin typeface="Gill Sans"/>
                <a:ea typeface="Gill Sans"/>
                <a:cs typeface="Gill Sans"/>
                <a:sym typeface="Gill Sans"/>
              </a:rPr>
              <a:t>See how a Lateral Flow test works</a:t>
            </a:r>
            <a:endParaRPr sz="4000" dirty="0">
              <a:solidFill>
                <a:srgbClr val="0F6BB2"/>
              </a:solidFill>
              <a:latin typeface="Gill Sans"/>
              <a:ea typeface="Gill Sans"/>
              <a:cs typeface="Gill Sans"/>
              <a:sym typeface="Gill Sans"/>
            </a:endParaRPr>
          </a:p>
        </p:txBody>
      </p:sp>
      <p:sp>
        <p:nvSpPr>
          <p:cNvPr id="485" name="Google Shape;485;gbe57d4be87_0_72"/>
          <p:cNvSpPr txBox="1"/>
          <p:nvPr/>
        </p:nvSpPr>
        <p:spPr>
          <a:xfrm>
            <a:off x="2992375" y="4147200"/>
            <a:ext cx="13599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600" b="0" i="0" u="none" strike="noStrike" cap="none" dirty="0">
                <a:solidFill>
                  <a:schemeClr val="accent5">
                    <a:lumMod val="50000"/>
                  </a:schemeClr>
                </a:solidFill>
                <a:latin typeface="Gill Sans"/>
                <a:ea typeface="Gill Sans"/>
                <a:cs typeface="Gill Sans"/>
                <a:sym typeface="Gill Sans"/>
              </a:rPr>
              <a:t>Put the kitchen roll into the jar.</a:t>
            </a:r>
            <a:endParaRPr sz="1600" b="0" i="0" u="none" strike="noStrike" cap="none" dirty="0">
              <a:solidFill>
                <a:schemeClr val="accent5">
                  <a:lumMod val="50000"/>
                </a:schemeClr>
              </a:solidFill>
              <a:latin typeface="Gill Sans"/>
              <a:ea typeface="Gill Sans"/>
              <a:cs typeface="Gill Sans"/>
              <a:sym typeface="Gill Sans"/>
            </a:endParaRPr>
          </a:p>
        </p:txBody>
      </p:sp>
      <p:pic>
        <p:nvPicPr>
          <p:cNvPr id="486" name="Google Shape;486;gbe57d4be87_0_72"/>
          <p:cNvPicPr preferRelativeResize="0"/>
          <p:nvPr/>
        </p:nvPicPr>
        <p:blipFill rotWithShape="1">
          <a:blip r:embed="rId3">
            <a:alphaModFix/>
          </a:blip>
          <a:srcRect l="48922" t="14015" r="18772"/>
          <a:stretch/>
        </p:blipFill>
        <p:spPr>
          <a:xfrm>
            <a:off x="1065975" y="3443175"/>
            <a:ext cx="1867769" cy="2796354"/>
          </a:xfrm>
          <a:prstGeom prst="rect">
            <a:avLst/>
          </a:prstGeom>
          <a:noFill/>
          <a:ln>
            <a:noFill/>
          </a:ln>
        </p:spPr>
      </p:pic>
      <p:pic>
        <p:nvPicPr>
          <p:cNvPr id="487" name="Google Shape;487;gbe57d4be87_0_72"/>
          <p:cNvPicPr preferRelativeResize="0"/>
          <p:nvPr/>
        </p:nvPicPr>
        <p:blipFill rotWithShape="1">
          <a:blip r:embed="rId4">
            <a:alphaModFix/>
          </a:blip>
          <a:srcRect l="31630" t="31417" r="17136"/>
          <a:stretch/>
        </p:blipFill>
        <p:spPr>
          <a:xfrm>
            <a:off x="4112425" y="4320425"/>
            <a:ext cx="2962046" cy="2230374"/>
          </a:xfrm>
          <a:prstGeom prst="rect">
            <a:avLst/>
          </a:prstGeom>
          <a:noFill/>
          <a:ln>
            <a:noFill/>
          </a:ln>
        </p:spPr>
      </p:pic>
      <p:pic>
        <p:nvPicPr>
          <p:cNvPr id="488" name="Google Shape;488;gbe57d4be87_0_72"/>
          <p:cNvPicPr preferRelativeResize="0"/>
          <p:nvPr/>
        </p:nvPicPr>
        <p:blipFill rotWithShape="1">
          <a:blip r:embed="rId5">
            <a:alphaModFix/>
          </a:blip>
          <a:srcRect t="10230" r="4662" b="20459"/>
          <a:stretch/>
        </p:blipFill>
        <p:spPr>
          <a:xfrm>
            <a:off x="1180650" y="1250125"/>
            <a:ext cx="4432179" cy="1943522"/>
          </a:xfrm>
          <a:prstGeom prst="rect">
            <a:avLst/>
          </a:prstGeom>
          <a:noFill/>
          <a:ln>
            <a:noFill/>
          </a:ln>
        </p:spPr>
      </p:pic>
      <p:sp>
        <p:nvSpPr>
          <p:cNvPr id="489" name="Google Shape;489;gbe57d4be87_0_72"/>
          <p:cNvSpPr/>
          <p:nvPr/>
        </p:nvSpPr>
        <p:spPr>
          <a:xfrm>
            <a:off x="1311225" y="1348950"/>
            <a:ext cx="471600" cy="4716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Gill Sans"/>
                <a:ea typeface="Gill Sans"/>
                <a:cs typeface="Gill Sans"/>
                <a:sym typeface="Gill Sans"/>
              </a:rPr>
              <a:t>1</a:t>
            </a:r>
            <a:endParaRPr sz="2300" b="0" i="0" u="none" strike="noStrike" cap="none">
              <a:solidFill>
                <a:srgbClr val="000000"/>
              </a:solidFill>
              <a:latin typeface="Gill Sans"/>
              <a:ea typeface="Gill Sans"/>
              <a:cs typeface="Gill Sans"/>
              <a:sym typeface="Gill Sans"/>
            </a:endParaRPr>
          </a:p>
        </p:txBody>
      </p:sp>
      <p:sp>
        <p:nvSpPr>
          <p:cNvPr id="490" name="Google Shape;490;gbe57d4be87_0_72"/>
          <p:cNvSpPr/>
          <p:nvPr/>
        </p:nvSpPr>
        <p:spPr>
          <a:xfrm>
            <a:off x="4208700" y="6024150"/>
            <a:ext cx="471600" cy="4716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Gill Sans"/>
                <a:ea typeface="Gill Sans"/>
                <a:cs typeface="Gill Sans"/>
                <a:sym typeface="Gill Sans"/>
              </a:rPr>
              <a:t>3</a:t>
            </a:r>
            <a:endParaRPr sz="2300" b="0" i="0" u="none" strike="noStrike" cap="none">
              <a:solidFill>
                <a:srgbClr val="000000"/>
              </a:solidFill>
              <a:latin typeface="Gill Sans"/>
              <a:ea typeface="Gill Sans"/>
              <a:cs typeface="Gill Sans"/>
              <a:sym typeface="Gill Sans"/>
            </a:endParaRPr>
          </a:p>
        </p:txBody>
      </p:sp>
      <p:sp>
        <p:nvSpPr>
          <p:cNvPr id="491" name="Google Shape;491;gbe57d4be87_0_72"/>
          <p:cNvSpPr/>
          <p:nvPr/>
        </p:nvSpPr>
        <p:spPr>
          <a:xfrm>
            <a:off x="1116025" y="3547450"/>
            <a:ext cx="471600" cy="4716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Gill Sans"/>
                <a:ea typeface="Gill Sans"/>
                <a:cs typeface="Gill Sans"/>
                <a:sym typeface="Gill Sans"/>
              </a:rPr>
              <a:t>2</a:t>
            </a:r>
            <a:endParaRPr sz="2300" b="0" i="0" u="none" strike="noStrike" cap="none">
              <a:solidFill>
                <a:srgbClr val="000000"/>
              </a:solidFill>
              <a:latin typeface="Gill Sans"/>
              <a:ea typeface="Gill Sans"/>
              <a:cs typeface="Gill Sans"/>
              <a:sym typeface="Gill Sans"/>
            </a:endParaRPr>
          </a:p>
        </p:txBody>
      </p:sp>
      <p:sp>
        <p:nvSpPr>
          <p:cNvPr id="492" name="Google Shape;492;gbe57d4be87_0_72"/>
          <p:cNvSpPr txBox="1"/>
          <p:nvPr/>
        </p:nvSpPr>
        <p:spPr>
          <a:xfrm>
            <a:off x="5792050" y="1452725"/>
            <a:ext cx="1867800" cy="116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a:solidFill>
                  <a:srgbClr val="002060"/>
                </a:solidFill>
                <a:latin typeface="Gill Sans"/>
                <a:ea typeface="Gill Sans"/>
                <a:cs typeface="Gill Sans"/>
                <a:sym typeface="Gill Sans"/>
              </a:rPr>
              <a:t>Fill a small jar with coloured water, and fold a piece of kitchen roll.</a:t>
            </a:r>
            <a:endParaRPr sz="1600" b="0" i="0" u="none" strike="noStrike" cap="none" dirty="0">
              <a:solidFill>
                <a:srgbClr val="002060"/>
              </a:solidFill>
              <a:latin typeface="Gill Sans"/>
              <a:ea typeface="Gill Sans"/>
              <a:cs typeface="Gill Sans"/>
              <a:sym typeface="Gill Sans"/>
            </a:endParaRPr>
          </a:p>
        </p:txBody>
      </p:sp>
      <p:sp>
        <p:nvSpPr>
          <p:cNvPr id="493" name="Google Shape;493;gbe57d4be87_0_72"/>
          <p:cNvSpPr txBox="1"/>
          <p:nvPr/>
        </p:nvSpPr>
        <p:spPr>
          <a:xfrm>
            <a:off x="7144500" y="4577225"/>
            <a:ext cx="1477500" cy="215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600" b="0" i="0" u="none" strike="noStrike" cap="none" dirty="0">
                <a:solidFill>
                  <a:schemeClr val="accent5">
                    <a:lumMod val="50000"/>
                  </a:schemeClr>
                </a:solidFill>
                <a:latin typeface="Gill Sans"/>
                <a:ea typeface="Gill Sans"/>
                <a:cs typeface="Gill Sans"/>
                <a:sym typeface="Gill Sans"/>
              </a:rPr>
              <a:t>Watch the liquid travel up the paper… this is how a sample is absorbed by a Lateral Flow device.</a:t>
            </a:r>
            <a:endParaRPr sz="1600" b="0" i="0" u="none" strike="noStrike" cap="none" dirty="0">
              <a:solidFill>
                <a:schemeClr val="accent5">
                  <a:lumMod val="50000"/>
                </a:schemeClr>
              </a:solidFill>
              <a:latin typeface="Gill Sans"/>
              <a:ea typeface="Gill Sans"/>
              <a:cs typeface="Gill Sans"/>
              <a:sym typeface="Gill Sans"/>
            </a:endParaRPr>
          </a:p>
        </p:txBody>
      </p:sp>
    </p:spTree>
    <p:extLst>
      <p:ext uri="{BB962C8B-B14F-4D97-AF65-F5344CB8AC3E}">
        <p14:creationId xmlns:p14="http://schemas.microsoft.com/office/powerpoint/2010/main" val="102713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499;gb7ddb9015f_0_239">
            <a:extLst>
              <a:ext uri="{FF2B5EF4-FFF2-40B4-BE49-F238E27FC236}">
                <a16:creationId xmlns:a16="http://schemas.microsoft.com/office/drawing/2014/main" id="{60C41C39-666B-4304-BF15-0D386D27CC93}"/>
              </a:ext>
            </a:extLst>
          </p:cNvPr>
          <p:cNvSpPr txBox="1">
            <a:spLocks/>
          </p:cNvSpPr>
          <p:nvPr/>
        </p:nvSpPr>
        <p:spPr>
          <a:xfrm>
            <a:off x="418975" y="8225"/>
            <a:ext cx="8079600" cy="920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accent1"/>
              </a:buClr>
              <a:buSzPts val="1800"/>
            </a:pPr>
            <a:r>
              <a:rPr lang="en-GB" sz="5000" dirty="0">
                <a:solidFill>
                  <a:schemeClr val="accent1"/>
                </a:solidFill>
                <a:latin typeface="Gill Sans"/>
                <a:sym typeface="Gill Sans"/>
              </a:rPr>
              <a:t>COVID-19 Tests</a:t>
            </a:r>
          </a:p>
        </p:txBody>
      </p:sp>
      <p:graphicFrame>
        <p:nvGraphicFramePr>
          <p:cNvPr id="32" name="Google Shape;501;gb7ddb9015f_0_239">
            <a:extLst>
              <a:ext uri="{FF2B5EF4-FFF2-40B4-BE49-F238E27FC236}">
                <a16:creationId xmlns:a16="http://schemas.microsoft.com/office/drawing/2014/main" id="{4D7B1E65-7B91-4E00-8A62-86E5AA19D57F}"/>
              </a:ext>
            </a:extLst>
          </p:cNvPr>
          <p:cNvGraphicFramePr/>
          <p:nvPr/>
        </p:nvGraphicFramePr>
        <p:xfrm>
          <a:off x="418606" y="1020720"/>
          <a:ext cx="5943600" cy="3650155"/>
        </p:xfrm>
        <a:graphic>
          <a:graphicData uri="http://schemas.openxmlformats.org/drawingml/2006/table">
            <a:tbl>
              <a:tblPr>
                <a:noFill/>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04800">
                <a:tc>
                  <a:txBody>
                    <a:bodyPr/>
                    <a:lstStyle/>
                    <a:p>
                      <a:pPr marL="0" lvl="0" indent="0" algn="ctr" rtl="0">
                        <a:spcBef>
                          <a:spcPts val="0"/>
                        </a:spcBef>
                        <a:spcAft>
                          <a:spcPts val="0"/>
                        </a:spcAft>
                        <a:buNone/>
                      </a:pPr>
                      <a:r>
                        <a:rPr lang="en-GB" sz="1200" b="1">
                          <a:latin typeface="Gill Sans"/>
                          <a:ea typeface="Gill Sans"/>
                          <a:cs typeface="Gill Sans"/>
                          <a:sym typeface="Gill Sans"/>
                        </a:rPr>
                        <a:t>Saliva Test</a:t>
                      </a:r>
                      <a:endParaRPr sz="1200" b="1">
                        <a:latin typeface="Gill Sans"/>
                        <a:ea typeface="Gill Sans"/>
                        <a:cs typeface="Gill Sans"/>
                        <a:sym typeface="Gill Sans"/>
                      </a:endParaRPr>
                    </a:p>
                  </a:txBody>
                  <a:tcPr marL="63500" marR="63500" marT="63500" marB="63500"/>
                </a:tc>
                <a:tc>
                  <a:txBody>
                    <a:bodyPr/>
                    <a:lstStyle/>
                    <a:p>
                      <a:pPr marL="0" lvl="0" indent="0" algn="ctr" rtl="0">
                        <a:spcBef>
                          <a:spcPts val="0"/>
                        </a:spcBef>
                        <a:spcAft>
                          <a:spcPts val="0"/>
                        </a:spcAft>
                        <a:buNone/>
                      </a:pPr>
                      <a:r>
                        <a:rPr lang="en-GB" sz="1200" b="1">
                          <a:latin typeface="Gill Sans"/>
                          <a:ea typeface="Gill Sans"/>
                          <a:cs typeface="Gill Sans"/>
                          <a:sym typeface="Gill Sans"/>
                        </a:rPr>
                        <a:t>PCR</a:t>
                      </a:r>
                      <a:endParaRPr sz="1200" b="1">
                        <a:latin typeface="Gill Sans"/>
                        <a:ea typeface="Gill Sans"/>
                        <a:cs typeface="Gill Sans"/>
                        <a:sym typeface="Gill Sans"/>
                      </a:endParaRPr>
                    </a:p>
                  </a:txBody>
                  <a:tcPr marL="63500" marR="63500" marT="63500" marB="63500"/>
                </a:tc>
                <a:tc>
                  <a:txBody>
                    <a:bodyPr/>
                    <a:lstStyle/>
                    <a:p>
                      <a:pPr marL="0" lvl="0" indent="0" algn="ctr" rtl="0">
                        <a:spcBef>
                          <a:spcPts val="0"/>
                        </a:spcBef>
                        <a:spcAft>
                          <a:spcPts val="0"/>
                        </a:spcAft>
                        <a:buNone/>
                      </a:pPr>
                      <a:r>
                        <a:rPr lang="en-GB" sz="1200" b="1">
                          <a:latin typeface="Gill Sans"/>
                          <a:ea typeface="Gill Sans"/>
                          <a:cs typeface="Gill Sans"/>
                          <a:sym typeface="Gill Sans"/>
                        </a:rPr>
                        <a:t>Lateral Flow</a:t>
                      </a:r>
                      <a:endParaRPr sz="1200" b="1">
                        <a:latin typeface="Gill Sans"/>
                        <a:ea typeface="Gill Sans"/>
                        <a:cs typeface="Gill Sans"/>
                        <a:sym typeface="Gill Sans"/>
                      </a:endParaRPr>
                    </a:p>
                  </a:txBody>
                  <a:tcPr marL="63500" marR="63500" marT="63500" marB="63500"/>
                </a:tc>
                <a:extLst>
                  <a:ext uri="{0D108BD9-81ED-4DB2-BD59-A6C34878D82A}">
                    <a16:rowId xmlns:a16="http://schemas.microsoft.com/office/drawing/2014/main" val="10000"/>
                  </a:ext>
                </a:extLst>
              </a:tr>
              <a:tr h="1113425">
                <a:tc>
                  <a:txBody>
                    <a:bodyPr/>
                    <a:lstStyle/>
                    <a:p>
                      <a:pPr marL="0" lvl="0" indent="0" algn="l" rtl="0">
                        <a:spcBef>
                          <a:spcPts val="0"/>
                        </a:spcBef>
                        <a:spcAft>
                          <a:spcPts val="0"/>
                        </a:spcAft>
                        <a:buNone/>
                      </a:pPr>
                      <a:endParaRPr sz="1200" u="sng" dirty="0">
                        <a:latin typeface="Gill Sans"/>
                        <a:ea typeface="Gill Sans"/>
                        <a:cs typeface="Gill Sans"/>
                        <a:sym typeface="Gill Sans"/>
                      </a:endParaRPr>
                    </a:p>
                  </a:txBody>
                  <a:tcPr marL="63500" marR="63500" marT="63500" marB="63500"/>
                </a:tc>
                <a:tc>
                  <a:txBody>
                    <a:bodyPr/>
                    <a:lstStyle/>
                    <a:p>
                      <a:pPr marL="0" lvl="0" indent="0" algn="l" rtl="0">
                        <a:spcBef>
                          <a:spcPts val="0"/>
                        </a:spcBef>
                        <a:spcAft>
                          <a:spcPts val="0"/>
                        </a:spcAft>
                        <a:buNone/>
                      </a:pPr>
                      <a:endParaRPr sz="1200" u="sng">
                        <a:latin typeface="Gill Sans"/>
                        <a:ea typeface="Gill Sans"/>
                        <a:cs typeface="Gill Sans"/>
                        <a:sym typeface="Gill Sans"/>
                      </a:endParaRPr>
                    </a:p>
                    <a:p>
                      <a:pPr marL="0" lvl="0" indent="0" algn="l" rtl="0">
                        <a:spcBef>
                          <a:spcPts val="0"/>
                        </a:spcBef>
                        <a:spcAft>
                          <a:spcPts val="0"/>
                        </a:spcAft>
                        <a:buNone/>
                      </a:pPr>
                      <a:endParaRPr sz="1200" u="sng">
                        <a:latin typeface="Gill Sans"/>
                        <a:ea typeface="Gill Sans"/>
                        <a:cs typeface="Gill Sans"/>
                        <a:sym typeface="Gill Sans"/>
                      </a:endParaRPr>
                    </a:p>
                    <a:p>
                      <a:pPr marL="0" lvl="0" indent="0" algn="l" rtl="0">
                        <a:spcBef>
                          <a:spcPts val="0"/>
                        </a:spcBef>
                        <a:spcAft>
                          <a:spcPts val="0"/>
                        </a:spcAft>
                        <a:buNone/>
                      </a:pPr>
                      <a:endParaRPr sz="1200" u="sng">
                        <a:latin typeface="Gill Sans"/>
                        <a:ea typeface="Gill Sans"/>
                        <a:cs typeface="Gill Sans"/>
                        <a:sym typeface="Gill Sans"/>
                      </a:endParaRPr>
                    </a:p>
                    <a:p>
                      <a:pPr marL="0" lvl="0" indent="0" algn="l" rtl="0">
                        <a:spcBef>
                          <a:spcPts val="0"/>
                        </a:spcBef>
                        <a:spcAft>
                          <a:spcPts val="0"/>
                        </a:spcAft>
                        <a:buNone/>
                      </a:pPr>
                      <a:endParaRPr sz="1200" u="sng">
                        <a:latin typeface="Gill Sans"/>
                        <a:ea typeface="Gill Sans"/>
                        <a:cs typeface="Gill Sans"/>
                        <a:sym typeface="Gill Sans"/>
                      </a:endParaRPr>
                    </a:p>
                    <a:p>
                      <a:pPr marL="0" lvl="0" indent="0" algn="l" rtl="0">
                        <a:spcBef>
                          <a:spcPts val="0"/>
                        </a:spcBef>
                        <a:spcAft>
                          <a:spcPts val="0"/>
                        </a:spcAft>
                        <a:buNone/>
                      </a:pPr>
                      <a:endParaRPr sz="1200" u="sng">
                        <a:latin typeface="Gill Sans"/>
                        <a:ea typeface="Gill Sans"/>
                        <a:cs typeface="Gill Sans"/>
                        <a:sym typeface="Gill Sans"/>
                      </a:endParaRPr>
                    </a:p>
                  </a:txBody>
                  <a:tcPr marL="63500" marR="63500" marT="63500" marB="63500"/>
                </a:tc>
                <a:tc>
                  <a:txBody>
                    <a:bodyPr/>
                    <a:lstStyle/>
                    <a:p>
                      <a:pPr marL="0" lvl="0" indent="0" algn="l" rtl="0">
                        <a:spcBef>
                          <a:spcPts val="0"/>
                        </a:spcBef>
                        <a:spcAft>
                          <a:spcPts val="0"/>
                        </a:spcAft>
                        <a:buNone/>
                      </a:pPr>
                      <a:endParaRPr sz="1200" u="sng">
                        <a:latin typeface="Gill Sans"/>
                        <a:ea typeface="Gill Sans"/>
                        <a:cs typeface="Gill Sans"/>
                        <a:sym typeface="Gill Sans"/>
                      </a:endParaRPr>
                    </a:p>
                  </a:txBody>
                  <a:tcPr marL="63500" marR="63500" marT="63500" marB="63500"/>
                </a:tc>
                <a:extLst>
                  <a:ext uri="{0D108BD9-81ED-4DB2-BD59-A6C34878D82A}">
                    <a16:rowId xmlns:a16="http://schemas.microsoft.com/office/drawing/2014/main" val="10001"/>
                  </a:ext>
                </a:extLst>
              </a:tr>
              <a:tr h="1113425">
                <a:tc>
                  <a:txBody>
                    <a:bodyPr/>
                    <a:lstStyle/>
                    <a:p>
                      <a:pPr marL="0" lvl="0" indent="0" algn="l" rtl="0">
                        <a:spcBef>
                          <a:spcPts val="0"/>
                        </a:spcBef>
                        <a:spcAft>
                          <a:spcPts val="0"/>
                        </a:spcAft>
                        <a:buNone/>
                      </a:pPr>
                      <a:endParaRPr sz="1200" u="sng">
                        <a:latin typeface="Gill Sans"/>
                        <a:ea typeface="Gill Sans"/>
                        <a:cs typeface="Gill Sans"/>
                        <a:sym typeface="Gill Sans"/>
                      </a:endParaRPr>
                    </a:p>
                  </a:txBody>
                  <a:tcPr marL="63500" marR="63500" marT="63500" marB="63500"/>
                </a:tc>
                <a:tc>
                  <a:txBody>
                    <a:bodyPr/>
                    <a:lstStyle/>
                    <a:p>
                      <a:pPr marL="0" lvl="0" indent="0" algn="l" rtl="0">
                        <a:spcBef>
                          <a:spcPts val="0"/>
                        </a:spcBef>
                        <a:spcAft>
                          <a:spcPts val="0"/>
                        </a:spcAft>
                        <a:buNone/>
                      </a:pPr>
                      <a:endParaRPr sz="1200" u="sng" dirty="0">
                        <a:latin typeface="Gill Sans"/>
                        <a:ea typeface="Gill Sans"/>
                        <a:cs typeface="Gill Sans"/>
                        <a:sym typeface="Gill Sans"/>
                      </a:endParaRPr>
                    </a:p>
                    <a:p>
                      <a:pPr marL="0" lvl="0" indent="0" algn="l" rtl="0">
                        <a:spcBef>
                          <a:spcPts val="0"/>
                        </a:spcBef>
                        <a:spcAft>
                          <a:spcPts val="0"/>
                        </a:spcAft>
                        <a:buNone/>
                      </a:pPr>
                      <a:endParaRPr sz="1200" u="sng" dirty="0">
                        <a:latin typeface="Gill Sans"/>
                        <a:ea typeface="Gill Sans"/>
                        <a:cs typeface="Gill Sans"/>
                        <a:sym typeface="Gill Sans"/>
                      </a:endParaRPr>
                    </a:p>
                    <a:p>
                      <a:pPr marL="0" lvl="0" indent="0" algn="l" rtl="0">
                        <a:spcBef>
                          <a:spcPts val="0"/>
                        </a:spcBef>
                        <a:spcAft>
                          <a:spcPts val="0"/>
                        </a:spcAft>
                        <a:buNone/>
                      </a:pPr>
                      <a:endParaRPr sz="1200" u="sng" dirty="0">
                        <a:latin typeface="Gill Sans"/>
                        <a:ea typeface="Gill Sans"/>
                        <a:cs typeface="Gill Sans"/>
                        <a:sym typeface="Gill Sans"/>
                      </a:endParaRPr>
                    </a:p>
                    <a:p>
                      <a:pPr marL="0" lvl="0" indent="0" algn="l" rtl="0">
                        <a:spcBef>
                          <a:spcPts val="0"/>
                        </a:spcBef>
                        <a:spcAft>
                          <a:spcPts val="0"/>
                        </a:spcAft>
                        <a:buNone/>
                      </a:pPr>
                      <a:endParaRPr sz="1200" u="sng" dirty="0">
                        <a:latin typeface="Gill Sans"/>
                        <a:ea typeface="Gill Sans"/>
                        <a:cs typeface="Gill Sans"/>
                        <a:sym typeface="Gill Sans"/>
                      </a:endParaRPr>
                    </a:p>
                    <a:p>
                      <a:pPr marL="0" lvl="0" indent="0" algn="l" rtl="0">
                        <a:spcBef>
                          <a:spcPts val="0"/>
                        </a:spcBef>
                        <a:spcAft>
                          <a:spcPts val="0"/>
                        </a:spcAft>
                        <a:buNone/>
                      </a:pPr>
                      <a:endParaRPr sz="1200" u="sng" dirty="0">
                        <a:latin typeface="Gill Sans"/>
                        <a:ea typeface="Gill Sans"/>
                        <a:cs typeface="Gill Sans"/>
                        <a:sym typeface="Gill Sans"/>
                      </a:endParaRPr>
                    </a:p>
                  </a:txBody>
                  <a:tcPr marL="63500" marR="63500" marT="63500" marB="63500"/>
                </a:tc>
                <a:tc>
                  <a:txBody>
                    <a:bodyPr/>
                    <a:lstStyle/>
                    <a:p>
                      <a:pPr marL="0" lvl="0" indent="0" algn="l" rtl="0">
                        <a:spcBef>
                          <a:spcPts val="0"/>
                        </a:spcBef>
                        <a:spcAft>
                          <a:spcPts val="0"/>
                        </a:spcAft>
                        <a:buNone/>
                      </a:pPr>
                      <a:endParaRPr sz="1200" u="sng">
                        <a:latin typeface="Gill Sans"/>
                        <a:ea typeface="Gill Sans"/>
                        <a:cs typeface="Gill Sans"/>
                        <a:sym typeface="Gill Sans"/>
                      </a:endParaRPr>
                    </a:p>
                  </a:txBody>
                  <a:tcPr marL="63500" marR="63500" marT="63500" marB="63500"/>
                </a:tc>
                <a:extLst>
                  <a:ext uri="{0D108BD9-81ED-4DB2-BD59-A6C34878D82A}">
                    <a16:rowId xmlns:a16="http://schemas.microsoft.com/office/drawing/2014/main" val="10002"/>
                  </a:ext>
                </a:extLst>
              </a:tr>
              <a:tr h="1113425">
                <a:tc>
                  <a:txBody>
                    <a:bodyPr/>
                    <a:lstStyle/>
                    <a:p>
                      <a:pPr marL="0" lvl="0" indent="0" algn="l" rtl="0">
                        <a:spcBef>
                          <a:spcPts val="0"/>
                        </a:spcBef>
                        <a:spcAft>
                          <a:spcPts val="0"/>
                        </a:spcAft>
                        <a:buNone/>
                      </a:pPr>
                      <a:endParaRPr sz="1200" u="sng">
                        <a:latin typeface="Gill Sans"/>
                        <a:ea typeface="Gill Sans"/>
                        <a:cs typeface="Gill Sans"/>
                        <a:sym typeface="Gill Sans"/>
                      </a:endParaRPr>
                    </a:p>
                  </a:txBody>
                  <a:tcPr marL="63500" marR="63500" marT="63500" marB="63500"/>
                </a:tc>
                <a:tc>
                  <a:txBody>
                    <a:bodyPr/>
                    <a:lstStyle/>
                    <a:p>
                      <a:pPr marL="0" lvl="0" indent="0" algn="l" rtl="0">
                        <a:spcBef>
                          <a:spcPts val="0"/>
                        </a:spcBef>
                        <a:spcAft>
                          <a:spcPts val="0"/>
                        </a:spcAft>
                        <a:buNone/>
                      </a:pPr>
                      <a:endParaRPr sz="1200" u="sng">
                        <a:latin typeface="Gill Sans"/>
                        <a:ea typeface="Gill Sans"/>
                        <a:cs typeface="Gill Sans"/>
                        <a:sym typeface="Gill Sans"/>
                      </a:endParaRPr>
                    </a:p>
                    <a:p>
                      <a:pPr marL="0" lvl="0" indent="0" algn="l" rtl="0">
                        <a:spcBef>
                          <a:spcPts val="0"/>
                        </a:spcBef>
                        <a:spcAft>
                          <a:spcPts val="0"/>
                        </a:spcAft>
                        <a:buNone/>
                      </a:pPr>
                      <a:endParaRPr sz="1200" u="sng">
                        <a:latin typeface="Gill Sans"/>
                        <a:ea typeface="Gill Sans"/>
                        <a:cs typeface="Gill Sans"/>
                        <a:sym typeface="Gill Sans"/>
                      </a:endParaRPr>
                    </a:p>
                    <a:p>
                      <a:pPr marL="0" lvl="0" indent="0" algn="l" rtl="0">
                        <a:spcBef>
                          <a:spcPts val="0"/>
                        </a:spcBef>
                        <a:spcAft>
                          <a:spcPts val="0"/>
                        </a:spcAft>
                        <a:buNone/>
                      </a:pPr>
                      <a:endParaRPr sz="1200" u="sng">
                        <a:latin typeface="Gill Sans"/>
                        <a:ea typeface="Gill Sans"/>
                        <a:cs typeface="Gill Sans"/>
                        <a:sym typeface="Gill Sans"/>
                      </a:endParaRPr>
                    </a:p>
                    <a:p>
                      <a:pPr marL="0" lvl="0" indent="0" algn="l" rtl="0">
                        <a:spcBef>
                          <a:spcPts val="0"/>
                        </a:spcBef>
                        <a:spcAft>
                          <a:spcPts val="0"/>
                        </a:spcAft>
                        <a:buNone/>
                      </a:pPr>
                      <a:endParaRPr sz="1200" u="sng">
                        <a:latin typeface="Gill Sans"/>
                        <a:ea typeface="Gill Sans"/>
                        <a:cs typeface="Gill Sans"/>
                        <a:sym typeface="Gill Sans"/>
                      </a:endParaRPr>
                    </a:p>
                    <a:p>
                      <a:pPr marL="0" lvl="0" indent="0" algn="l" rtl="0">
                        <a:spcBef>
                          <a:spcPts val="0"/>
                        </a:spcBef>
                        <a:spcAft>
                          <a:spcPts val="0"/>
                        </a:spcAft>
                        <a:buNone/>
                      </a:pPr>
                      <a:endParaRPr sz="1200" u="sng">
                        <a:latin typeface="Gill Sans"/>
                        <a:ea typeface="Gill Sans"/>
                        <a:cs typeface="Gill Sans"/>
                        <a:sym typeface="Gill Sans"/>
                      </a:endParaRPr>
                    </a:p>
                  </a:txBody>
                  <a:tcPr marL="63500" marR="63500" marT="63500" marB="63500"/>
                </a:tc>
                <a:tc>
                  <a:txBody>
                    <a:bodyPr/>
                    <a:lstStyle/>
                    <a:p>
                      <a:pPr marL="0" lvl="0" indent="0" algn="l" rtl="0">
                        <a:spcBef>
                          <a:spcPts val="0"/>
                        </a:spcBef>
                        <a:spcAft>
                          <a:spcPts val="0"/>
                        </a:spcAft>
                        <a:buNone/>
                      </a:pPr>
                      <a:endParaRPr sz="1200" u="sng" dirty="0">
                        <a:latin typeface="Gill Sans"/>
                        <a:ea typeface="Gill Sans"/>
                        <a:cs typeface="Gill Sans"/>
                        <a:sym typeface="Gill Sans"/>
                      </a:endParaRPr>
                    </a:p>
                  </a:txBody>
                  <a:tcPr marL="63500" marR="63500" marT="63500" marB="63500"/>
                </a:tc>
                <a:extLst>
                  <a:ext uri="{0D108BD9-81ED-4DB2-BD59-A6C34878D82A}">
                    <a16:rowId xmlns:a16="http://schemas.microsoft.com/office/drawing/2014/main" val="10003"/>
                  </a:ext>
                </a:extLst>
              </a:tr>
            </a:tbl>
          </a:graphicData>
        </a:graphic>
      </p:graphicFrame>
      <p:grpSp>
        <p:nvGrpSpPr>
          <p:cNvPr id="33" name="Google Shape;502;gb7ddb9015f_0_239">
            <a:extLst>
              <a:ext uri="{FF2B5EF4-FFF2-40B4-BE49-F238E27FC236}">
                <a16:creationId xmlns:a16="http://schemas.microsoft.com/office/drawing/2014/main" id="{934497C1-F2C1-4266-A0CC-1557AE8A3275}"/>
              </a:ext>
            </a:extLst>
          </p:cNvPr>
          <p:cNvGrpSpPr/>
          <p:nvPr/>
        </p:nvGrpSpPr>
        <p:grpSpPr>
          <a:xfrm>
            <a:off x="5947288" y="5780918"/>
            <a:ext cx="1801800" cy="920400"/>
            <a:chOff x="82775" y="3695775"/>
            <a:chExt cx="1801800" cy="920400"/>
          </a:xfrm>
        </p:grpSpPr>
        <p:sp>
          <p:nvSpPr>
            <p:cNvPr id="34" name="Google Shape;503;gb7ddb9015f_0_239">
              <a:extLst>
                <a:ext uri="{FF2B5EF4-FFF2-40B4-BE49-F238E27FC236}">
                  <a16:creationId xmlns:a16="http://schemas.microsoft.com/office/drawing/2014/main" id="{A31CB769-95E0-4C48-B417-BF1EE238F91B}"/>
                </a:ext>
              </a:extLst>
            </p:cNvPr>
            <p:cNvSpPr/>
            <p:nvPr/>
          </p:nvSpPr>
          <p:spPr>
            <a:xfrm>
              <a:off x="82775" y="3695775"/>
              <a:ext cx="1801800" cy="9204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latin typeface="Gill Sans" panose="020B0604020202020204" charset="0"/>
                </a:rPr>
                <a:t>Spit in a </a:t>
              </a:r>
              <a:endParaRPr dirty="0">
                <a:latin typeface="Gill Sans" panose="020B0604020202020204" charset="0"/>
              </a:endParaRPr>
            </a:p>
            <a:p>
              <a:pPr marL="0" lvl="0" indent="0" algn="l" rtl="0">
                <a:spcBef>
                  <a:spcPts val="0"/>
                </a:spcBef>
                <a:spcAft>
                  <a:spcPts val="0"/>
                </a:spcAft>
                <a:buNone/>
              </a:pPr>
              <a:r>
                <a:rPr lang="en-GB" dirty="0">
                  <a:latin typeface="Gill Sans" panose="020B0604020202020204" charset="0"/>
                </a:rPr>
                <a:t>spoon</a:t>
              </a:r>
              <a:endParaRPr dirty="0">
                <a:latin typeface="Gill Sans" panose="020B0604020202020204" charset="0"/>
              </a:endParaRPr>
            </a:p>
          </p:txBody>
        </p:sp>
        <p:pic>
          <p:nvPicPr>
            <p:cNvPr id="35" name="Google Shape;504;gb7ddb9015f_0_239">
              <a:extLst>
                <a:ext uri="{FF2B5EF4-FFF2-40B4-BE49-F238E27FC236}">
                  <a16:creationId xmlns:a16="http://schemas.microsoft.com/office/drawing/2014/main" id="{5DC50F67-ED76-4111-8C9C-786C74ADA333}"/>
                </a:ext>
              </a:extLst>
            </p:cNvPr>
            <p:cNvPicPr preferRelativeResize="0"/>
            <p:nvPr/>
          </p:nvPicPr>
          <p:blipFill rotWithShape="1">
            <a:blip r:embed="rId2">
              <a:alphaModFix/>
            </a:blip>
            <a:srcRect l="13711" t="6085" r="28384"/>
            <a:stretch/>
          </p:blipFill>
          <p:spPr>
            <a:xfrm>
              <a:off x="1048050" y="3754025"/>
              <a:ext cx="668750" cy="803900"/>
            </a:xfrm>
            <a:prstGeom prst="rect">
              <a:avLst/>
            </a:prstGeom>
            <a:noFill/>
            <a:ln>
              <a:noFill/>
            </a:ln>
          </p:spPr>
        </p:pic>
      </p:grpSp>
      <p:grpSp>
        <p:nvGrpSpPr>
          <p:cNvPr id="36" name="Google Shape;505;gb7ddb9015f_0_239">
            <a:extLst>
              <a:ext uri="{FF2B5EF4-FFF2-40B4-BE49-F238E27FC236}">
                <a16:creationId xmlns:a16="http://schemas.microsoft.com/office/drawing/2014/main" id="{7B8418B6-16D5-4005-A4F4-8A3A8590415F}"/>
              </a:ext>
            </a:extLst>
          </p:cNvPr>
          <p:cNvGrpSpPr/>
          <p:nvPr/>
        </p:nvGrpSpPr>
        <p:grpSpPr>
          <a:xfrm>
            <a:off x="418606" y="4832275"/>
            <a:ext cx="1801800" cy="920400"/>
            <a:chOff x="1017598" y="4916275"/>
            <a:chExt cx="1801800" cy="920400"/>
          </a:xfrm>
        </p:grpSpPr>
        <p:sp>
          <p:nvSpPr>
            <p:cNvPr id="37" name="Google Shape;506;gb7ddb9015f_0_239">
              <a:extLst>
                <a:ext uri="{FF2B5EF4-FFF2-40B4-BE49-F238E27FC236}">
                  <a16:creationId xmlns:a16="http://schemas.microsoft.com/office/drawing/2014/main" id="{6B8A4EE7-FFE5-462D-B941-440E8C22F46C}"/>
                </a:ext>
              </a:extLst>
            </p:cNvPr>
            <p:cNvSpPr/>
            <p:nvPr/>
          </p:nvSpPr>
          <p:spPr>
            <a:xfrm>
              <a:off x="1017598" y="4916275"/>
              <a:ext cx="1801800" cy="9204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latin typeface="Gill Sans" panose="020B0604020202020204" charset="0"/>
                </a:rPr>
                <a:t>Result in</a:t>
              </a:r>
              <a:endParaRPr dirty="0">
                <a:latin typeface="Gill Sans" panose="020B0604020202020204" charset="0"/>
              </a:endParaRPr>
            </a:p>
            <a:p>
              <a:pPr marL="0" lvl="0" indent="0" algn="l" rtl="0">
                <a:spcBef>
                  <a:spcPts val="0"/>
                </a:spcBef>
                <a:spcAft>
                  <a:spcPts val="0"/>
                </a:spcAft>
                <a:buNone/>
              </a:pPr>
              <a:r>
                <a:rPr lang="en-GB" dirty="0">
                  <a:latin typeface="Gill Sans" panose="020B0604020202020204" charset="0"/>
                </a:rPr>
                <a:t>1-2 days</a:t>
              </a:r>
              <a:endParaRPr dirty="0">
                <a:latin typeface="Gill Sans" panose="020B0604020202020204" charset="0"/>
              </a:endParaRPr>
            </a:p>
          </p:txBody>
        </p:sp>
        <p:pic>
          <p:nvPicPr>
            <p:cNvPr id="38" name="Google Shape;507;gb7ddb9015f_0_239">
              <a:extLst>
                <a:ext uri="{FF2B5EF4-FFF2-40B4-BE49-F238E27FC236}">
                  <a16:creationId xmlns:a16="http://schemas.microsoft.com/office/drawing/2014/main" id="{B5AD75E6-E378-4F84-A8CE-1A971BC4B7CC}"/>
                </a:ext>
              </a:extLst>
            </p:cNvPr>
            <p:cNvPicPr preferRelativeResize="0"/>
            <p:nvPr/>
          </p:nvPicPr>
          <p:blipFill>
            <a:blip r:embed="rId3">
              <a:alphaModFix/>
            </a:blip>
            <a:stretch>
              <a:fillRect/>
            </a:stretch>
          </p:blipFill>
          <p:spPr>
            <a:xfrm>
              <a:off x="2097841" y="5042713"/>
              <a:ext cx="706442" cy="667524"/>
            </a:xfrm>
            <a:prstGeom prst="rect">
              <a:avLst/>
            </a:prstGeom>
            <a:noFill/>
            <a:ln>
              <a:noFill/>
            </a:ln>
          </p:spPr>
        </p:pic>
      </p:grpSp>
      <p:grpSp>
        <p:nvGrpSpPr>
          <p:cNvPr id="39" name="Google Shape;508;gb7ddb9015f_0_239">
            <a:extLst>
              <a:ext uri="{FF2B5EF4-FFF2-40B4-BE49-F238E27FC236}">
                <a16:creationId xmlns:a16="http://schemas.microsoft.com/office/drawing/2014/main" id="{D550B4A8-DCBD-4838-9F88-55CF41C0B602}"/>
              </a:ext>
            </a:extLst>
          </p:cNvPr>
          <p:cNvGrpSpPr/>
          <p:nvPr/>
        </p:nvGrpSpPr>
        <p:grpSpPr>
          <a:xfrm>
            <a:off x="1539788" y="5809160"/>
            <a:ext cx="1801800" cy="920400"/>
            <a:chOff x="2983200" y="4916275"/>
            <a:chExt cx="1801800" cy="920400"/>
          </a:xfrm>
        </p:grpSpPr>
        <p:sp>
          <p:nvSpPr>
            <p:cNvPr id="40" name="Google Shape;509;gb7ddb9015f_0_239">
              <a:extLst>
                <a:ext uri="{FF2B5EF4-FFF2-40B4-BE49-F238E27FC236}">
                  <a16:creationId xmlns:a16="http://schemas.microsoft.com/office/drawing/2014/main" id="{C1505956-1890-48DD-B50B-149ED8A9A0D8}"/>
                </a:ext>
              </a:extLst>
            </p:cNvPr>
            <p:cNvSpPr/>
            <p:nvPr/>
          </p:nvSpPr>
          <p:spPr>
            <a:xfrm>
              <a:off x="2983200" y="4916275"/>
              <a:ext cx="1801800" cy="9204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latin typeface="Gill Sans" panose="020B0604020202020204" charset="0"/>
                </a:rPr>
                <a:t>Taken</a:t>
              </a:r>
              <a:endParaRPr dirty="0">
                <a:latin typeface="Gill Sans" panose="020B0604020202020204" charset="0"/>
              </a:endParaRPr>
            </a:p>
            <a:p>
              <a:pPr marL="0" lvl="0" indent="0" algn="l" rtl="0">
                <a:spcBef>
                  <a:spcPts val="0"/>
                </a:spcBef>
                <a:spcAft>
                  <a:spcPts val="0"/>
                </a:spcAft>
                <a:buNone/>
              </a:pPr>
              <a:r>
                <a:rPr lang="en-GB" dirty="0">
                  <a:latin typeface="Gill Sans" panose="020B0604020202020204" charset="0"/>
                </a:rPr>
                <a:t>To a </a:t>
              </a:r>
              <a:endParaRPr dirty="0">
                <a:latin typeface="Gill Sans" panose="020B0604020202020204" charset="0"/>
              </a:endParaRPr>
            </a:p>
            <a:p>
              <a:pPr marL="0" lvl="0" indent="0" algn="l" rtl="0">
                <a:spcBef>
                  <a:spcPts val="0"/>
                </a:spcBef>
                <a:spcAft>
                  <a:spcPts val="0"/>
                </a:spcAft>
                <a:buNone/>
              </a:pPr>
              <a:r>
                <a:rPr lang="en-GB" dirty="0">
                  <a:latin typeface="Gill Sans" panose="020B0604020202020204" charset="0"/>
                </a:rPr>
                <a:t>Lab</a:t>
              </a:r>
              <a:endParaRPr dirty="0">
                <a:latin typeface="Gill Sans" panose="020B0604020202020204" charset="0"/>
              </a:endParaRPr>
            </a:p>
          </p:txBody>
        </p:sp>
        <p:pic>
          <p:nvPicPr>
            <p:cNvPr id="41" name="Google Shape;510;gb7ddb9015f_0_239">
              <a:extLst>
                <a:ext uri="{FF2B5EF4-FFF2-40B4-BE49-F238E27FC236}">
                  <a16:creationId xmlns:a16="http://schemas.microsoft.com/office/drawing/2014/main" id="{EDC0EEB2-5285-4349-9401-3909FFAA5978}"/>
                </a:ext>
              </a:extLst>
            </p:cNvPr>
            <p:cNvPicPr preferRelativeResize="0"/>
            <p:nvPr/>
          </p:nvPicPr>
          <p:blipFill rotWithShape="1">
            <a:blip r:embed="rId4">
              <a:alphaModFix/>
            </a:blip>
            <a:srcRect l="21101" t="17900" r="13811" b="13143"/>
            <a:stretch/>
          </p:blipFill>
          <p:spPr>
            <a:xfrm>
              <a:off x="3740500" y="5026575"/>
              <a:ext cx="992850" cy="699800"/>
            </a:xfrm>
            <a:prstGeom prst="rect">
              <a:avLst/>
            </a:prstGeom>
            <a:noFill/>
            <a:ln>
              <a:noFill/>
            </a:ln>
          </p:spPr>
        </p:pic>
      </p:grpSp>
      <p:grpSp>
        <p:nvGrpSpPr>
          <p:cNvPr id="42" name="Google Shape;511;gb7ddb9015f_0_239">
            <a:extLst>
              <a:ext uri="{FF2B5EF4-FFF2-40B4-BE49-F238E27FC236}">
                <a16:creationId xmlns:a16="http://schemas.microsoft.com/office/drawing/2014/main" id="{00141139-0DE9-49CB-8665-8F07E5EFB1E4}"/>
              </a:ext>
            </a:extLst>
          </p:cNvPr>
          <p:cNvGrpSpPr/>
          <p:nvPr/>
        </p:nvGrpSpPr>
        <p:grpSpPr>
          <a:xfrm>
            <a:off x="6696775" y="2008253"/>
            <a:ext cx="1801800" cy="920400"/>
            <a:chOff x="4861225" y="4916275"/>
            <a:chExt cx="1801800" cy="920400"/>
          </a:xfrm>
          <a:solidFill>
            <a:schemeClr val="accent6">
              <a:lumMod val="20000"/>
              <a:lumOff val="80000"/>
            </a:schemeClr>
          </a:solidFill>
        </p:grpSpPr>
        <p:sp>
          <p:nvSpPr>
            <p:cNvPr id="43" name="Google Shape;512;gb7ddb9015f_0_239">
              <a:extLst>
                <a:ext uri="{FF2B5EF4-FFF2-40B4-BE49-F238E27FC236}">
                  <a16:creationId xmlns:a16="http://schemas.microsoft.com/office/drawing/2014/main" id="{5189A6B6-ED78-4D31-A803-075F210FBDCE}"/>
                </a:ext>
              </a:extLst>
            </p:cNvPr>
            <p:cNvSpPr/>
            <p:nvPr/>
          </p:nvSpPr>
          <p:spPr>
            <a:xfrm>
              <a:off x="4861225" y="4916275"/>
              <a:ext cx="1801800" cy="920400"/>
            </a:xfrm>
            <a:prstGeom prst="roundRect">
              <a:avLst>
                <a:gd name="adj" fmla="val 16667"/>
              </a:avLst>
            </a:pr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latin typeface="Gill Sans" panose="020B0604020202020204" charset="0"/>
                </a:rPr>
                <a:t>Use a swab</a:t>
              </a:r>
              <a:endParaRPr dirty="0">
                <a:latin typeface="Gill Sans" panose="020B0604020202020204" charset="0"/>
              </a:endParaRPr>
            </a:p>
          </p:txBody>
        </p:sp>
        <p:pic>
          <p:nvPicPr>
            <p:cNvPr id="44" name="Google Shape;513;gb7ddb9015f_0_239">
              <a:extLst>
                <a:ext uri="{FF2B5EF4-FFF2-40B4-BE49-F238E27FC236}">
                  <a16:creationId xmlns:a16="http://schemas.microsoft.com/office/drawing/2014/main" id="{BB882E9D-BB1A-4F4B-8A87-F6114202FD36}"/>
                </a:ext>
              </a:extLst>
            </p:cNvPr>
            <p:cNvPicPr preferRelativeResize="0"/>
            <p:nvPr/>
          </p:nvPicPr>
          <p:blipFill rotWithShape="1">
            <a:blip r:embed="rId5">
              <a:alphaModFix/>
            </a:blip>
            <a:srcRect l="40171" t="67239" r="37278"/>
            <a:stretch/>
          </p:blipFill>
          <p:spPr>
            <a:xfrm>
              <a:off x="6086475" y="4974525"/>
              <a:ext cx="507316" cy="803900"/>
            </a:xfrm>
            <a:prstGeom prst="rect">
              <a:avLst/>
            </a:prstGeom>
            <a:grpFill/>
            <a:ln>
              <a:noFill/>
            </a:ln>
          </p:spPr>
        </p:pic>
      </p:grpSp>
      <p:grpSp>
        <p:nvGrpSpPr>
          <p:cNvPr id="45" name="Google Shape;514;gb7ddb9015f_0_239">
            <a:extLst>
              <a:ext uri="{FF2B5EF4-FFF2-40B4-BE49-F238E27FC236}">
                <a16:creationId xmlns:a16="http://schemas.microsoft.com/office/drawing/2014/main" id="{01BA5B5C-1B9A-47CE-9040-9861FEAEBD8F}"/>
              </a:ext>
            </a:extLst>
          </p:cNvPr>
          <p:cNvGrpSpPr/>
          <p:nvPr/>
        </p:nvGrpSpPr>
        <p:grpSpPr>
          <a:xfrm>
            <a:off x="6696775" y="3041589"/>
            <a:ext cx="1801800" cy="920400"/>
            <a:chOff x="6885675" y="4916275"/>
            <a:chExt cx="1801800" cy="920400"/>
          </a:xfrm>
        </p:grpSpPr>
        <p:sp>
          <p:nvSpPr>
            <p:cNvPr id="46" name="Google Shape;515;gb7ddb9015f_0_239">
              <a:extLst>
                <a:ext uri="{FF2B5EF4-FFF2-40B4-BE49-F238E27FC236}">
                  <a16:creationId xmlns:a16="http://schemas.microsoft.com/office/drawing/2014/main" id="{A04D2C7D-80D9-4AAE-B2CF-C89E3B4D7A40}"/>
                </a:ext>
              </a:extLst>
            </p:cNvPr>
            <p:cNvSpPr/>
            <p:nvPr/>
          </p:nvSpPr>
          <p:spPr>
            <a:xfrm>
              <a:off x="6885675" y="4916275"/>
              <a:ext cx="1801800" cy="9204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latin typeface="Gill Sans" panose="020B0604020202020204" charset="0"/>
                </a:rPr>
                <a:t>Result in 30 </a:t>
              </a:r>
              <a:endParaRPr dirty="0">
                <a:latin typeface="Gill Sans" panose="020B0604020202020204" charset="0"/>
              </a:endParaRPr>
            </a:p>
            <a:p>
              <a:pPr marL="0" lvl="0" indent="0" algn="l" rtl="0">
                <a:spcBef>
                  <a:spcPts val="0"/>
                </a:spcBef>
                <a:spcAft>
                  <a:spcPts val="0"/>
                </a:spcAft>
                <a:buNone/>
              </a:pPr>
              <a:r>
                <a:rPr lang="en-GB" dirty="0">
                  <a:latin typeface="Gill Sans" panose="020B0604020202020204" charset="0"/>
                </a:rPr>
                <a:t>minutes</a:t>
              </a:r>
              <a:endParaRPr dirty="0">
                <a:latin typeface="Gill Sans" panose="020B0604020202020204" charset="0"/>
              </a:endParaRPr>
            </a:p>
          </p:txBody>
        </p:sp>
        <p:pic>
          <p:nvPicPr>
            <p:cNvPr id="47" name="Google Shape;516;gb7ddb9015f_0_239">
              <a:extLst>
                <a:ext uri="{FF2B5EF4-FFF2-40B4-BE49-F238E27FC236}">
                  <a16:creationId xmlns:a16="http://schemas.microsoft.com/office/drawing/2014/main" id="{95947854-5BC7-4B03-93DD-958CB2580E62}"/>
                </a:ext>
              </a:extLst>
            </p:cNvPr>
            <p:cNvPicPr preferRelativeResize="0"/>
            <p:nvPr/>
          </p:nvPicPr>
          <p:blipFill>
            <a:blip r:embed="rId6">
              <a:alphaModFix/>
            </a:blip>
            <a:stretch>
              <a:fillRect/>
            </a:stretch>
          </p:blipFill>
          <p:spPr>
            <a:xfrm>
              <a:off x="8110925" y="4989738"/>
              <a:ext cx="498625" cy="735731"/>
            </a:xfrm>
            <a:prstGeom prst="rect">
              <a:avLst/>
            </a:prstGeom>
            <a:noFill/>
            <a:ln>
              <a:noFill/>
            </a:ln>
          </p:spPr>
        </p:pic>
      </p:grpSp>
      <p:grpSp>
        <p:nvGrpSpPr>
          <p:cNvPr id="48" name="Google Shape;517;gb7ddb9015f_0_239">
            <a:extLst>
              <a:ext uri="{FF2B5EF4-FFF2-40B4-BE49-F238E27FC236}">
                <a16:creationId xmlns:a16="http://schemas.microsoft.com/office/drawing/2014/main" id="{636CA671-4190-4129-B433-CC900A26160E}"/>
              </a:ext>
            </a:extLst>
          </p:cNvPr>
          <p:cNvGrpSpPr/>
          <p:nvPr/>
        </p:nvGrpSpPr>
        <p:grpSpPr>
          <a:xfrm>
            <a:off x="2447226" y="4832275"/>
            <a:ext cx="1801800" cy="920400"/>
            <a:chOff x="2088838" y="5886350"/>
            <a:chExt cx="1801800" cy="920400"/>
          </a:xfrm>
        </p:grpSpPr>
        <p:sp>
          <p:nvSpPr>
            <p:cNvPr id="49" name="Google Shape;518;gb7ddb9015f_0_239">
              <a:extLst>
                <a:ext uri="{FF2B5EF4-FFF2-40B4-BE49-F238E27FC236}">
                  <a16:creationId xmlns:a16="http://schemas.microsoft.com/office/drawing/2014/main" id="{A43A8F68-1416-48EF-B6E2-B05947F4FB5F}"/>
                </a:ext>
              </a:extLst>
            </p:cNvPr>
            <p:cNvSpPr/>
            <p:nvPr/>
          </p:nvSpPr>
          <p:spPr>
            <a:xfrm>
              <a:off x="2088838" y="5886350"/>
              <a:ext cx="1801800" cy="9204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latin typeface="Gill Sans" panose="020B0604020202020204" charset="0"/>
                </a:rPr>
                <a:t>Home </a:t>
              </a:r>
              <a:endParaRPr dirty="0">
                <a:latin typeface="Gill Sans" panose="020B0604020202020204" charset="0"/>
              </a:endParaRPr>
            </a:p>
            <a:p>
              <a:pPr marL="0" lvl="0" indent="0" algn="l" rtl="0">
                <a:spcBef>
                  <a:spcPts val="0"/>
                </a:spcBef>
                <a:spcAft>
                  <a:spcPts val="0"/>
                </a:spcAft>
                <a:buNone/>
              </a:pPr>
              <a:r>
                <a:rPr lang="en-GB" dirty="0">
                  <a:latin typeface="Gill Sans" panose="020B0604020202020204" charset="0"/>
                </a:rPr>
                <a:t>Device</a:t>
              </a:r>
              <a:endParaRPr dirty="0">
                <a:latin typeface="Gill Sans" panose="020B0604020202020204" charset="0"/>
              </a:endParaRPr>
            </a:p>
          </p:txBody>
        </p:sp>
        <p:pic>
          <p:nvPicPr>
            <p:cNvPr id="50" name="Google Shape;519;gb7ddb9015f_0_239">
              <a:extLst>
                <a:ext uri="{FF2B5EF4-FFF2-40B4-BE49-F238E27FC236}">
                  <a16:creationId xmlns:a16="http://schemas.microsoft.com/office/drawing/2014/main" id="{A9926F5E-14C3-4CF7-876A-79AABF97B351}"/>
                </a:ext>
              </a:extLst>
            </p:cNvPr>
            <p:cNvPicPr preferRelativeResize="0"/>
            <p:nvPr/>
          </p:nvPicPr>
          <p:blipFill rotWithShape="1">
            <a:blip r:embed="rId5">
              <a:alphaModFix/>
            </a:blip>
            <a:srcRect l="64102" t="69541"/>
            <a:stretch/>
          </p:blipFill>
          <p:spPr>
            <a:xfrm>
              <a:off x="2983200" y="5975225"/>
              <a:ext cx="803900" cy="742651"/>
            </a:xfrm>
            <a:prstGeom prst="rect">
              <a:avLst/>
            </a:prstGeom>
            <a:noFill/>
            <a:ln>
              <a:noFill/>
            </a:ln>
          </p:spPr>
        </p:pic>
      </p:grpSp>
      <p:grpSp>
        <p:nvGrpSpPr>
          <p:cNvPr id="51" name="Google Shape;520;gb7ddb9015f_0_239">
            <a:extLst>
              <a:ext uri="{FF2B5EF4-FFF2-40B4-BE49-F238E27FC236}">
                <a16:creationId xmlns:a16="http://schemas.microsoft.com/office/drawing/2014/main" id="{E4EE008C-818D-4E59-B26F-02DEC3C7BD80}"/>
              </a:ext>
            </a:extLst>
          </p:cNvPr>
          <p:cNvGrpSpPr/>
          <p:nvPr/>
        </p:nvGrpSpPr>
        <p:grpSpPr>
          <a:xfrm>
            <a:off x="4496759" y="4832275"/>
            <a:ext cx="1801800" cy="920400"/>
            <a:chOff x="1105175" y="4916275"/>
            <a:chExt cx="1801800" cy="920400"/>
          </a:xfrm>
        </p:grpSpPr>
        <p:sp>
          <p:nvSpPr>
            <p:cNvPr id="52" name="Google Shape;521;gb7ddb9015f_0_239">
              <a:extLst>
                <a:ext uri="{FF2B5EF4-FFF2-40B4-BE49-F238E27FC236}">
                  <a16:creationId xmlns:a16="http://schemas.microsoft.com/office/drawing/2014/main" id="{60A0F1CE-1BE6-4A61-ACA6-55312DCF3831}"/>
                </a:ext>
              </a:extLst>
            </p:cNvPr>
            <p:cNvSpPr/>
            <p:nvPr/>
          </p:nvSpPr>
          <p:spPr>
            <a:xfrm>
              <a:off x="1105175" y="4916275"/>
              <a:ext cx="1801800" cy="9204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latin typeface="Gill Sans" panose="020B0604020202020204" charset="0"/>
                </a:rPr>
                <a:t>Result in</a:t>
              </a:r>
              <a:endParaRPr dirty="0">
                <a:latin typeface="Gill Sans" panose="020B0604020202020204" charset="0"/>
              </a:endParaRPr>
            </a:p>
            <a:p>
              <a:pPr marL="0" lvl="0" indent="0" algn="l" rtl="0">
                <a:spcBef>
                  <a:spcPts val="0"/>
                </a:spcBef>
                <a:spcAft>
                  <a:spcPts val="0"/>
                </a:spcAft>
                <a:buNone/>
              </a:pPr>
              <a:r>
                <a:rPr lang="en-GB" dirty="0">
                  <a:latin typeface="Gill Sans" panose="020B0604020202020204" charset="0"/>
                </a:rPr>
                <a:t>1-2 days</a:t>
              </a:r>
              <a:endParaRPr dirty="0">
                <a:latin typeface="Gill Sans" panose="020B0604020202020204" charset="0"/>
              </a:endParaRPr>
            </a:p>
          </p:txBody>
        </p:sp>
        <p:pic>
          <p:nvPicPr>
            <p:cNvPr id="53" name="Google Shape;522;gb7ddb9015f_0_239">
              <a:extLst>
                <a:ext uri="{FF2B5EF4-FFF2-40B4-BE49-F238E27FC236}">
                  <a16:creationId xmlns:a16="http://schemas.microsoft.com/office/drawing/2014/main" id="{05AD1F93-4BE5-481C-92A5-065732C1E825}"/>
                </a:ext>
              </a:extLst>
            </p:cNvPr>
            <p:cNvPicPr preferRelativeResize="0"/>
            <p:nvPr/>
          </p:nvPicPr>
          <p:blipFill>
            <a:blip r:embed="rId3">
              <a:alphaModFix/>
            </a:blip>
            <a:stretch>
              <a:fillRect/>
            </a:stretch>
          </p:blipFill>
          <p:spPr>
            <a:xfrm>
              <a:off x="2132726" y="5000600"/>
              <a:ext cx="648905" cy="667525"/>
            </a:xfrm>
            <a:prstGeom prst="rect">
              <a:avLst/>
            </a:prstGeom>
            <a:noFill/>
            <a:ln>
              <a:noFill/>
            </a:ln>
          </p:spPr>
        </p:pic>
      </p:grpSp>
      <p:grpSp>
        <p:nvGrpSpPr>
          <p:cNvPr id="54" name="Google Shape;523;gb7ddb9015f_0_239">
            <a:extLst>
              <a:ext uri="{FF2B5EF4-FFF2-40B4-BE49-F238E27FC236}">
                <a16:creationId xmlns:a16="http://schemas.microsoft.com/office/drawing/2014/main" id="{C3D3C582-14DB-45AE-B3E3-41D87D648B3C}"/>
              </a:ext>
            </a:extLst>
          </p:cNvPr>
          <p:cNvGrpSpPr/>
          <p:nvPr/>
        </p:nvGrpSpPr>
        <p:grpSpPr>
          <a:xfrm>
            <a:off x="6696775" y="4106500"/>
            <a:ext cx="1801800" cy="920400"/>
            <a:chOff x="2983200" y="4916275"/>
            <a:chExt cx="1801800" cy="920400"/>
          </a:xfrm>
        </p:grpSpPr>
        <p:sp>
          <p:nvSpPr>
            <p:cNvPr id="55" name="Google Shape;524;gb7ddb9015f_0_239">
              <a:extLst>
                <a:ext uri="{FF2B5EF4-FFF2-40B4-BE49-F238E27FC236}">
                  <a16:creationId xmlns:a16="http://schemas.microsoft.com/office/drawing/2014/main" id="{EFBC18CF-391C-4745-AB64-1F9028AC266A}"/>
                </a:ext>
              </a:extLst>
            </p:cNvPr>
            <p:cNvSpPr/>
            <p:nvPr/>
          </p:nvSpPr>
          <p:spPr>
            <a:xfrm>
              <a:off x="2983200" y="4916275"/>
              <a:ext cx="1801800" cy="9204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latin typeface="Gill Sans" panose="020B0604020202020204" charset="0"/>
                </a:rPr>
                <a:t>Taken</a:t>
              </a:r>
              <a:endParaRPr dirty="0">
                <a:latin typeface="Gill Sans" panose="020B0604020202020204" charset="0"/>
              </a:endParaRPr>
            </a:p>
            <a:p>
              <a:pPr marL="0" lvl="0" indent="0" algn="l" rtl="0">
                <a:spcBef>
                  <a:spcPts val="0"/>
                </a:spcBef>
                <a:spcAft>
                  <a:spcPts val="0"/>
                </a:spcAft>
                <a:buNone/>
              </a:pPr>
              <a:r>
                <a:rPr lang="en-GB" dirty="0">
                  <a:latin typeface="Gill Sans" panose="020B0604020202020204" charset="0"/>
                </a:rPr>
                <a:t>To a </a:t>
              </a:r>
              <a:endParaRPr dirty="0">
                <a:latin typeface="Gill Sans" panose="020B0604020202020204" charset="0"/>
              </a:endParaRPr>
            </a:p>
            <a:p>
              <a:pPr marL="0" lvl="0" indent="0" algn="l" rtl="0">
                <a:spcBef>
                  <a:spcPts val="0"/>
                </a:spcBef>
                <a:spcAft>
                  <a:spcPts val="0"/>
                </a:spcAft>
                <a:buNone/>
              </a:pPr>
              <a:r>
                <a:rPr lang="en-GB" dirty="0">
                  <a:latin typeface="Gill Sans" panose="020B0604020202020204" charset="0"/>
                </a:rPr>
                <a:t>Lab</a:t>
              </a:r>
              <a:endParaRPr dirty="0">
                <a:latin typeface="Gill Sans" panose="020B0604020202020204" charset="0"/>
              </a:endParaRPr>
            </a:p>
          </p:txBody>
        </p:sp>
        <p:pic>
          <p:nvPicPr>
            <p:cNvPr id="56" name="Google Shape;525;gb7ddb9015f_0_239">
              <a:extLst>
                <a:ext uri="{FF2B5EF4-FFF2-40B4-BE49-F238E27FC236}">
                  <a16:creationId xmlns:a16="http://schemas.microsoft.com/office/drawing/2014/main" id="{9DCE7F69-6C3C-433B-9A77-E05E0257AA6B}"/>
                </a:ext>
              </a:extLst>
            </p:cNvPr>
            <p:cNvPicPr preferRelativeResize="0"/>
            <p:nvPr/>
          </p:nvPicPr>
          <p:blipFill rotWithShape="1">
            <a:blip r:embed="rId4">
              <a:alphaModFix/>
            </a:blip>
            <a:srcRect l="21101" t="17900" r="13811" b="13143"/>
            <a:stretch/>
          </p:blipFill>
          <p:spPr>
            <a:xfrm>
              <a:off x="3740500" y="5026575"/>
              <a:ext cx="992850" cy="699800"/>
            </a:xfrm>
            <a:prstGeom prst="rect">
              <a:avLst/>
            </a:prstGeom>
            <a:noFill/>
            <a:ln>
              <a:noFill/>
            </a:ln>
          </p:spPr>
        </p:pic>
      </p:grpSp>
      <p:grpSp>
        <p:nvGrpSpPr>
          <p:cNvPr id="57" name="Google Shape;526;gb7ddb9015f_0_239">
            <a:extLst>
              <a:ext uri="{FF2B5EF4-FFF2-40B4-BE49-F238E27FC236}">
                <a16:creationId xmlns:a16="http://schemas.microsoft.com/office/drawing/2014/main" id="{7EF4B731-CE33-4981-90A6-FAB9229E39A1}"/>
              </a:ext>
            </a:extLst>
          </p:cNvPr>
          <p:cNvGrpSpPr/>
          <p:nvPr/>
        </p:nvGrpSpPr>
        <p:grpSpPr>
          <a:xfrm>
            <a:off x="3743538" y="5809160"/>
            <a:ext cx="1801800" cy="920400"/>
            <a:chOff x="4861225" y="4916275"/>
            <a:chExt cx="1801800" cy="920400"/>
          </a:xfrm>
          <a:solidFill>
            <a:schemeClr val="accent6">
              <a:lumMod val="20000"/>
              <a:lumOff val="80000"/>
            </a:schemeClr>
          </a:solidFill>
        </p:grpSpPr>
        <p:sp>
          <p:nvSpPr>
            <p:cNvPr id="58" name="Google Shape;527;gb7ddb9015f_0_239">
              <a:extLst>
                <a:ext uri="{FF2B5EF4-FFF2-40B4-BE49-F238E27FC236}">
                  <a16:creationId xmlns:a16="http://schemas.microsoft.com/office/drawing/2014/main" id="{441CA355-EC49-46DF-A175-67815A20F84B}"/>
                </a:ext>
              </a:extLst>
            </p:cNvPr>
            <p:cNvSpPr/>
            <p:nvPr/>
          </p:nvSpPr>
          <p:spPr>
            <a:xfrm>
              <a:off x="4861225" y="4916275"/>
              <a:ext cx="1801800" cy="920400"/>
            </a:xfrm>
            <a:prstGeom prst="roundRect">
              <a:avLst>
                <a:gd name="adj" fmla="val 16667"/>
              </a:avLst>
            </a:pr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latin typeface="Gill Sans" panose="020B0604020202020204" charset="0"/>
                </a:rPr>
                <a:t>Use a swab</a:t>
              </a:r>
              <a:endParaRPr>
                <a:latin typeface="Gill Sans" panose="020B0604020202020204" charset="0"/>
              </a:endParaRPr>
            </a:p>
          </p:txBody>
        </p:sp>
        <p:pic>
          <p:nvPicPr>
            <p:cNvPr id="59" name="Google Shape;528;gb7ddb9015f_0_239">
              <a:extLst>
                <a:ext uri="{FF2B5EF4-FFF2-40B4-BE49-F238E27FC236}">
                  <a16:creationId xmlns:a16="http://schemas.microsoft.com/office/drawing/2014/main" id="{496CC386-D42C-44DC-AC8B-E868B7160699}"/>
                </a:ext>
              </a:extLst>
            </p:cNvPr>
            <p:cNvPicPr preferRelativeResize="0"/>
            <p:nvPr/>
          </p:nvPicPr>
          <p:blipFill rotWithShape="1">
            <a:blip r:embed="rId5">
              <a:alphaModFix/>
            </a:blip>
            <a:srcRect l="40171" t="67239" r="37278"/>
            <a:stretch/>
          </p:blipFill>
          <p:spPr>
            <a:xfrm>
              <a:off x="6086475" y="4974525"/>
              <a:ext cx="507316" cy="803900"/>
            </a:xfrm>
            <a:prstGeom prst="rect">
              <a:avLst/>
            </a:prstGeom>
            <a:grpFill/>
            <a:ln>
              <a:noFill/>
            </a:ln>
          </p:spPr>
        </p:pic>
      </p:grpSp>
    </p:spTree>
    <p:extLst>
      <p:ext uri="{BB962C8B-B14F-4D97-AF65-F5344CB8AC3E}">
        <p14:creationId xmlns:p14="http://schemas.microsoft.com/office/powerpoint/2010/main" val="1211049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bdeff410e8_0_0"/>
          <p:cNvSpPr txBox="1">
            <a:spLocks noGrp="1"/>
          </p:cNvSpPr>
          <p:nvPr>
            <p:ph type="title"/>
          </p:nvPr>
        </p:nvSpPr>
        <p:spPr>
          <a:xfrm>
            <a:off x="605700" y="518629"/>
            <a:ext cx="8079600" cy="734259"/>
          </a:xfrm>
          <a:prstGeom prst="rect">
            <a:avLst/>
          </a:prstGeom>
          <a:noFill/>
          <a:ln>
            <a:noFill/>
          </a:ln>
        </p:spPr>
        <p:txBody>
          <a:bodyPr spcFirstLastPara="1" wrap="square" lIns="91425" tIns="45700" rIns="91425" bIns="45700" anchor="ctr" anchorCtr="0">
            <a:noAutofit/>
          </a:bodyPr>
          <a:lstStyle/>
          <a:p>
            <a:pPr lvl="0" algn="ctr"/>
            <a:r>
              <a:rPr lang="en-GB" sz="4800" dirty="0">
                <a:solidFill>
                  <a:srgbClr val="0070C0"/>
                </a:solidFill>
                <a:latin typeface="Gill Sans"/>
                <a:ea typeface="Gill Sans"/>
                <a:cs typeface="Gill Sans"/>
                <a:sym typeface="Gill Sans"/>
              </a:rPr>
              <a:t>Key Vocabulary</a:t>
            </a:r>
            <a:endParaRPr sz="4800" dirty="0">
              <a:solidFill>
                <a:srgbClr val="0070C0"/>
              </a:solidFill>
              <a:latin typeface="Gill Sans"/>
              <a:ea typeface="Gill Sans"/>
              <a:cs typeface="Gill Sans"/>
              <a:sym typeface="Gill Sans"/>
            </a:endParaRPr>
          </a:p>
          <a:p>
            <a:pPr marL="0" lvl="0" indent="0" algn="l" rtl="0">
              <a:lnSpc>
                <a:spcPct val="90000"/>
              </a:lnSpc>
              <a:spcBef>
                <a:spcPts val="0"/>
              </a:spcBef>
              <a:spcAft>
                <a:spcPts val="0"/>
              </a:spcAft>
              <a:buSzPts val="1800"/>
              <a:buNone/>
            </a:pPr>
            <a:endParaRPr sz="3700" dirty="0">
              <a:latin typeface="Gill Sans"/>
              <a:ea typeface="Gill Sans"/>
              <a:cs typeface="Gill Sans"/>
              <a:sym typeface="Gill Sans"/>
            </a:endParaRPr>
          </a:p>
        </p:txBody>
      </p:sp>
      <p:sp>
        <p:nvSpPr>
          <p:cNvPr id="534" name="Google Shape;534;gbdeff410e8_0_0"/>
          <p:cNvSpPr txBox="1"/>
          <p:nvPr/>
        </p:nvSpPr>
        <p:spPr>
          <a:xfrm>
            <a:off x="6086475" y="3147250"/>
            <a:ext cx="1638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35" name="Google Shape;535;gbdeff410e8_0_0"/>
          <p:cNvSpPr txBox="1"/>
          <p:nvPr/>
        </p:nvSpPr>
        <p:spPr>
          <a:xfrm>
            <a:off x="2331350" y="2572213"/>
            <a:ext cx="1481100" cy="738900"/>
          </a:xfrm>
          <a:prstGeom prst="rect">
            <a:avLst/>
          </a:prstGeom>
          <a:noFill/>
          <a:ln w="28575"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3600">
                <a:solidFill>
                  <a:srgbClr val="1155CC"/>
                </a:solidFill>
                <a:latin typeface="Gill Sans"/>
                <a:ea typeface="Gill Sans"/>
                <a:cs typeface="Gill Sans"/>
                <a:sym typeface="Gill Sans"/>
              </a:rPr>
              <a:t>swab</a:t>
            </a:r>
            <a:endParaRPr sz="3600">
              <a:solidFill>
                <a:srgbClr val="1155CC"/>
              </a:solidFill>
              <a:latin typeface="Gill Sans"/>
              <a:ea typeface="Gill Sans"/>
              <a:cs typeface="Gill Sans"/>
              <a:sym typeface="Gill Sans"/>
            </a:endParaRPr>
          </a:p>
        </p:txBody>
      </p:sp>
      <p:sp>
        <p:nvSpPr>
          <p:cNvPr id="536" name="Google Shape;536;gbdeff410e8_0_0"/>
          <p:cNvSpPr txBox="1"/>
          <p:nvPr/>
        </p:nvSpPr>
        <p:spPr>
          <a:xfrm>
            <a:off x="1320650" y="5463350"/>
            <a:ext cx="2491800" cy="738900"/>
          </a:xfrm>
          <a:prstGeom prst="rect">
            <a:avLst/>
          </a:prstGeom>
          <a:noFill/>
          <a:ln w="28575"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3600">
                <a:solidFill>
                  <a:srgbClr val="1155CC"/>
                </a:solidFill>
                <a:latin typeface="Gill Sans"/>
                <a:ea typeface="Gill Sans"/>
                <a:cs typeface="Gill Sans"/>
                <a:sym typeface="Gill Sans"/>
              </a:rPr>
              <a:t>Lateral Flow</a:t>
            </a:r>
            <a:endParaRPr sz="3600">
              <a:solidFill>
                <a:srgbClr val="1155CC"/>
              </a:solidFill>
              <a:latin typeface="Gill Sans"/>
              <a:ea typeface="Gill Sans"/>
              <a:cs typeface="Gill Sans"/>
              <a:sym typeface="Gill Sans"/>
            </a:endParaRPr>
          </a:p>
        </p:txBody>
      </p:sp>
      <p:sp>
        <p:nvSpPr>
          <p:cNvPr id="537" name="Google Shape;537;gbdeff410e8_0_0"/>
          <p:cNvSpPr txBox="1"/>
          <p:nvPr/>
        </p:nvSpPr>
        <p:spPr>
          <a:xfrm>
            <a:off x="1446225" y="1323575"/>
            <a:ext cx="1481100" cy="738900"/>
          </a:xfrm>
          <a:prstGeom prst="rect">
            <a:avLst/>
          </a:prstGeom>
          <a:noFill/>
          <a:ln w="28575"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3600" dirty="0">
                <a:solidFill>
                  <a:srgbClr val="1155CC"/>
                </a:solidFill>
                <a:latin typeface="Gill Sans"/>
                <a:ea typeface="Gill Sans"/>
                <a:cs typeface="Gill Sans"/>
                <a:sym typeface="Gill Sans"/>
              </a:rPr>
              <a:t>PCR</a:t>
            </a:r>
            <a:endParaRPr sz="3600" dirty="0">
              <a:solidFill>
                <a:srgbClr val="1155CC"/>
              </a:solidFill>
              <a:latin typeface="Gill Sans"/>
              <a:ea typeface="Gill Sans"/>
              <a:cs typeface="Gill Sans"/>
              <a:sym typeface="Gill Sans"/>
            </a:endParaRPr>
          </a:p>
        </p:txBody>
      </p:sp>
      <p:sp>
        <p:nvSpPr>
          <p:cNvPr id="538" name="Google Shape;538;gbdeff410e8_0_0"/>
          <p:cNvSpPr txBox="1"/>
          <p:nvPr/>
        </p:nvSpPr>
        <p:spPr>
          <a:xfrm>
            <a:off x="6480600" y="4724450"/>
            <a:ext cx="1481100" cy="738900"/>
          </a:xfrm>
          <a:prstGeom prst="rect">
            <a:avLst/>
          </a:prstGeom>
          <a:noFill/>
          <a:ln w="28575"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3600">
                <a:solidFill>
                  <a:srgbClr val="1155CC"/>
                </a:solidFill>
                <a:latin typeface="Gill Sans"/>
                <a:ea typeface="Gill Sans"/>
                <a:cs typeface="Gill Sans"/>
                <a:sym typeface="Gill Sans"/>
              </a:rPr>
              <a:t>saliva</a:t>
            </a:r>
            <a:endParaRPr sz="3600">
              <a:solidFill>
                <a:srgbClr val="1155CC"/>
              </a:solidFill>
              <a:latin typeface="Gill Sans"/>
              <a:ea typeface="Gill Sans"/>
              <a:cs typeface="Gill Sans"/>
              <a:sym typeface="Gill Sans"/>
            </a:endParaRPr>
          </a:p>
        </p:txBody>
      </p:sp>
      <p:sp>
        <p:nvSpPr>
          <p:cNvPr id="539" name="Google Shape;539;gbdeff410e8_0_0"/>
          <p:cNvSpPr txBox="1"/>
          <p:nvPr/>
        </p:nvSpPr>
        <p:spPr>
          <a:xfrm>
            <a:off x="4924175" y="3106663"/>
            <a:ext cx="3179100" cy="738900"/>
          </a:xfrm>
          <a:prstGeom prst="rect">
            <a:avLst/>
          </a:prstGeom>
          <a:noFill/>
          <a:ln w="28575"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3600">
                <a:solidFill>
                  <a:srgbClr val="1155CC"/>
                </a:solidFill>
                <a:latin typeface="Gill Sans"/>
                <a:ea typeface="Gill Sans"/>
                <a:cs typeface="Gill Sans"/>
                <a:sym typeface="Gill Sans"/>
              </a:rPr>
              <a:t>home device</a:t>
            </a:r>
            <a:endParaRPr sz="3600">
              <a:solidFill>
                <a:srgbClr val="1155CC"/>
              </a:solidFill>
              <a:latin typeface="Gill Sans"/>
              <a:ea typeface="Gill Sans"/>
              <a:cs typeface="Gill Sans"/>
              <a:sym typeface="Gill Sans"/>
            </a:endParaRPr>
          </a:p>
        </p:txBody>
      </p:sp>
      <p:sp>
        <p:nvSpPr>
          <p:cNvPr id="540" name="Google Shape;540;gbdeff410e8_0_0"/>
          <p:cNvSpPr txBox="1"/>
          <p:nvPr/>
        </p:nvSpPr>
        <p:spPr>
          <a:xfrm>
            <a:off x="2888025" y="4114375"/>
            <a:ext cx="2422800" cy="738900"/>
          </a:xfrm>
          <a:prstGeom prst="rect">
            <a:avLst/>
          </a:prstGeom>
          <a:noFill/>
          <a:ln w="28575"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3600">
                <a:solidFill>
                  <a:srgbClr val="1155CC"/>
                </a:solidFill>
                <a:latin typeface="Gill Sans"/>
                <a:ea typeface="Gill Sans"/>
                <a:cs typeface="Gill Sans"/>
                <a:sym typeface="Gill Sans"/>
              </a:rPr>
              <a:t>Laboratory</a:t>
            </a:r>
            <a:endParaRPr sz="3600">
              <a:solidFill>
                <a:srgbClr val="1155CC"/>
              </a:solidFill>
              <a:latin typeface="Gill Sans"/>
              <a:ea typeface="Gill Sans"/>
              <a:cs typeface="Gill Sans"/>
              <a:sym typeface="Gill Sans"/>
            </a:endParaRPr>
          </a:p>
        </p:txBody>
      </p:sp>
      <p:sp>
        <p:nvSpPr>
          <p:cNvPr id="541" name="Google Shape;541;gbdeff410e8_0_0"/>
          <p:cNvSpPr txBox="1"/>
          <p:nvPr/>
        </p:nvSpPr>
        <p:spPr>
          <a:xfrm>
            <a:off x="4560600" y="1521700"/>
            <a:ext cx="1920000" cy="738900"/>
          </a:xfrm>
          <a:prstGeom prst="rect">
            <a:avLst/>
          </a:prstGeom>
          <a:noFill/>
          <a:ln w="28575"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3600">
                <a:solidFill>
                  <a:srgbClr val="1155CC"/>
                </a:solidFill>
                <a:latin typeface="Gill Sans"/>
                <a:ea typeface="Gill Sans"/>
                <a:cs typeface="Gill Sans"/>
                <a:sym typeface="Gill Sans"/>
              </a:rPr>
              <a:t>scientist</a:t>
            </a:r>
            <a:endParaRPr sz="3600">
              <a:solidFill>
                <a:srgbClr val="1155CC"/>
              </a:solidFill>
              <a:latin typeface="Gill Sans"/>
              <a:ea typeface="Gill Sans"/>
              <a:cs typeface="Gill Sans"/>
              <a:sym typeface="Gill Sans"/>
            </a:endParaRPr>
          </a:p>
        </p:txBody>
      </p:sp>
      <p:sp>
        <p:nvSpPr>
          <p:cNvPr id="542" name="Google Shape;542;gbdeff410e8_0_0"/>
          <p:cNvSpPr txBox="1"/>
          <p:nvPr/>
        </p:nvSpPr>
        <p:spPr>
          <a:xfrm>
            <a:off x="4645500" y="5881325"/>
            <a:ext cx="1481100" cy="738900"/>
          </a:xfrm>
          <a:prstGeom prst="rect">
            <a:avLst/>
          </a:prstGeom>
          <a:noFill/>
          <a:ln w="28575"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3600">
                <a:solidFill>
                  <a:srgbClr val="1155CC"/>
                </a:solidFill>
                <a:latin typeface="Gill Sans"/>
                <a:ea typeface="Gill Sans"/>
                <a:cs typeface="Gill Sans"/>
                <a:sym typeface="Gill Sans"/>
              </a:rPr>
              <a:t>sample</a:t>
            </a:r>
            <a:endParaRPr sz="3600">
              <a:solidFill>
                <a:srgbClr val="1155CC"/>
              </a:solidFill>
              <a:latin typeface="Gill Sans"/>
              <a:ea typeface="Gill Sans"/>
              <a:cs typeface="Gill Sans"/>
              <a:sym typeface="Gill Sans"/>
            </a:endParaRPr>
          </a:p>
        </p:txBody>
      </p:sp>
      <p:sp>
        <p:nvSpPr>
          <p:cNvPr id="543" name="Google Shape;543;gbdeff410e8_0_0"/>
          <p:cNvSpPr txBox="1"/>
          <p:nvPr/>
        </p:nvSpPr>
        <p:spPr>
          <a:xfrm>
            <a:off x="452775" y="3694250"/>
            <a:ext cx="1481100" cy="738900"/>
          </a:xfrm>
          <a:prstGeom prst="rect">
            <a:avLst/>
          </a:prstGeom>
          <a:noFill/>
          <a:ln w="28575"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3600">
                <a:solidFill>
                  <a:srgbClr val="1155CC"/>
                </a:solidFill>
                <a:latin typeface="Gill Sans"/>
                <a:ea typeface="Gill Sans"/>
                <a:cs typeface="Gill Sans"/>
                <a:sym typeface="Gill Sans"/>
              </a:rPr>
              <a:t>result</a:t>
            </a:r>
            <a:endParaRPr sz="3600">
              <a:solidFill>
                <a:srgbClr val="1155CC"/>
              </a:solidFill>
              <a:latin typeface="Gill Sans"/>
              <a:ea typeface="Gill Sans"/>
              <a:cs typeface="Gill Sans"/>
              <a:sym typeface="Gill Sans"/>
            </a:endParaRPr>
          </a:p>
        </p:txBody>
      </p:sp>
    </p:spTree>
    <p:extLst>
      <p:ext uri="{BB962C8B-B14F-4D97-AF65-F5344CB8AC3E}">
        <p14:creationId xmlns:p14="http://schemas.microsoft.com/office/powerpoint/2010/main" val="2933821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gb65152134c_1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800"/>
              <a:buFont typeface="Arial"/>
              <a:buNone/>
            </a:pPr>
            <a:r>
              <a:rPr lang="en-GB" sz="4800" dirty="0">
                <a:solidFill>
                  <a:srgbClr val="0F6BB2"/>
                </a:solidFill>
                <a:latin typeface="Gill Sans"/>
                <a:ea typeface="Gill Sans"/>
                <a:cs typeface="Gill Sans"/>
                <a:sym typeface="Gill Sans"/>
              </a:rPr>
              <a:t>What have we learnt?</a:t>
            </a:r>
            <a:endParaRPr sz="4800" dirty="0">
              <a:solidFill>
                <a:srgbClr val="0F6BB2"/>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dirty="0"/>
          </a:p>
        </p:txBody>
      </p:sp>
      <p:sp>
        <p:nvSpPr>
          <p:cNvPr id="524" name="Google Shape;524;gb65152134c_1_0"/>
          <p:cNvSpPr txBox="1"/>
          <p:nvPr/>
        </p:nvSpPr>
        <p:spPr>
          <a:xfrm>
            <a:off x="1283675" y="2022225"/>
            <a:ext cx="6383100" cy="4016454"/>
          </a:xfrm>
          <a:prstGeom prst="rect">
            <a:avLst/>
          </a:prstGeom>
          <a:noFill/>
          <a:ln>
            <a:noFill/>
          </a:ln>
        </p:spPr>
        <p:txBody>
          <a:bodyPr spcFirstLastPara="1" wrap="square" lIns="91425" tIns="91425" rIns="91425" bIns="91425" anchor="t" anchorCtr="0">
            <a:spAutoFit/>
          </a:bodyPr>
          <a:lstStyle/>
          <a:p>
            <a:pPr marL="457200" marR="0" lvl="0" indent="-457200" algn="l" rtl="0">
              <a:lnSpc>
                <a:spcPct val="100000"/>
              </a:lnSpc>
              <a:spcBef>
                <a:spcPts val="0"/>
              </a:spcBef>
              <a:spcAft>
                <a:spcPts val="0"/>
              </a:spcAft>
              <a:buClr>
                <a:srgbClr val="000000"/>
              </a:buClr>
              <a:buSzPts val="2700"/>
              <a:buFont typeface="Arial" panose="020B0604020202020204" pitchFamily="34" charset="0"/>
              <a:buChar char="•"/>
            </a:pPr>
            <a:r>
              <a:rPr lang="en-GB" sz="2800" b="0" i="0" u="none" strike="noStrike" cap="none" dirty="0">
                <a:solidFill>
                  <a:schemeClr val="accent5">
                    <a:lumMod val="50000"/>
                  </a:schemeClr>
                </a:solidFill>
                <a:latin typeface="Gill Sans"/>
                <a:ea typeface="Gill Sans"/>
                <a:cs typeface="Gill Sans"/>
                <a:sym typeface="Gill Sans"/>
              </a:rPr>
              <a:t>Why do people need to get a test when they have COVID-19 symptoms?</a:t>
            </a:r>
            <a:endParaRPr sz="2800" b="0" i="0" u="none" strike="noStrike" cap="none" dirty="0">
              <a:solidFill>
                <a:schemeClr val="accent5">
                  <a:lumMod val="50000"/>
                </a:schemeClr>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700"/>
              <a:buFont typeface="Arial"/>
              <a:buNone/>
            </a:pPr>
            <a:endParaRPr sz="2800" b="0" i="0" u="none" strike="noStrike" cap="none" dirty="0">
              <a:solidFill>
                <a:schemeClr val="accent5">
                  <a:lumMod val="50000"/>
                </a:schemeClr>
              </a:solidFill>
              <a:latin typeface="Gill Sans"/>
              <a:ea typeface="Gill Sans"/>
              <a:cs typeface="Gill Sans"/>
              <a:sym typeface="Gill Sans"/>
            </a:endParaRPr>
          </a:p>
          <a:p>
            <a:pPr marL="457200" marR="0" lvl="0" indent="-457200" algn="l" rtl="0">
              <a:lnSpc>
                <a:spcPct val="100000"/>
              </a:lnSpc>
              <a:spcBef>
                <a:spcPts val="0"/>
              </a:spcBef>
              <a:spcAft>
                <a:spcPts val="0"/>
              </a:spcAft>
              <a:buClr>
                <a:srgbClr val="000000"/>
              </a:buClr>
              <a:buSzPts val="2700"/>
              <a:buFont typeface="Arial" panose="020B0604020202020204" pitchFamily="34" charset="0"/>
              <a:buChar char="•"/>
            </a:pPr>
            <a:r>
              <a:rPr lang="en-GB" sz="2800" b="0" i="0" u="none" strike="noStrike" cap="none" dirty="0">
                <a:solidFill>
                  <a:schemeClr val="accent5">
                    <a:lumMod val="50000"/>
                  </a:schemeClr>
                </a:solidFill>
                <a:latin typeface="Gill Sans"/>
                <a:ea typeface="Gill Sans"/>
                <a:cs typeface="Gill Sans"/>
                <a:sym typeface="Gill Sans"/>
              </a:rPr>
              <a:t>What are the differences between a lateral flow test, a PCR and a Saliva test?</a:t>
            </a:r>
            <a:endParaRPr sz="2800" b="0" i="0" u="none" strike="noStrike" cap="none" dirty="0">
              <a:solidFill>
                <a:schemeClr val="accent5">
                  <a:lumMod val="50000"/>
                </a:schemeClr>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3036693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Google Shape;529;gabefc0c955_0_11"/>
          <p:cNvPicPr preferRelativeResize="0"/>
          <p:nvPr/>
        </p:nvPicPr>
        <p:blipFill rotWithShape="1">
          <a:blip r:embed="rId3">
            <a:alphaModFix/>
          </a:blip>
          <a:srcRect/>
          <a:stretch/>
        </p:blipFill>
        <p:spPr>
          <a:xfrm>
            <a:off x="1137825" y="2276475"/>
            <a:ext cx="1962150" cy="1962150"/>
          </a:xfrm>
          <a:prstGeom prst="rect">
            <a:avLst/>
          </a:prstGeom>
          <a:noFill/>
          <a:ln>
            <a:noFill/>
          </a:ln>
        </p:spPr>
      </p:pic>
      <p:sp>
        <p:nvSpPr>
          <p:cNvPr id="530" name="Google Shape;530;gabefc0c955_0_11"/>
          <p:cNvSpPr/>
          <p:nvPr/>
        </p:nvSpPr>
        <p:spPr>
          <a:xfrm>
            <a:off x="2714625" y="246175"/>
            <a:ext cx="5391900" cy="2658900"/>
          </a:xfrm>
          <a:prstGeom prst="wedgeEllipseCallout">
            <a:avLst>
              <a:gd name="adj1" fmla="val -44353"/>
              <a:gd name="adj2" fmla="val 44403"/>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gabefc0c955_0_11"/>
          <p:cNvSpPr txBox="1">
            <a:spLocks noGrp="1"/>
          </p:cNvSpPr>
          <p:nvPr>
            <p:ph type="title"/>
          </p:nvPr>
        </p:nvSpPr>
        <p:spPr>
          <a:xfrm>
            <a:off x="3099975" y="600075"/>
            <a:ext cx="4638600" cy="19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GB" sz="3000" dirty="0">
                <a:solidFill>
                  <a:srgbClr val="002060"/>
                </a:solidFill>
                <a:latin typeface="Gill Sans"/>
                <a:ea typeface="Gill Sans"/>
                <a:cs typeface="Gill Sans"/>
                <a:sym typeface="Gill Sans"/>
              </a:rPr>
              <a:t>Well done for learning about testing - one of the tools to fight COVID-19!</a:t>
            </a:r>
            <a:endParaRPr sz="4200" dirty="0">
              <a:solidFill>
                <a:srgbClr val="002060"/>
              </a:solidFill>
              <a:latin typeface="Gill Sans"/>
              <a:ea typeface="Gill Sans"/>
              <a:cs typeface="Gill Sans"/>
              <a:sym typeface="Gill Sans"/>
            </a:endParaRPr>
          </a:p>
        </p:txBody>
      </p:sp>
      <p:sp>
        <p:nvSpPr>
          <p:cNvPr id="533" name="Google Shape;533;gabefc0c955_0_11"/>
          <p:cNvSpPr txBox="1"/>
          <p:nvPr/>
        </p:nvSpPr>
        <p:spPr>
          <a:xfrm>
            <a:off x="4883198" y="3979519"/>
            <a:ext cx="2467200" cy="80018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dirty="0">
                <a:solidFill>
                  <a:schemeClr val="accent5">
                    <a:lumMod val="50000"/>
                  </a:schemeClr>
                </a:solidFill>
                <a:latin typeface="Gill Sans"/>
                <a:ea typeface="Gill Sans"/>
                <a:cs typeface="Gill Sans"/>
                <a:sym typeface="Gill Sans"/>
              </a:rPr>
              <a:t>Remember to colour in your next Warrior! </a:t>
            </a:r>
            <a:endParaRPr sz="2300" b="0" i="0" u="none" strike="noStrike" cap="none" dirty="0">
              <a:solidFill>
                <a:schemeClr val="accent5">
                  <a:lumMod val="50000"/>
                </a:schemeClr>
              </a:solidFill>
              <a:latin typeface="Gill Sans"/>
              <a:ea typeface="Gill Sans"/>
              <a:cs typeface="Gill Sans"/>
              <a:sym typeface="Gill Sans"/>
            </a:endParaRPr>
          </a:p>
        </p:txBody>
      </p:sp>
    </p:spTree>
    <p:extLst>
      <p:ext uri="{BB962C8B-B14F-4D97-AF65-F5344CB8AC3E}">
        <p14:creationId xmlns:p14="http://schemas.microsoft.com/office/powerpoint/2010/main" val="106888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5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31" name="Google Shape;331;gaf9cfb55a7_0_0"/>
          <p:cNvPicPr preferRelativeResize="0"/>
          <p:nvPr/>
        </p:nvPicPr>
        <p:blipFill rotWithShape="1">
          <a:blip r:embed="rId3">
            <a:alphaModFix/>
          </a:blip>
          <a:srcRect/>
          <a:stretch/>
        </p:blipFill>
        <p:spPr>
          <a:xfrm>
            <a:off x="3599131" y="852985"/>
            <a:ext cx="1945725" cy="2010944"/>
          </a:xfrm>
          <a:prstGeom prst="rect">
            <a:avLst/>
          </a:prstGeom>
          <a:noFill/>
          <a:ln>
            <a:noFill/>
          </a:ln>
        </p:spPr>
      </p:pic>
      <p:sp>
        <p:nvSpPr>
          <p:cNvPr id="329" name="Google Shape;329;gaf9cfb55a7_0_0"/>
          <p:cNvSpPr txBox="1">
            <a:spLocks noGrp="1"/>
          </p:cNvSpPr>
          <p:nvPr>
            <p:ph type="title"/>
          </p:nvPr>
        </p:nvSpPr>
        <p:spPr>
          <a:xfrm>
            <a:off x="532194" y="125458"/>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BB2"/>
                </a:solidFill>
                <a:latin typeface="Gill Sans"/>
                <a:ea typeface="Gill Sans"/>
                <a:cs typeface="Gill Sans"/>
                <a:sym typeface="Gill Sans"/>
              </a:rPr>
              <a:t>Extension Activities</a:t>
            </a:r>
            <a:endParaRPr sz="4800" dirty="0">
              <a:solidFill>
                <a:srgbClr val="0F6BB2"/>
              </a:solidFill>
              <a:latin typeface="Gill Sans"/>
              <a:ea typeface="Gill Sans"/>
              <a:cs typeface="Gill Sans"/>
              <a:sym typeface="Gill Sans"/>
            </a:endParaRPr>
          </a:p>
        </p:txBody>
      </p:sp>
      <p:sp>
        <p:nvSpPr>
          <p:cNvPr id="330" name="Google Shape;330;gaf9cfb55a7_0_0"/>
          <p:cNvSpPr txBox="1">
            <a:spLocks noGrp="1"/>
          </p:cNvSpPr>
          <p:nvPr>
            <p:ph type="subTitle" idx="1"/>
          </p:nvPr>
        </p:nvSpPr>
        <p:spPr>
          <a:xfrm>
            <a:off x="369843" y="2726062"/>
            <a:ext cx="8413209" cy="3278953"/>
          </a:xfrm>
          <a:prstGeom prst="rect">
            <a:avLst/>
          </a:prstGeom>
          <a:noFill/>
          <a:ln>
            <a:noFill/>
          </a:ln>
        </p:spPr>
        <p:txBody>
          <a:bodyPr spcFirstLastPara="1" wrap="square" lIns="91425" tIns="45700" rIns="91425" bIns="45700" anchor="t" anchorCtr="0">
            <a:noAutofit/>
          </a:bodyPr>
          <a:lstStyle/>
          <a:p>
            <a:pPr fontAlgn="base">
              <a:buFont typeface="Arial" panose="020B0604020202020204" pitchFamily="34" charset="0"/>
              <a:buChar char="•"/>
            </a:pPr>
            <a:r>
              <a:rPr lang="en-GB" sz="2400" dirty="0">
                <a:solidFill>
                  <a:schemeClr val="accent5">
                    <a:lumMod val="50000"/>
                  </a:schemeClr>
                </a:solidFill>
              </a:rPr>
              <a:t>Find out what happens to saliva in the lab</a:t>
            </a:r>
            <a:r>
              <a:rPr lang="en-US" sz="2400" dirty="0">
                <a:solidFill>
                  <a:schemeClr val="accent5">
                    <a:lumMod val="50000"/>
                  </a:schemeClr>
                </a:solidFill>
              </a:rPr>
              <a:t>​</a:t>
            </a:r>
          </a:p>
          <a:p>
            <a:pPr fontAlgn="base"/>
            <a:r>
              <a:rPr lang="en-GB" sz="2400" u="sng" dirty="0">
                <a:hlinkClick r:id="rId4"/>
              </a:rPr>
              <a:t>https://bit.ly/3c0tsk4</a:t>
            </a:r>
            <a:r>
              <a:rPr lang="en-US" sz="2400" dirty="0"/>
              <a:t>​</a:t>
            </a:r>
          </a:p>
          <a:p>
            <a:pPr>
              <a:buFont typeface="Arial" panose="020B0604020202020204" pitchFamily="34" charset="0"/>
              <a:buChar char="•"/>
            </a:pPr>
            <a:endParaRPr lang="en-GB" sz="2400" dirty="0">
              <a:solidFill>
                <a:schemeClr val="accent5">
                  <a:lumMod val="50000"/>
                </a:schemeClr>
              </a:solidFill>
              <a:latin typeface="Gill Sans MT"/>
              <a:ea typeface="Gill Sans"/>
            </a:endParaRPr>
          </a:p>
          <a:p>
            <a:pPr>
              <a:buFont typeface="Arial" panose="020B0604020202020204" pitchFamily="34" charset="0"/>
              <a:buChar char="•"/>
            </a:pPr>
            <a:r>
              <a:rPr lang="en-GB" sz="2400" dirty="0">
                <a:solidFill>
                  <a:schemeClr val="accent5">
                    <a:lumMod val="50000"/>
                  </a:schemeClr>
                </a:solidFill>
                <a:latin typeface="Gill Sans MT"/>
                <a:ea typeface="Gill Sans"/>
              </a:rPr>
              <a:t>Spot the difference in the Lab:</a:t>
            </a:r>
          </a:p>
          <a:p>
            <a:pPr marL="285750" lvl="0" indent="-285750">
              <a:lnSpc>
                <a:spcPct val="85000"/>
              </a:lnSpc>
              <a:spcBef>
                <a:spcPts val="1300"/>
              </a:spcBef>
              <a:spcAft>
                <a:spcPts val="0"/>
              </a:spcAft>
              <a:buSzPts val="2400"/>
            </a:pPr>
            <a:r>
              <a:rPr lang="en-GB" sz="2000" u="sng" dirty="0">
                <a:latin typeface="Gill Sans MT"/>
                <a:ea typeface="Gill Sans"/>
                <a:hlinkClick r:id="rId5"/>
              </a:rPr>
              <a:t>https://static1.squarespace.com/static/5fa5248fcb87d6680ec908e6/t/5fd933e450d96b1a1c6412bb/1608070119474/Storicise-Key-Stage-3-Activity-SPOT-THE-DIFF.pdf</a:t>
            </a:r>
            <a:endParaRPr lang="en-GB" sz="2000" u="sng" dirty="0">
              <a:latin typeface="Gill Sans MT"/>
              <a:ea typeface="Gill Sans"/>
            </a:endParaRPr>
          </a:p>
          <a:p>
            <a:pPr marL="285750" lvl="0" indent="-285750">
              <a:lnSpc>
                <a:spcPct val="85000"/>
              </a:lnSpc>
              <a:spcBef>
                <a:spcPts val="1300"/>
              </a:spcBef>
              <a:spcAft>
                <a:spcPts val="0"/>
              </a:spcAft>
              <a:buSzPts val="2400"/>
            </a:pPr>
            <a:endParaRPr lang="en-GB" sz="2000" u="sng" dirty="0">
              <a:solidFill>
                <a:schemeClr val="bg2">
                  <a:lumMod val="75000"/>
                  <a:lumOff val="25000"/>
                </a:schemeClr>
              </a:solidFill>
              <a:latin typeface="Gill Sans MT"/>
              <a:ea typeface="Gill Sans"/>
            </a:endParaRPr>
          </a:p>
          <a:p>
            <a:pPr marL="285750" lvl="0" indent="-285750">
              <a:lnSpc>
                <a:spcPct val="85000"/>
              </a:lnSpc>
              <a:spcBef>
                <a:spcPts val="1300"/>
              </a:spcBef>
              <a:spcAft>
                <a:spcPts val="0"/>
              </a:spcAft>
              <a:buSzPts val="2400"/>
            </a:pPr>
            <a:endParaRPr lang="en-GB" sz="2000" dirty="0">
              <a:solidFill>
                <a:schemeClr val="bg2">
                  <a:lumMod val="75000"/>
                  <a:lumOff val="25000"/>
                </a:schemeClr>
              </a:solidFill>
              <a:latin typeface="Gill Sans MT"/>
              <a:ea typeface="Gill Sans"/>
            </a:endParaRPr>
          </a:p>
          <a:p>
            <a:pPr marL="285750" indent="-285750"/>
            <a:endParaRPr lang="en-GB" dirty="0">
              <a:solidFill>
                <a:srgbClr val="37757F"/>
              </a:solidFill>
              <a:latin typeface="Gill Sans MT"/>
              <a:ea typeface="Gill Sans"/>
            </a:endParaRPr>
          </a:p>
          <a:p>
            <a:pPr marL="285750" indent="-285750"/>
            <a:endParaRPr lang="en-GB" u="sng" dirty="0">
              <a:latin typeface="Gill Sans MT"/>
              <a:ea typeface="Gill Sans"/>
            </a:endParaRPr>
          </a:p>
          <a:p>
            <a:pPr marL="0" indent="0" algn="ctr">
              <a:buNone/>
            </a:pPr>
            <a:endParaRPr lang="en-GB" sz="3100" dirty="0">
              <a:latin typeface="Gill Sans"/>
              <a:ea typeface="Gill Sans"/>
              <a:cs typeface="Gill Sans"/>
            </a:endParaRPr>
          </a:p>
        </p:txBody>
      </p:sp>
    </p:spTree>
    <p:extLst>
      <p:ext uri="{BB962C8B-B14F-4D97-AF65-F5344CB8AC3E}">
        <p14:creationId xmlns:p14="http://schemas.microsoft.com/office/powerpoint/2010/main" val="70692016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67843152-6004-40B0-AE6B-2F15BB974F1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1808EEBC-7C0C-4A1D-BB69-6088EEA1F140}"/>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392B2CEF-043B-47C1-A8B7-8495F4E4B634}"/>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4DD21DD3-3838-407B-A59E-185DEF00BCE6}"/>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BA50185A-2945-426F-9541-44140523C83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E0FF3BA9-9091-4EF1-8D7F-3B98AB1B3CCF}"/>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34D267A2-57A9-4AA4-AEF2-57AE36CB9BDE}"/>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BD651304-BA35-4DC4-8C14-4CA398BB9954}"/>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4CFEDFEE-FE9B-4003-AF01-E3E981C8152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F2B444-5EB2-472F-BCE9-2CA9F39F30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B9F3E8-EC39-4219-9CA2-277A51A371B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F658616-20A1-4EB1-B464-0BEA0F70BD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Custom Design</Template>
  <TotalTime>0</TotalTime>
  <Words>328</Words>
  <Application>Microsoft Office PowerPoint</Application>
  <PresentationFormat>On-screen Show (4:3)</PresentationFormat>
  <Paragraphs>84</Paragraphs>
  <Slides>11</Slides>
  <Notes>8</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11</vt:i4>
      </vt:variant>
    </vt:vector>
  </HeadingPairs>
  <TitlesOfParts>
    <vt:vector size="25" baseType="lpstr">
      <vt:lpstr>Gill Sans</vt:lpstr>
      <vt:lpstr>Arial</vt:lpstr>
      <vt:lpstr>Calibri</vt:lpstr>
      <vt:lpstr>Calibri Light</vt:lpstr>
      <vt:lpstr>Gill Sans MT</vt:lpstr>
      <vt:lpstr>Custom Design</vt:lpstr>
      <vt:lpstr>7_Custom Design</vt:lpstr>
      <vt:lpstr>3_Custom Design</vt:lpstr>
      <vt:lpstr>8_Custom Design</vt:lpstr>
      <vt:lpstr>4_Custom Design</vt:lpstr>
      <vt:lpstr>6_Custom Design</vt:lpstr>
      <vt:lpstr>1_Custom Design</vt:lpstr>
      <vt:lpstr>2_Custom Design</vt:lpstr>
      <vt:lpstr>5_Custom Design</vt:lpstr>
      <vt:lpstr>Testing for Coronavirus</vt:lpstr>
      <vt:lpstr>PowerPoint Presentation</vt:lpstr>
      <vt:lpstr>Main Activity What do you remember about each test?</vt:lpstr>
      <vt:lpstr>See how a Lateral Flow test works</vt:lpstr>
      <vt:lpstr>PowerPoint Presentation</vt:lpstr>
      <vt:lpstr>Key Vocabulary </vt:lpstr>
      <vt:lpstr>What have we learnt? </vt:lpstr>
      <vt:lpstr>Well done for learning about testing - one of the tools to fight COVID-19!</vt:lpstr>
      <vt:lpstr>Extension Activities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Testing for Coronavirus</dc:title>
  <dc:creator>Natasha Green</dc:creator>
  <cp:lastModifiedBy>Rachel Gagen</cp:lastModifiedBy>
  <cp:revision>5</cp:revision>
  <dcterms:created xsi:type="dcterms:W3CDTF">2021-03-19T13:20:02Z</dcterms:created>
  <dcterms:modified xsi:type="dcterms:W3CDTF">2022-01-04T13:53:57Z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