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7" r:id="rId5"/>
    <p:sldId id="283" r:id="rId6"/>
    <p:sldId id="284" r:id="rId7"/>
    <p:sldId id="285" r:id="rId8"/>
    <p:sldId id="286" r:id="rId9"/>
    <p:sldId id="276" r:id="rId10"/>
    <p:sldId id="274" r:id="rId11"/>
    <p:sldId id="281" r:id="rId12"/>
    <p:sldId id="271" r:id="rId13"/>
    <p:sldId id="273" r:id="rId14"/>
    <p:sldId id="278" r:id="rId15"/>
    <p:sldId id="279" r:id="rId16"/>
    <p:sldId id="275" r:id="rId17"/>
    <p:sldId id="280"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3922F6F6-73B1-7D49-B10D-30D7EB852FBC}">
          <p14:sldIdLst>
            <p14:sldId id="257"/>
          </p14:sldIdLst>
        </p14:section>
        <p14:section name="Content Slides" id="{C77907C9-D306-0940-9A76-0E774ECBA9C0}">
          <p14:sldIdLst>
            <p14:sldId id="283"/>
            <p14:sldId id="284"/>
            <p14:sldId id="285"/>
            <p14:sldId id="286"/>
            <p14:sldId id="276"/>
            <p14:sldId id="274"/>
            <p14:sldId id="281"/>
            <p14:sldId id="271"/>
            <p14:sldId id="273"/>
            <p14:sldId id="278"/>
            <p14:sldId id="279"/>
            <p14:sldId id="275"/>
            <p14:sldId id="280"/>
          </p14:sldIdLst>
        </p14:section>
        <p14:section name="End Slides" id="{9A767726-6834-4044-A717-B98B79D368B7}">
          <p14:sldIdLst>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9"/>
    <p:restoredTop sz="94682"/>
  </p:normalViewPr>
  <p:slideViewPr>
    <p:cSldViewPr snapToGrid="0">
      <p:cViewPr varScale="1">
        <p:scale>
          <a:sx n="59" d="100"/>
          <a:sy n="59" d="100"/>
        </p:scale>
        <p:origin x="10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Green" userId="95db0ffa-da5b-477d-ae38-1990569217b1" providerId="ADAL" clId="{5CCB1BE4-69CE-4FF5-B0C0-CF7481566D23}"/>
    <pc:docChg chg="undo custSel addSld delSld modSld sldOrd modSection">
      <pc:chgData name="Natasha Green" userId="95db0ffa-da5b-477d-ae38-1990569217b1" providerId="ADAL" clId="{5CCB1BE4-69CE-4FF5-B0C0-CF7481566D23}" dt="2024-02-20T13:49:51.016" v="18" actId="47"/>
      <pc:docMkLst>
        <pc:docMk/>
      </pc:docMkLst>
      <pc:sldChg chg="del">
        <pc:chgData name="Natasha Green" userId="95db0ffa-da5b-477d-ae38-1990569217b1" providerId="ADAL" clId="{5CCB1BE4-69CE-4FF5-B0C0-CF7481566D23}" dt="2024-02-20T10:42:47.685" v="3" actId="2696"/>
        <pc:sldMkLst>
          <pc:docMk/>
          <pc:sldMk cId="2129451866" sldId="256"/>
        </pc:sldMkLst>
      </pc:sldChg>
      <pc:sldChg chg="modSp mod">
        <pc:chgData name="Natasha Green" userId="95db0ffa-da5b-477d-ae38-1990569217b1" providerId="ADAL" clId="{5CCB1BE4-69CE-4FF5-B0C0-CF7481566D23}" dt="2024-02-20T10:42:41.806" v="2" actId="255"/>
        <pc:sldMkLst>
          <pc:docMk/>
          <pc:sldMk cId="1421904467" sldId="257"/>
        </pc:sldMkLst>
        <pc:spChg chg="mod">
          <ac:chgData name="Natasha Green" userId="95db0ffa-da5b-477d-ae38-1990569217b1" providerId="ADAL" clId="{5CCB1BE4-69CE-4FF5-B0C0-CF7481566D23}" dt="2024-02-20T10:42:41.806" v="2" actId="255"/>
          <ac:spMkLst>
            <pc:docMk/>
            <pc:sldMk cId="1421904467" sldId="257"/>
            <ac:spMk id="7" creationId="{C7F45384-C847-05E7-3E41-E1927648DA00}"/>
          </ac:spMkLst>
        </pc:spChg>
      </pc:sldChg>
      <pc:sldChg chg="del">
        <pc:chgData name="Natasha Green" userId="95db0ffa-da5b-477d-ae38-1990569217b1" providerId="ADAL" clId="{5CCB1BE4-69CE-4FF5-B0C0-CF7481566D23}" dt="2024-02-20T10:48:20.668" v="14" actId="2696"/>
        <pc:sldMkLst>
          <pc:docMk/>
          <pc:sldMk cId="3597618339" sldId="258"/>
        </pc:sldMkLst>
      </pc:sldChg>
      <pc:sldChg chg="del">
        <pc:chgData name="Natasha Green" userId="95db0ffa-da5b-477d-ae38-1990569217b1" providerId="ADAL" clId="{5CCB1BE4-69CE-4FF5-B0C0-CF7481566D23}" dt="2024-02-20T10:49:01.786" v="15" actId="2696"/>
        <pc:sldMkLst>
          <pc:docMk/>
          <pc:sldMk cId="2280204407" sldId="259"/>
        </pc:sldMkLst>
      </pc:sldChg>
      <pc:sldChg chg="del">
        <pc:chgData name="Natasha Green" userId="95db0ffa-da5b-477d-ae38-1990569217b1" providerId="ADAL" clId="{5CCB1BE4-69CE-4FF5-B0C0-CF7481566D23}" dt="2024-02-20T10:43:41.521" v="6" actId="47"/>
        <pc:sldMkLst>
          <pc:docMk/>
          <pc:sldMk cId="2686921564" sldId="260"/>
        </pc:sldMkLst>
      </pc:sldChg>
      <pc:sldChg chg="add del ord">
        <pc:chgData name="Natasha Green" userId="95db0ffa-da5b-477d-ae38-1990569217b1" providerId="ADAL" clId="{5CCB1BE4-69CE-4FF5-B0C0-CF7481566D23}" dt="2024-02-20T10:48:08.777" v="13" actId="2696"/>
        <pc:sldMkLst>
          <pc:docMk/>
          <pc:sldMk cId="1829539008" sldId="261"/>
        </pc:sldMkLst>
      </pc:sldChg>
      <pc:sldChg chg="del">
        <pc:chgData name="Natasha Green" userId="95db0ffa-da5b-477d-ae38-1990569217b1" providerId="ADAL" clId="{5CCB1BE4-69CE-4FF5-B0C0-CF7481566D23}" dt="2024-02-20T10:43:49.813" v="7" actId="47"/>
        <pc:sldMkLst>
          <pc:docMk/>
          <pc:sldMk cId="545731882" sldId="262"/>
        </pc:sldMkLst>
      </pc:sldChg>
      <pc:sldChg chg="del">
        <pc:chgData name="Natasha Green" userId="95db0ffa-da5b-477d-ae38-1990569217b1" providerId="ADAL" clId="{5CCB1BE4-69CE-4FF5-B0C0-CF7481566D23}" dt="2024-02-20T10:43:54.211" v="8" actId="47"/>
        <pc:sldMkLst>
          <pc:docMk/>
          <pc:sldMk cId="1778272738" sldId="263"/>
        </pc:sldMkLst>
      </pc:sldChg>
      <pc:sldChg chg="del">
        <pc:chgData name="Natasha Green" userId="95db0ffa-da5b-477d-ae38-1990569217b1" providerId="ADAL" clId="{5CCB1BE4-69CE-4FF5-B0C0-CF7481566D23}" dt="2024-02-20T13:49:44.814" v="16" actId="47"/>
        <pc:sldMkLst>
          <pc:docMk/>
          <pc:sldMk cId="2569746509" sldId="264"/>
        </pc:sldMkLst>
      </pc:sldChg>
      <pc:sldChg chg="del">
        <pc:chgData name="Natasha Green" userId="95db0ffa-da5b-477d-ae38-1990569217b1" providerId="ADAL" clId="{5CCB1BE4-69CE-4FF5-B0C0-CF7481566D23}" dt="2024-02-20T13:49:48.694" v="17" actId="47"/>
        <pc:sldMkLst>
          <pc:docMk/>
          <pc:sldMk cId="3032700597" sldId="266"/>
        </pc:sldMkLst>
      </pc:sldChg>
      <pc:sldChg chg="del">
        <pc:chgData name="Natasha Green" userId="95db0ffa-da5b-477d-ae38-1990569217b1" providerId="ADAL" clId="{5CCB1BE4-69CE-4FF5-B0C0-CF7481566D23}" dt="2024-02-20T13:49:51.016" v="18" actId="47"/>
        <pc:sldMkLst>
          <pc:docMk/>
          <pc:sldMk cId="2182126827" sldId="267"/>
        </pc:sldMkLst>
      </pc:sldChg>
      <pc:sldChg chg="del">
        <pc:chgData name="Natasha Green" userId="95db0ffa-da5b-477d-ae38-1990569217b1" providerId="ADAL" clId="{5CCB1BE4-69CE-4FF5-B0C0-CF7481566D23}" dt="2024-02-20T10:47:39.217" v="11" actId="47"/>
        <pc:sldMkLst>
          <pc:docMk/>
          <pc:sldMk cId="1996138989" sldId="268"/>
        </pc:sldMkLst>
      </pc:sldChg>
      <pc:sldChg chg="del">
        <pc:chgData name="Natasha Green" userId="95db0ffa-da5b-477d-ae38-1990569217b1" providerId="ADAL" clId="{5CCB1BE4-69CE-4FF5-B0C0-CF7481566D23}" dt="2024-02-20T10:47:39.217" v="11" actId="47"/>
        <pc:sldMkLst>
          <pc:docMk/>
          <pc:sldMk cId="718342116" sldId="270"/>
        </pc:sldMkLst>
      </pc:sldChg>
      <pc:sldChg chg="del">
        <pc:chgData name="Natasha Green" userId="95db0ffa-da5b-477d-ae38-1990569217b1" providerId="ADAL" clId="{5CCB1BE4-69CE-4FF5-B0C0-CF7481566D23}" dt="2024-02-20T10:47:44.873" v="12" actId="47"/>
        <pc:sldMkLst>
          <pc:docMk/>
          <pc:sldMk cId="2491243288" sldId="277"/>
        </pc:sldMkLst>
      </pc:sldChg>
      <pc:sldChg chg="del">
        <pc:chgData name="Natasha Green" userId="95db0ffa-da5b-477d-ae38-1990569217b1" providerId="ADAL" clId="{5CCB1BE4-69CE-4FF5-B0C0-CF7481566D23}" dt="2024-02-20T10:47:39.217" v="11" actId="47"/>
        <pc:sldMkLst>
          <pc:docMk/>
          <pc:sldMk cId="3437754759" sldId="282"/>
        </pc:sldMkLst>
      </pc:sldChg>
    </pc:docChg>
  </pc:docChgLst>
  <pc:docChgLst>
    <pc:chgData name="Sue Nottingham" userId="9b0bd6ce-53c6-43b6-8406-b4239f34bcc2" providerId="ADAL" clId="{B79AB914-D14F-4D75-8272-735A00F17114}"/>
    <pc:docChg chg="modSld">
      <pc:chgData name="Sue Nottingham" userId="9b0bd6ce-53c6-43b6-8406-b4239f34bcc2" providerId="ADAL" clId="{B79AB914-D14F-4D75-8272-735A00F17114}" dt="2024-02-27T17:32:45.200" v="29" actId="20577"/>
      <pc:docMkLst>
        <pc:docMk/>
      </pc:docMkLst>
      <pc:sldChg chg="modSp mod">
        <pc:chgData name="Sue Nottingham" userId="9b0bd6ce-53c6-43b6-8406-b4239f34bcc2" providerId="ADAL" clId="{B79AB914-D14F-4D75-8272-735A00F17114}" dt="2024-02-27T17:32:45.200" v="29" actId="20577"/>
        <pc:sldMkLst>
          <pc:docMk/>
          <pc:sldMk cId="3341012704" sldId="279"/>
        </pc:sldMkLst>
        <pc:spChg chg="mod">
          <ac:chgData name="Sue Nottingham" userId="9b0bd6ce-53c6-43b6-8406-b4239f34bcc2" providerId="ADAL" clId="{B79AB914-D14F-4D75-8272-735A00F17114}" dt="2024-02-27T17:32:45.200" v="29" actId="20577"/>
          <ac:spMkLst>
            <pc:docMk/>
            <pc:sldMk cId="3341012704" sldId="279"/>
            <ac:spMk id="4" creationId="{B1C2E4F9-C89B-917A-106C-DD2AD618DCD3}"/>
          </ac:spMkLst>
        </pc:spChg>
      </pc:sldChg>
      <pc:sldChg chg="modSp mod">
        <pc:chgData name="Sue Nottingham" userId="9b0bd6ce-53c6-43b6-8406-b4239f34bcc2" providerId="ADAL" clId="{B79AB914-D14F-4D75-8272-735A00F17114}" dt="2024-02-27T17:31:38.276" v="2" actId="14100"/>
        <pc:sldMkLst>
          <pc:docMk/>
          <pc:sldMk cId="4196721705" sldId="285"/>
        </pc:sldMkLst>
        <pc:spChg chg="mod">
          <ac:chgData name="Sue Nottingham" userId="9b0bd6ce-53c6-43b6-8406-b4239f34bcc2" providerId="ADAL" clId="{B79AB914-D14F-4D75-8272-735A00F17114}" dt="2024-02-27T17:31:38.276" v="2" actId="14100"/>
          <ac:spMkLst>
            <pc:docMk/>
            <pc:sldMk cId="4196721705" sldId="285"/>
            <ac:spMk id="14" creationId="{06B2A29E-B693-9355-1E3D-C4307C98B4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20C70-40B8-1C43-9074-FF6FEC745C8A}"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2F3DA-E488-B94A-9788-8B0B7E81A54C}" type="slidenum">
              <a:rPr lang="en-US" smtClean="0"/>
              <a:t>‹#›</a:t>
            </a:fld>
            <a:endParaRPr lang="en-US"/>
          </a:p>
        </p:txBody>
      </p:sp>
    </p:spTree>
    <p:extLst>
      <p:ext uri="{BB962C8B-B14F-4D97-AF65-F5344CB8AC3E}">
        <p14:creationId xmlns:p14="http://schemas.microsoft.com/office/powerpoint/2010/main" val="93255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aily.com/releases/2020/12/201228105445.htm" TargetMode="External"/><Relationship Id="rId7" Type="http://schemas.openxmlformats.org/officeDocument/2006/relationships/hyperlink" Target="https://www.sciencedaily.com/releases/2023/11/231130113135.ht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ciencedaily.com/releases/2024/01/240114195023.htm" TargetMode="External"/><Relationship Id="rId5" Type="http://schemas.openxmlformats.org/officeDocument/2006/relationships/hyperlink" Target="https://www.sciencedaily.com/releases/2023/12/231213155230.htm" TargetMode="External"/><Relationship Id="rId4" Type="http://schemas.openxmlformats.org/officeDocument/2006/relationships/hyperlink" Target="https://www.sciencedaily.com/releases/2023/12/231221012906.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are starting on the ‘Young Researcher Training Programme’ – ask for their ideas about what research is first before revealing the four bullet points. </a:t>
            </a:r>
          </a:p>
          <a:p>
            <a:r>
              <a:rPr lang="en-GB"/>
              <a:t>If you are a researcher, what do you do? What is your aim? What is it all about?</a:t>
            </a:r>
          </a:p>
          <a:p>
            <a:endParaRPr lang="en-GB"/>
          </a:p>
        </p:txBody>
      </p:sp>
      <p:sp>
        <p:nvSpPr>
          <p:cNvPr id="4" name="Slide Number Placeholder 3"/>
          <p:cNvSpPr>
            <a:spLocks noGrp="1"/>
          </p:cNvSpPr>
          <p:nvPr>
            <p:ph type="sldNum" sz="quarter" idx="5"/>
          </p:nvPr>
        </p:nvSpPr>
        <p:spPr/>
        <p:txBody>
          <a:bodyPr/>
          <a:lstStyle/>
          <a:p>
            <a:fld id="{7E8AD4C7-1450-47DA-B9AA-268E734F8261}" type="slidenum">
              <a:rPr lang="en-GB" smtClean="0"/>
              <a:t>2</a:t>
            </a:fld>
            <a:endParaRPr lang="en-GB"/>
          </a:p>
        </p:txBody>
      </p:sp>
    </p:spTree>
    <p:extLst>
      <p:ext uri="{BB962C8B-B14F-4D97-AF65-F5344CB8AC3E}">
        <p14:creationId xmlns:p14="http://schemas.microsoft.com/office/powerpoint/2010/main" val="56707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the Independent work, which is to decide what they want to research – what is their research question going to be? Using a framework such as ‘PICO’ helps to structure the question in more detail – see next slides.</a:t>
            </a:r>
          </a:p>
          <a:p>
            <a:r>
              <a:rPr lang="en-GB"/>
              <a:t>Go through the example on the next slide to help illustrate how to narrow down.</a:t>
            </a:r>
          </a:p>
          <a:p>
            <a:endParaRPr lang="en-GB"/>
          </a:p>
        </p:txBody>
      </p:sp>
      <p:sp>
        <p:nvSpPr>
          <p:cNvPr id="4" name="Slide Number Placeholder 3"/>
          <p:cNvSpPr>
            <a:spLocks noGrp="1"/>
          </p:cNvSpPr>
          <p:nvPr>
            <p:ph type="sldNum" sz="quarter" idx="5"/>
          </p:nvPr>
        </p:nvSpPr>
        <p:spPr/>
        <p:txBody>
          <a:bodyPr/>
          <a:lstStyle/>
          <a:p>
            <a:fld id="{7E8AD4C7-1450-47DA-B9AA-268E734F8261}" type="slidenum">
              <a:rPr lang="en-GB" smtClean="0"/>
              <a:t>11</a:t>
            </a:fld>
            <a:endParaRPr lang="en-GB"/>
          </a:p>
        </p:txBody>
      </p:sp>
    </p:spTree>
    <p:extLst>
      <p:ext uri="{BB962C8B-B14F-4D97-AF65-F5344CB8AC3E}">
        <p14:creationId xmlns:p14="http://schemas.microsoft.com/office/powerpoint/2010/main" val="253436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the Independent work, which is to decide what they want to research – what is their research question going to be? Using a framework such as ‘PICO’ helps to structure the question in more detail – see next slide</a:t>
            </a:r>
          </a:p>
        </p:txBody>
      </p:sp>
      <p:sp>
        <p:nvSpPr>
          <p:cNvPr id="4" name="Slide Number Placeholder 3"/>
          <p:cNvSpPr>
            <a:spLocks noGrp="1"/>
          </p:cNvSpPr>
          <p:nvPr>
            <p:ph type="sldNum" sz="quarter" idx="5"/>
          </p:nvPr>
        </p:nvSpPr>
        <p:spPr/>
        <p:txBody>
          <a:bodyPr/>
          <a:lstStyle/>
          <a:p>
            <a:fld id="{7E8AD4C7-1450-47DA-B9AA-268E734F8261}" type="slidenum">
              <a:rPr lang="en-GB" smtClean="0"/>
              <a:t>12</a:t>
            </a:fld>
            <a:endParaRPr lang="en-GB"/>
          </a:p>
        </p:txBody>
      </p:sp>
    </p:spTree>
    <p:extLst>
      <p:ext uri="{BB962C8B-B14F-4D97-AF65-F5344CB8AC3E}">
        <p14:creationId xmlns:p14="http://schemas.microsoft.com/office/powerpoint/2010/main" val="50114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PICO to help students focus in more clearly.</a:t>
            </a:r>
          </a:p>
        </p:txBody>
      </p:sp>
      <p:sp>
        <p:nvSpPr>
          <p:cNvPr id="4" name="Slide Number Placeholder 3"/>
          <p:cNvSpPr>
            <a:spLocks noGrp="1"/>
          </p:cNvSpPr>
          <p:nvPr>
            <p:ph type="sldNum" sz="quarter" idx="5"/>
          </p:nvPr>
        </p:nvSpPr>
        <p:spPr/>
        <p:txBody>
          <a:bodyPr/>
          <a:lstStyle/>
          <a:p>
            <a:fld id="{7E8AD4C7-1450-47DA-B9AA-268E734F8261}" type="slidenum">
              <a:rPr lang="en-GB" smtClean="0"/>
              <a:t>13</a:t>
            </a:fld>
            <a:endParaRPr lang="en-GB"/>
          </a:p>
        </p:txBody>
      </p:sp>
    </p:spTree>
    <p:extLst>
      <p:ext uri="{BB962C8B-B14F-4D97-AF65-F5344CB8AC3E}">
        <p14:creationId xmlns:p14="http://schemas.microsoft.com/office/powerpoint/2010/main" val="205598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8AD4C7-1450-47DA-B9AA-268E734F8261}" type="slidenum">
              <a:rPr lang="en-GB" smtClean="0"/>
              <a:t>14</a:t>
            </a:fld>
            <a:endParaRPr lang="en-GB"/>
          </a:p>
        </p:txBody>
      </p:sp>
    </p:spTree>
    <p:extLst>
      <p:ext uri="{BB962C8B-B14F-4D97-AF65-F5344CB8AC3E}">
        <p14:creationId xmlns:p14="http://schemas.microsoft.com/office/powerpoint/2010/main" val="263542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0FF2A-1F3B-B62C-E7CE-3673F410A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540AF-C5BE-124E-2435-2FB541574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3039E-1E1C-50F8-02EB-1F941B1A118A}"/>
              </a:ext>
            </a:extLst>
          </p:cNvPr>
          <p:cNvSpPr>
            <a:spLocks noGrp="1"/>
          </p:cNvSpPr>
          <p:nvPr>
            <p:ph type="body" idx="1"/>
          </p:nvPr>
        </p:nvSpPr>
        <p:spPr/>
        <p:txBody>
          <a:bodyPr/>
          <a:lstStyle/>
          <a:p>
            <a:r>
              <a:rPr lang="en-GB">
                <a:cs typeface="Calibri"/>
              </a:rPr>
              <a:t>To sum up ideas seen in the video</a:t>
            </a:r>
            <a:endParaRPr lang="en-GB"/>
          </a:p>
        </p:txBody>
      </p:sp>
      <p:sp>
        <p:nvSpPr>
          <p:cNvPr id="4" name="Slide Number Placeholder 3">
            <a:extLst>
              <a:ext uri="{FF2B5EF4-FFF2-40B4-BE49-F238E27FC236}">
                <a16:creationId xmlns:a16="http://schemas.microsoft.com/office/drawing/2014/main" id="{93415768-F1B7-C750-617B-411A3DA7145B}"/>
              </a:ext>
            </a:extLst>
          </p:cNvPr>
          <p:cNvSpPr>
            <a:spLocks noGrp="1"/>
          </p:cNvSpPr>
          <p:nvPr>
            <p:ph type="sldNum" sz="quarter" idx="5"/>
          </p:nvPr>
        </p:nvSpPr>
        <p:spPr/>
        <p:txBody>
          <a:bodyPr/>
          <a:lstStyle/>
          <a:p>
            <a:fld id="{7E8AD4C7-1450-47DA-B9AA-268E734F8261}" type="slidenum">
              <a:rPr lang="en-GB" smtClean="0"/>
              <a:t>3</a:t>
            </a:fld>
            <a:endParaRPr lang="en-GB"/>
          </a:p>
        </p:txBody>
      </p:sp>
    </p:spTree>
    <p:extLst>
      <p:ext uri="{BB962C8B-B14F-4D97-AF65-F5344CB8AC3E}">
        <p14:creationId xmlns:p14="http://schemas.microsoft.com/office/powerpoint/2010/main" val="343329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of them! Researchers have studied, </a:t>
            </a:r>
            <a:r>
              <a:rPr lang="en-GB" err="1"/>
              <a:t>eg</a:t>
            </a:r>
            <a:r>
              <a:rPr lang="en-GB"/>
              <a:t> for the exercise headline how much exercise people do and whether doing more can improve how your brain performs. Researchers record temperatures from weather stations across the world and analyse that data, comparing it to previous data. Researchers look at statistics on accidents involving young drivers, and find data about how much involvement parents have or had in that young person when they were learning to drive and their first months/years of driving.</a:t>
            </a:r>
          </a:p>
          <a:p>
            <a:r>
              <a:rPr lang="en-GB">
                <a:hlinkClick r:id="rId3"/>
              </a:rPr>
              <a:t>Vaping could cloud your thoughts, new studies suggest | ScienceDaily</a:t>
            </a:r>
            <a:endParaRPr lang="en-GB"/>
          </a:p>
          <a:p>
            <a:r>
              <a:rPr lang="en-GB">
                <a:hlinkClick r:id="rId4"/>
              </a:rPr>
              <a:t>Connection between light levels and mental health -- climate change could also have an impact in the future | ScienceDaily</a:t>
            </a:r>
            <a:endParaRPr lang="en-GB"/>
          </a:p>
          <a:p>
            <a:r>
              <a:rPr lang="en-GB">
                <a:hlinkClick r:id="rId5"/>
              </a:rPr>
              <a:t>Exercise can boost brain health | ScienceDaily</a:t>
            </a:r>
            <a:endParaRPr lang="en-GB"/>
          </a:p>
          <a:p>
            <a:r>
              <a:rPr lang="en-GB">
                <a:hlinkClick r:id="rId6"/>
              </a:rPr>
              <a:t>NASA analysis confirms 2023 as warmest year on record | ScienceDaily</a:t>
            </a:r>
            <a:endParaRPr lang="en-GB"/>
          </a:p>
          <a:p>
            <a:r>
              <a:rPr lang="en-GB">
                <a:hlinkClick r:id="rId7"/>
              </a:rPr>
              <a:t>Parental engagement positively associated with safer driving among young people, UGR study finds | ScienceDaily</a:t>
            </a:r>
            <a:endParaRPr lang="en-GB"/>
          </a:p>
        </p:txBody>
      </p:sp>
      <p:sp>
        <p:nvSpPr>
          <p:cNvPr id="4" name="Slide Number Placeholder 3"/>
          <p:cNvSpPr>
            <a:spLocks noGrp="1"/>
          </p:cNvSpPr>
          <p:nvPr>
            <p:ph type="sldNum" sz="quarter" idx="5"/>
          </p:nvPr>
        </p:nvSpPr>
        <p:spPr/>
        <p:txBody>
          <a:bodyPr/>
          <a:lstStyle/>
          <a:p>
            <a:fld id="{7E8AD4C7-1450-47DA-B9AA-268E734F8261}" type="slidenum">
              <a:rPr lang="en-GB" smtClean="0"/>
              <a:t>4</a:t>
            </a:fld>
            <a:endParaRPr lang="en-GB"/>
          </a:p>
        </p:txBody>
      </p:sp>
    </p:spTree>
    <p:extLst>
      <p:ext uri="{BB962C8B-B14F-4D97-AF65-F5344CB8AC3E}">
        <p14:creationId xmlns:p14="http://schemas.microsoft.com/office/powerpoint/2010/main" val="116846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r>
              <a:rPr lang="en-US">
                <a:cs typeface="Calibri"/>
              </a:rPr>
              <a:t>Explain that research can improve life on a range of scales (both small and large). For instance, research can impact small groups (e.g. a mental health focus group) but also the entire population (e.g. a census helps give us information that helps focus resources and funding in the right places).</a:t>
            </a:r>
          </a:p>
          <a:p>
            <a:endParaRPr lang="en-GB"/>
          </a:p>
        </p:txBody>
      </p:sp>
      <p:sp>
        <p:nvSpPr>
          <p:cNvPr id="4" name="Slide Number Placeholder 3"/>
          <p:cNvSpPr>
            <a:spLocks noGrp="1"/>
          </p:cNvSpPr>
          <p:nvPr>
            <p:ph type="sldNum" sz="quarter" idx="5"/>
          </p:nvPr>
        </p:nvSpPr>
        <p:spPr/>
        <p:txBody>
          <a:bodyPr/>
          <a:lstStyle/>
          <a:p>
            <a:fld id="{7E8AD4C7-1450-47DA-B9AA-268E734F8261}" type="slidenum">
              <a:rPr lang="en-GB" smtClean="0"/>
              <a:t>5</a:t>
            </a:fld>
            <a:endParaRPr lang="en-GB"/>
          </a:p>
        </p:txBody>
      </p:sp>
    </p:spTree>
    <p:extLst>
      <p:ext uri="{BB962C8B-B14F-4D97-AF65-F5344CB8AC3E}">
        <p14:creationId xmlns:p14="http://schemas.microsoft.com/office/powerpoint/2010/main" val="79205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8FEA-E360-DC12-AE65-377B659A3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1AE24-55AD-021E-87BF-437020041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05785-DB23-C6A1-6A96-DF0F67582756}"/>
              </a:ext>
            </a:extLst>
          </p:cNvPr>
          <p:cNvSpPr>
            <a:spLocks noGrp="1"/>
          </p:cNvSpPr>
          <p:nvPr>
            <p:ph type="body" idx="1"/>
          </p:nvPr>
        </p:nvSpPr>
        <p:spPr/>
        <p:txBody>
          <a:bodyPr/>
          <a:lstStyle/>
          <a:p>
            <a:r>
              <a:rPr lang="en-GB"/>
              <a:t>This is a ‘Plausible Futures’ exercise. PRINT OUT slide 5 as A3 or use large sheets of paper with headings on – students move round and write on them, or divide into four small groups to have a go at adding ideas on to them under the four bullet points from the slide.</a:t>
            </a:r>
          </a:p>
        </p:txBody>
      </p:sp>
      <p:sp>
        <p:nvSpPr>
          <p:cNvPr id="4" name="Slide Number Placeholder 3">
            <a:extLst>
              <a:ext uri="{FF2B5EF4-FFF2-40B4-BE49-F238E27FC236}">
                <a16:creationId xmlns:a16="http://schemas.microsoft.com/office/drawing/2014/main" id="{32433F66-44C9-5042-A829-D046D499ADF4}"/>
              </a:ext>
            </a:extLst>
          </p:cNvPr>
          <p:cNvSpPr>
            <a:spLocks noGrp="1"/>
          </p:cNvSpPr>
          <p:nvPr>
            <p:ph type="sldNum" sz="quarter" idx="5"/>
          </p:nvPr>
        </p:nvSpPr>
        <p:spPr/>
        <p:txBody>
          <a:bodyPr/>
          <a:lstStyle/>
          <a:p>
            <a:fld id="{7E8AD4C7-1450-47DA-B9AA-268E734F8261}" type="slidenum">
              <a:rPr lang="en-GB" smtClean="0"/>
              <a:t>6</a:t>
            </a:fld>
            <a:endParaRPr lang="en-GB"/>
          </a:p>
        </p:txBody>
      </p:sp>
    </p:spTree>
    <p:extLst>
      <p:ext uri="{BB962C8B-B14F-4D97-AF65-F5344CB8AC3E}">
        <p14:creationId xmlns:p14="http://schemas.microsoft.com/office/powerpoint/2010/main" val="333109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should each use a different coloured pen and plot the following on to the grid:</a:t>
            </a:r>
          </a:p>
          <a:p>
            <a:pPr marL="231137" indent="-231137">
              <a:buAutoNum type="arabicParenBoth"/>
            </a:pPr>
            <a:r>
              <a:rPr lang="en-GB"/>
              <a:t>where they are now</a:t>
            </a:r>
          </a:p>
          <a:p>
            <a:pPr marL="231137" indent="-231137">
              <a:buAutoNum type="arabicParenBoth"/>
            </a:pPr>
            <a:r>
              <a:rPr lang="en-GB"/>
              <a:t>where they expect to be in 15 years time if nothing changes, and </a:t>
            </a:r>
          </a:p>
          <a:p>
            <a:pPr marL="231137" indent="-231137">
              <a:buAutoNum type="arabicParenBoth"/>
            </a:pPr>
            <a:r>
              <a:rPr lang="en-GB"/>
              <a:t>where they would like to be. </a:t>
            </a:r>
          </a:p>
          <a:p>
            <a:r>
              <a:rPr lang="en-GB"/>
              <a:t>Use the patterns to have a group discussion about what the barriers and opportunities are for them – what is stopping them getting to where they want to be, what needs to change to enable that to happen? Possible ideas that could be mentioned - health / mental health / lack of or presence of training opportunities / location of opportunities / finances / vision / having contacts or lack of contacts or role models / mindset / peer pressure / exam pressures / internet &amp; online training opportunities / developing skills. Finish with the importance of skills to help you get where you want to be … YRTP!</a:t>
            </a:r>
          </a:p>
        </p:txBody>
      </p:sp>
      <p:sp>
        <p:nvSpPr>
          <p:cNvPr id="4" name="Slide Number Placeholder 3"/>
          <p:cNvSpPr>
            <a:spLocks noGrp="1"/>
          </p:cNvSpPr>
          <p:nvPr>
            <p:ph type="sldNum" sz="quarter" idx="5"/>
          </p:nvPr>
        </p:nvSpPr>
        <p:spPr/>
        <p:txBody>
          <a:bodyPr/>
          <a:lstStyle/>
          <a:p>
            <a:fld id="{7E8AD4C7-1450-47DA-B9AA-268E734F8261}" type="slidenum">
              <a:rPr lang="en-GB" smtClean="0"/>
              <a:t>7</a:t>
            </a:fld>
            <a:endParaRPr lang="en-GB"/>
          </a:p>
        </p:txBody>
      </p:sp>
    </p:spTree>
    <p:extLst>
      <p:ext uri="{BB962C8B-B14F-4D97-AF65-F5344CB8AC3E}">
        <p14:creationId xmlns:p14="http://schemas.microsoft.com/office/powerpoint/2010/main" val="421088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Print off this slide on A3 to use with students marking their own 1, 2 and 3 in different coloured pens.</a:t>
            </a:r>
          </a:p>
        </p:txBody>
      </p:sp>
      <p:sp>
        <p:nvSpPr>
          <p:cNvPr id="4" name="Slide Number Placeholder 3"/>
          <p:cNvSpPr>
            <a:spLocks noGrp="1"/>
          </p:cNvSpPr>
          <p:nvPr>
            <p:ph type="sldNum" sz="quarter" idx="5"/>
          </p:nvPr>
        </p:nvSpPr>
        <p:spPr/>
        <p:txBody>
          <a:bodyPr/>
          <a:lstStyle/>
          <a:p>
            <a:fld id="{7E8AD4C7-1450-47DA-B9AA-268E734F8261}" type="slidenum">
              <a:rPr lang="en-GB" smtClean="0"/>
              <a:t>8</a:t>
            </a:fld>
            <a:endParaRPr lang="en-GB"/>
          </a:p>
        </p:txBody>
      </p:sp>
    </p:spTree>
    <p:extLst>
      <p:ext uri="{BB962C8B-B14F-4D97-AF65-F5344CB8AC3E}">
        <p14:creationId xmlns:p14="http://schemas.microsoft.com/office/powerpoint/2010/main" val="305845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Having skills (such as how to do research) can be one way of breaking down barriers identified in the Plausible Futures exercise</a:t>
            </a:r>
          </a:p>
        </p:txBody>
      </p:sp>
      <p:sp>
        <p:nvSpPr>
          <p:cNvPr id="4" name="Slide Number Placeholder 3"/>
          <p:cNvSpPr>
            <a:spLocks noGrp="1"/>
          </p:cNvSpPr>
          <p:nvPr>
            <p:ph type="sldNum" sz="quarter" idx="5"/>
          </p:nvPr>
        </p:nvSpPr>
        <p:spPr/>
        <p:txBody>
          <a:bodyPr/>
          <a:lstStyle/>
          <a:p>
            <a:fld id="{7E8AD4C7-1450-47DA-B9AA-268E734F8261}" type="slidenum">
              <a:rPr lang="en-GB" smtClean="0"/>
              <a:t>9</a:t>
            </a:fld>
            <a:endParaRPr lang="en-GB"/>
          </a:p>
        </p:txBody>
      </p:sp>
    </p:spTree>
    <p:extLst>
      <p:ext uri="{BB962C8B-B14F-4D97-AF65-F5344CB8AC3E}">
        <p14:creationId xmlns:p14="http://schemas.microsoft.com/office/powerpoint/2010/main" val="313240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r>
              <a:rPr lang="en-US">
                <a:cs typeface="Calibri"/>
              </a:rPr>
              <a:t>Encourage students that research really is that simple – anyone can do it, no matter their age/intelligence etc. It's achievable and as said in the video (Maddie + Vishaan), it shouldn’t be restricted to the stereotype of scientists. </a:t>
            </a:r>
          </a:p>
          <a:p>
            <a:endParaRPr lang="en-GB"/>
          </a:p>
        </p:txBody>
      </p:sp>
      <p:sp>
        <p:nvSpPr>
          <p:cNvPr id="4" name="Slide Number Placeholder 3"/>
          <p:cNvSpPr>
            <a:spLocks noGrp="1"/>
          </p:cNvSpPr>
          <p:nvPr>
            <p:ph type="sldNum" sz="quarter" idx="5"/>
          </p:nvPr>
        </p:nvSpPr>
        <p:spPr/>
        <p:txBody>
          <a:bodyPr/>
          <a:lstStyle/>
          <a:p>
            <a:fld id="{7E8AD4C7-1450-47DA-B9AA-268E734F8261}" type="slidenum">
              <a:rPr lang="en-GB" smtClean="0"/>
              <a:t>10</a:t>
            </a:fld>
            <a:endParaRPr lang="en-GB"/>
          </a:p>
        </p:txBody>
      </p:sp>
    </p:spTree>
    <p:extLst>
      <p:ext uri="{BB962C8B-B14F-4D97-AF65-F5344CB8AC3E}">
        <p14:creationId xmlns:p14="http://schemas.microsoft.com/office/powerpoint/2010/main" val="243923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B799-426B-61D4-C195-A06A879AF0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4742A6-08AC-6DF0-79B2-E2BA5DB28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21CCEBB-4C76-8BED-558E-8E09E03C06C6}"/>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1625D3A7-043F-F845-0F8D-7F2D21E2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08264-380A-CCF0-7096-8CCB9B9686D6}"/>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07239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0DAB-914F-21AF-0CB7-1EE8BC0709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A88D76-A742-9E77-6A9A-50694F9C5D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86EB87-8E45-79EE-E9E2-8F975C865843}"/>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DA5392A8-ED37-B54A-18E2-1B1187609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17A8A-D363-37C9-61FE-99F92C665DE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247779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B9EAE-F05C-B046-99AE-EDF2ACEE04E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4DDFA8-AA64-D733-AD11-6DAED73EF9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6D0CE-205B-202F-BF88-4127D81CA52B}"/>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320E9768-10D8-5294-50FC-1D574DACD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87801-97D4-E95E-536A-3CB94398FF4F}"/>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07419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AFCC-38DC-2BA6-6AF9-8625733EED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CDC759-9248-C5F7-4498-DD0D2C00B2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DC92B1-9B1D-31D4-FF66-77120B6CB55A}"/>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3E7AB6B9-8869-9893-0BD6-3CFF863AC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49E9E-9C5B-6E6E-2888-6BEE14E55C25}"/>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55905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C237-431A-6D06-1FBF-D7C66787D74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1BE6F67-6971-76CA-7C74-4C53063097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66DF34-A464-B512-EFE8-61A0FCC39812}"/>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DD495F8E-5717-704D-66D2-1B74C8EA6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7D244-0784-1393-5A69-01ABF789B7B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37997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40C2-F9C9-CFD9-99AC-CD58A92FAE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5560DE-311B-CA16-FE71-904441626E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46057F-7371-E8C9-F7CF-8129B28450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3426E3E-187C-3A5F-39FF-E31B26F01B4C}"/>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6" name="Footer Placeholder 5">
            <a:extLst>
              <a:ext uri="{FF2B5EF4-FFF2-40B4-BE49-F238E27FC236}">
                <a16:creationId xmlns:a16="http://schemas.microsoft.com/office/drawing/2014/main" id="{B540B3B0-A6C6-B4E8-B25A-16CD2E864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EB720-5D36-685E-5368-2A3AA0EAEF0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422891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39AB-1597-895A-A5D6-0AF1D9B2A75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7F9D2F-1DB9-34AC-E247-921EAF380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79EB5F-B594-2DA4-4783-052BAA4211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5EA90B5-08DB-B266-B84A-51F05A1F3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22000B-AE30-5CD2-4910-A3EE428494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4E403-5D58-4022-ED11-CE021D4FFC87}"/>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8" name="Footer Placeholder 7">
            <a:extLst>
              <a:ext uri="{FF2B5EF4-FFF2-40B4-BE49-F238E27FC236}">
                <a16:creationId xmlns:a16="http://schemas.microsoft.com/office/drawing/2014/main" id="{053884CD-FFCF-7976-F568-5BAB98C0AD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3CB1E0-829F-7613-F681-D760AFFEA49E}"/>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285303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F215-5925-B592-8177-5D85F63BE0D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250C63-67B9-F2C3-A468-9CFDA1A9F548}"/>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4" name="Footer Placeholder 3">
            <a:extLst>
              <a:ext uri="{FF2B5EF4-FFF2-40B4-BE49-F238E27FC236}">
                <a16:creationId xmlns:a16="http://schemas.microsoft.com/office/drawing/2014/main" id="{47276D91-FBFD-E838-02E6-6F8924F941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78861-4AAC-BE9F-3BD6-609359EDE23D}"/>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95963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613EB-A5E7-ED89-6BD6-63152B4470A4}"/>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3" name="Footer Placeholder 2">
            <a:extLst>
              <a:ext uri="{FF2B5EF4-FFF2-40B4-BE49-F238E27FC236}">
                <a16:creationId xmlns:a16="http://schemas.microsoft.com/office/drawing/2014/main" id="{3E6C636F-BC4B-37C8-F510-B916B7F87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ED2BEB-0D0D-C43D-99FF-114A1514D33E}"/>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49272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B259-3742-C468-96DF-D8D3BFB478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D3F7FF-FC1D-B1FF-B38D-7B2D6F1F2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453C58-B69C-E05C-4C7F-BB5007EBA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C3FC92-6A4B-7D09-4749-FBCA2F8588C9}"/>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6" name="Footer Placeholder 5">
            <a:extLst>
              <a:ext uri="{FF2B5EF4-FFF2-40B4-BE49-F238E27FC236}">
                <a16:creationId xmlns:a16="http://schemas.microsoft.com/office/drawing/2014/main" id="{40E7711E-EA41-AE95-C22B-A0831871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9E2CE-331F-56E5-B068-420E4010BFB0}"/>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418365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EB98-A821-97CF-7AE6-5FBEC5B710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726A41-1036-6353-AA46-D0404D1DE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9BFAA-70A1-4A74-A8E8-D6A400967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A0B851-10D2-7D6A-0DFE-15D1B06B7712}"/>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6" name="Footer Placeholder 5">
            <a:extLst>
              <a:ext uri="{FF2B5EF4-FFF2-40B4-BE49-F238E27FC236}">
                <a16:creationId xmlns:a16="http://schemas.microsoft.com/office/drawing/2014/main" id="{3D2A272C-ED46-7EAC-BA60-8C2DC4242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C52ED-9BC8-3742-1407-B5F3B5F83C7B}"/>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47884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680A1-20C0-343D-122B-C3D38534B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ED2B51-545B-8864-54F9-043DD80B2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DB0233-9906-0224-648F-1B233C7D6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D1AB4DFA-796A-812C-4D53-BCE2E0342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7FA9E0-A06D-188A-6BDE-C4D3AC4FA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B2FB-64F3-B84A-994F-EC81102CB337}" type="slidenum">
              <a:rPr lang="en-US" smtClean="0"/>
              <a:t>‹#›</a:t>
            </a:fld>
            <a:endParaRPr lang="en-US"/>
          </a:p>
        </p:txBody>
      </p:sp>
    </p:spTree>
    <p:extLst>
      <p:ext uri="{BB962C8B-B14F-4D97-AF65-F5344CB8AC3E}">
        <p14:creationId xmlns:p14="http://schemas.microsoft.com/office/powerpoint/2010/main" val="206054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2.jpe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10.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32.png"/><Relationship Id="rId3" Type="http://schemas.openxmlformats.org/officeDocument/2006/relationships/image" Target="../media/image2.jpe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31.svg"/><Relationship Id="rId33" Type="http://schemas.openxmlformats.org/officeDocument/2006/relationships/image" Target="../media/image27.svg"/><Relationship Id="rId2" Type="http://schemas.openxmlformats.org/officeDocument/2006/relationships/notesSlide" Target="../notesSlides/notesSlide1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30.png"/><Relationship Id="rId32" Type="http://schemas.openxmlformats.org/officeDocument/2006/relationships/image" Target="../media/image26.png"/><Relationship Id="rId5" Type="http://schemas.openxmlformats.org/officeDocument/2006/relationships/image" Target="../media/image29.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4.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33.svg"/><Relationship Id="rId30" Type="http://schemas.openxmlformats.org/officeDocument/2006/relationships/image" Target="../media/image36.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jpeg"/><Relationship Id="rId7" Type="http://schemas.openxmlformats.org/officeDocument/2006/relationships/image" Target="../media/image33.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29.svg"/><Relationship Id="rId10" Type="http://schemas.openxmlformats.org/officeDocument/2006/relationships/image" Target="../media/image36.png"/><Relationship Id="rId4" Type="http://schemas.openxmlformats.org/officeDocument/2006/relationships/image" Target="../media/image28.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582B0-D41C-6AFF-136F-02898F128D98}"/>
              </a:ext>
            </a:extLst>
          </p:cNvPr>
          <p:cNvPicPr>
            <a:picLocks noChangeAspect="1"/>
          </p:cNvPicPr>
          <p:nvPr/>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C7F45384-C847-05E7-3E41-E1927648DA00}"/>
              </a:ext>
            </a:extLst>
          </p:cNvPr>
          <p:cNvSpPr>
            <a:spLocks noGrp="1"/>
          </p:cNvSpPr>
          <p:nvPr>
            <p:ph type="title"/>
          </p:nvPr>
        </p:nvSpPr>
        <p:spPr>
          <a:xfrm>
            <a:off x="368642" y="3899157"/>
            <a:ext cx="10515600" cy="1325563"/>
          </a:xfrm>
        </p:spPr>
        <p:txBody>
          <a:bodyPr>
            <a:normAutofit/>
          </a:bodyPr>
          <a:lstStyle/>
          <a:p>
            <a:r>
              <a:rPr lang="en-US" sz="5600" dirty="0">
                <a:solidFill>
                  <a:schemeClr val="bg1"/>
                </a:solidFill>
                <a:latin typeface="Calibri"/>
                <a:cs typeface="Futura Medium"/>
              </a:rPr>
              <a:t>What is research?</a:t>
            </a:r>
            <a:endParaRPr lang="en-US" sz="560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42190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Who can do research?</a:t>
            </a:r>
            <a:endParaRPr lang="en-US" dirty="0">
              <a:solidFill>
                <a:schemeClr val="bg1"/>
              </a:solidFill>
            </a:endParaRPr>
          </a:p>
        </p:txBody>
      </p:sp>
      <p:sp>
        <p:nvSpPr>
          <p:cNvPr id="8" name="TextBox 7">
            <a:extLst>
              <a:ext uri="{FF2B5EF4-FFF2-40B4-BE49-F238E27FC236}">
                <a16:creationId xmlns:a16="http://schemas.microsoft.com/office/drawing/2014/main" id="{409928F3-726E-50AA-CBA6-B78B3394C30A}"/>
              </a:ext>
            </a:extLst>
          </p:cNvPr>
          <p:cNvSpPr txBox="1"/>
          <p:nvPr/>
        </p:nvSpPr>
        <p:spPr>
          <a:xfrm>
            <a:off x="268835" y="560312"/>
            <a:ext cx="6311462" cy="2682786"/>
          </a:xfrm>
          <a:prstGeom prst="rect">
            <a:avLst/>
          </a:prstGeom>
        </p:spPr>
        <p:txBody>
          <a:bodyPr vert="horz" lIns="91440" tIns="45720" rIns="91440" bIns="45720" rtlCol="0" anchor="t">
            <a:noAutofit/>
          </a:bodyPr>
          <a:lstStyle>
            <a:lvl1pPr marL="228600" indent="-228600">
              <a:lnSpc>
                <a:spcPct val="90000"/>
              </a:lnSpc>
              <a:spcBef>
                <a:spcPts val="1000"/>
              </a:spcBef>
              <a:buFont typeface="Arial" panose="020B0604020202020204" pitchFamily="34" charset="0"/>
              <a:buChar char="•"/>
              <a:defRPr sz="3000">
                <a:solidFill>
                  <a:schemeClr val="tx2">
                    <a:lumMod val="7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p>
          <a:p>
            <a:endParaRPr lang="en-US" dirty="0"/>
          </a:p>
          <a:p>
            <a:pPr marL="0" indent="0">
              <a:buNone/>
            </a:pPr>
            <a:r>
              <a:rPr lang="en-US" sz="5400" dirty="0"/>
              <a:t>Even you!</a:t>
            </a:r>
          </a:p>
        </p:txBody>
      </p:sp>
      <p:sp>
        <p:nvSpPr>
          <p:cNvPr id="14" name="TextBox 13">
            <a:extLst>
              <a:ext uri="{FF2B5EF4-FFF2-40B4-BE49-F238E27FC236}">
                <a16:creationId xmlns:a16="http://schemas.microsoft.com/office/drawing/2014/main" id="{835948CA-211F-E2FA-1734-F02C155CEFA0}"/>
              </a:ext>
            </a:extLst>
          </p:cNvPr>
          <p:cNvSpPr txBox="1"/>
          <p:nvPr/>
        </p:nvSpPr>
        <p:spPr>
          <a:xfrm>
            <a:off x="8063409" y="1534938"/>
            <a:ext cx="3859756" cy="3416320"/>
          </a:xfrm>
          <a:prstGeom prst="rect">
            <a:avLst/>
          </a:prstGeom>
          <a:noFill/>
        </p:spPr>
        <p:txBody>
          <a:bodyPr wrap="square" lIns="91440" tIns="45720" rIns="91440" bIns="45720" anchor="t">
            <a:spAutoFit/>
          </a:bodyPr>
          <a:lstStyle/>
          <a:p>
            <a:r>
              <a:rPr lang="en-US" sz="3600" b="1" dirty="0">
                <a:solidFill>
                  <a:srgbClr val="F19331"/>
                </a:solidFill>
              </a:rPr>
              <a:t>All you need is …</a:t>
            </a:r>
          </a:p>
          <a:p>
            <a:endParaRPr lang="en-US" sz="3600" b="1" dirty="0">
              <a:solidFill>
                <a:srgbClr val="F19331"/>
              </a:solidFill>
            </a:endParaRPr>
          </a:p>
          <a:p>
            <a:pPr marL="571500" indent="-571500">
              <a:buFont typeface="Arial" panose="020B0604020202020204" pitchFamily="34" charset="0"/>
              <a:buChar char="•"/>
            </a:pPr>
            <a:r>
              <a:rPr lang="en-US" sz="3600" b="1" dirty="0">
                <a:solidFill>
                  <a:srgbClr val="F19331"/>
                </a:solidFill>
              </a:rPr>
              <a:t>a question</a:t>
            </a:r>
          </a:p>
          <a:p>
            <a:pPr marL="571500" indent="-571500">
              <a:buFont typeface="Arial" panose="020B0604020202020204" pitchFamily="34" charset="0"/>
              <a:buChar char="•"/>
            </a:pPr>
            <a:r>
              <a:rPr lang="en-US" sz="3600" b="1" dirty="0">
                <a:solidFill>
                  <a:srgbClr val="F19331"/>
                </a:solidFill>
              </a:rPr>
              <a:t>some passion</a:t>
            </a:r>
          </a:p>
          <a:p>
            <a:pPr marL="571500" indent="-571500">
              <a:buFont typeface="Arial" panose="020B0604020202020204" pitchFamily="34" charset="0"/>
              <a:buChar char="•"/>
            </a:pPr>
            <a:r>
              <a:rPr lang="en-US" sz="3600" b="1" dirty="0">
                <a:solidFill>
                  <a:srgbClr val="F19331"/>
                </a:solidFill>
              </a:rPr>
              <a:t>a pinch of willpower</a:t>
            </a:r>
          </a:p>
        </p:txBody>
      </p:sp>
      <p:pic>
        <p:nvPicPr>
          <p:cNvPr id="10" name="Picture 9" descr="A cartoon pointing finger with smoke coming out of it&#10;&#10;Description automatically generated">
            <a:extLst>
              <a:ext uri="{FF2B5EF4-FFF2-40B4-BE49-F238E27FC236}">
                <a16:creationId xmlns:a16="http://schemas.microsoft.com/office/drawing/2014/main" id="{AAFEBCB3-1C59-988A-2606-1BE3E9D54C0B}"/>
              </a:ext>
            </a:extLst>
          </p:cNvPr>
          <p:cNvPicPr>
            <a:picLocks noChangeAspect="1"/>
          </p:cNvPicPr>
          <p:nvPr/>
        </p:nvPicPr>
        <p:blipFill rotWithShape="1">
          <a:blip r:embed="rId4"/>
          <a:srcRect l="23763" t="12597" r="21266" b="16421"/>
          <a:stretch/>
        </p:blipFill>
        <p:spPr>
          <a:xfrm>
            <a:off x="3011255" y="1762237"/>
            <a:ext cx="4862031" cy="4454862"/>
          </a:xfrm>
          <a:prstGeom prst="rect">
            <a:avLst/>
          </a:prstGeom>
        </p:spPr>
      </p:pic>
    </p:spTree>
    <p:extLst>
      <p:ext uri="{BB962C8B-B14F-4D97-AF65-F5344CB8AC3E}">
        <p14:creationId xmlns:p14="http://schemas.microsoft.com/office/powerpoint/2010/main" val="41297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Choosing your research question</a:t>
            </a:r>
          </a:p>
        </p:txBody>
      </p:sp>
      <p:sp>
        <p:nvSpPr>
          <p:cNvPr id="7" name="Rectangle 2">
            <a:extLst>
              <a:ext uri="{FF2B5EF4-FFF2-40B4-BE49-F238E27FC236}">
                <a16:creationId xmlns:a16="http://schemas.microsoft.com/office/drawing/2014/main" id="{EF8D18AF-A934-2F28-9C49-CE0619D78F7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1" descr="Group of people with solid fill">
            <a:extLst>
              <a:ext uri="{FF2B5EF4-FFF2-40B4-BE49-F238E27FC236}">
                <a16:creationId xmlns:a16="http://schemas.microsoft.com/office/drawing/2014/main" id="{B5FA866E-3F10-7FB6-84B9-C8FF45969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6619" y="3653905"/>
            <a:ext cx="1602171" cy="1602171"/>
          </a:xfrm>
          <a:prstGeom prst="rect">
            <a:avLst/>
          </a:prstGeom>
        </p:spPr>
      </p:pic>
      <p:sp>
        <p:nvSpPr>
          <p:cNvPr id="18" name="Rectangle 12">
            <a:extLst>
              <a:ext uri="{FF2B5EF4-FFF2-40B4-BE49-F238E27FC236}">
                <a16:creationId xmlns:a16="http://schemas.microsoft.com/office/drawing/2014/main" id="{39D58F02-A029-2756-698D-22908F5832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14">
            <a:extLst>
              <a:ext uri="{FF2B5EF4-FFF2-40B4-BE49-F238E27FC236}">
                <a16:creationId xmlns:a16="http://schemas.microsoft.com/office/drawing/2014/main" id="{16CDAB93-6715-B4BD-CD1F-C1DBD0A68F28}"/>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7" name="Group 26">
            <a:extLst>
              <a:ext uri="{FF2B5EF4-FFF2-40B4-BE49-F238E27FC236}">
                <a16:creationId xmlns:a16="http://schemas.microsoft.com/office/drawing/2014/main" id="{FD4BDAF9-CCD5-4530-DCA0-37230A2CAF33}"/>
              </a:ext>
            </a:extLst>
          </p:cNvPr>
          <p:cNvGrpSpPr/>
          <p:nvPr/>
        </p:nvGrpSpPr>
        <p:grpSpPr>
          <a:xfrm>
            <a:off x="9460208" y="1369133"/>
            <a:ext cx="2439820" cy="3230955"/>
            <a:chOff x="3375066" y="3527867"/>
            <a:chExt cx="2108362" cy="2778926"/>
          </a:xfrm>
        </p:grpSpPr>
        <p:pic>
          <p:nvPicPr>
            <p:cNvPr id="11" name="Graphic 4" descr="Game controller with solid fill">
              <a:extLst>
                <a:ext uri="{FF2B5EF4-FFF2-40B4-BE49-F238E27FC236}">
                  <a16:creationId xmlns:a16="http://schemas.microsoft.com/office/drawing/2014/main" id="{CC5D088F-1AF2-7AB0-F2C6-F5F9BD1275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06510" y="3527867"/>
              <a:ext cx="691289" cy="691289"/>
            </a:xfrm>
            <a:prstGeom prst="rect">
              <a:avLst/>
            </a:prstGeom>
          </p:spPr>
        </p:pic>
        <p:pic>
          <p:nvPicPr>
            <p:cNvPr id="13" name="Graphic 9" descr="Selfie with solid fill">
              <a:extLst>
                <a:ext uri="{FF2B5EF4-FFF2-40B4-BE49-F238E27FC236}">
                  <a16:creationId xmlns:a16="http://schemas.microsoft.com/office/drawing/2014/main" id="{DE7228AD-B2A9-12AC-8CA9-B28699753FD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22215" y="4152313"/>
              <a:ext cx="709601" cy="709601"/>
            </a:xfrm>
            <a:prstGeom prst="rect">
              <a:avLst/>
            </a:prstGeom>
          </p:spPr>
        </p:pic>
        <p:pic>
          <p:nvPicPr>
            <p:cNvPr id="14" name="Graphic 12" descr="Wireless with solid fill">
              <a:extLst>
                <a:ext uri="{FF2B5EF4-FFF2-40B4-BE49-F238E27FC236}">
                  <a16:creationId xmlns:a16="http://schemas.microsoft.com/office/drawing/2014/main" id="{CB2B3D09-6E02-5B67-EE03-CEDDD3530F4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38877" y="3720360"/>
              <a:ext cx="610409" cy="610409"/>
            </a:xfrm>
            <a:prstGeom prst="rect">
              <a:avLst/>
            </a:prstGeom>
          </p:spPr>
        </p:pic>
        <p:pic>
          <p:nvPicPr>
            <p:cNvPr id="22" name="Graphic 3" descr="Dance with solid fill">
              <a:extLst>
                <a:ext uri="{FF2B5EF4-FFF2-40B4-BE49-F238E27FC236}">
                  <a16:creationId xmlns:a16="http://schemas.microsoft.com/office/drawing/2014/main" id="{7299BB2D-5057-BBF3-BCAC-4EB50517770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99035" y="5085375"/>
              <a:ext cx="843891" cy="843891"/>
            </a:xfrm>
            <a:prstGeom prst="rect">
              <a:avLst/>
            </a:prstGeom>
          </p:spPr>
        </p:pic>
        <p:pic>
          <p:nvPicPr>
            <p:cNvPr id="23" name="Graphic 6" descr="Drama with solid fill">
              <a:extLst>
                <a:ext uri="{FF2B5EF4-FFF2-40B4-BE49-F238E27FC236}">
                  <a16:creationId xmlns:a16="http://schemas.microsoft.com/office/drawing/2014/main" id="{A8E09AA8-5BD3-BE53-C9BF-61C29ADF749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31816" y="4022622"/>
              <a:ext cx="651612" cy="651612"/>
            </a:xfrm>
            <a:prstGeom prst="rect">
              <a:avLst/>
            </a:prstGeom>
          </p:spPr>
        </p:pic>
        <p:pic>
          <p:nvPicPr>
            <p:cNvPr id="24" name="Graphic 11" descr="Whole pizza with solid fill">
              <a:extLst>
                <a:ext uri="{FF2B5EF4-FFF2-40B4-BE49-F238E27FC236}">
                  <a16:creationId xmlns:a16="http://schemas.microsoft.com/office/drawing/2014/main" id="{2599152A-E92B-8590-8389-FA1E7E7C99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16585" y="4809909"/>
              <a:ext cx="709601" cy="709601"/>
            </a:xfrm>
            <a:prstGeom prst="rect">
              <a:avLst/>
            </a:prstGeom>
          </p:spPr>
        </p:pic>
        <p:pic>
          <p:nvPicPr>
            <p:cNvPr id="25" name="Graphic 5" descr="Asian Temple with solid fill">
              <a:extLst>
                <a:ext uri="{FF2B5EF4-FFF2-40B4-BE49-F238E27FC236}">
                  <a16:creationId xmlns:a16="http://schemas.microsoft.com/office/drawing/2014/main" id="{D4801940-4868-692A-579A-55087302B4B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16134" y="5580406"/>
              <a:ext cx="726387" cy="726387"/>
            </a:xfrm>
            <a:prstGeom prst="rect">
              <a:avLst/>
            </a:prstGeom>
          </p:spPr>
        </p:pic>
        <p:pic>
          <p:nvPicPr>
            <p:cNvPr id="26" name="Graphic 10" descr="Sport balls with solid fill">
              <a:extLst>
                <a:ext uri="{FF2B5EF4-FFF2-40B4-BE49-F238E27FC236}">
                  <a16:creationId xmlns:a16="http://schemas.microsoft.com/office/drawing/2014/main" id="{43D7A569-7012-413B-74DB-4CB8D1D6B51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75066" y="4409916"/>
              <a:ext cx="759960" cy="759960"/>
            </a:xfrm>
            <a:prstGeom prst="rect">
              <a:avLst/>
            </a:prstGeom>
          </p:spPr>
        </p:pic>
      </p:grpSp>
      <p:pic>
        <p:nvPicPr>
          <p:cNvPr id="36" name="Graphic 15" descr="Route (Two Pins With A Path) with solid fill">
            <a:extLst>
              <a:ext uri="{FF2B5EF4-FFF2-40B4-BE49-F238E27FC236}">
                <a16:creationId xmlns:a16="http://schemas.microsoft.com/office/drawing/2014/main" id="{C54842ED-BB13-B458-DC89-3E3936DF0AE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712680" y="5261074"/>
            <a:ext cx="1312127" cy="1312127"/>
          </a:xfrm>
          <a:prstGeom prst="rect">
            <a:avLst/>
          </a:prstGeom>
        </p:spPr>
      </p:pic>
      <p:sp>
        <p:nvSpPr>
          <p:cNvPr id="37" name="Rectangle 22">
            <a:extLst>
              <a:ext uri="{FF2B5EF4-FFF2-40B4-BE49-F238E27FC236}">
                <a16:creationId xmlns:a16="http://schemas.microsoft.com/office/drawing/2014/main" id="{D186C6A1-6250-E507-679C-B444B7DE52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Rectangle 24">
            <a:extLst>
              <a:ext uri="{FF2B5EF4-FFF2-40B4-BE49-F238E27FC236}">
                <a16:creationId xmlns:a16="http://schemas.microsoft.com/office/drawing/2014/main" id="{E65DAB5B-FF42-340F-45D5-7DB6B0070AAC}"/>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Content Placeholder 7">
            <a:extLst>
              <a:ext uri="{FF2B5EF4-FFF2-40B4-BE49-F238E27FC236}">
                <a16:creationId xmlns:a16="http://schemas.microsoft.com/office/drawing/2014/main" id="{42C7EDE0-2C98-F7E5-CF38-D6EC0084DAB4}"/>
              </a:ext>
            </a:extLst>
          </p:cNvPr>
          <p:cNvSpPr txBox="1">
            <a:spLocks/>
          </p:cNvSpPr>
          <p:nvPr/>
        </p:nvSpPr>
        <p:spPr>
          <a:xfrm>
            <a:off x="479863" y="1622687"/>
            <a:ext cx="8072211" cy="5071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None/>
            </a:pPr>
            <a:r>
              <a:rPr lang="en-GB" altLang="en-US"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Subject</a:t>
            </a:r>
            <a:r>
              <a:rPr lang="en-GB" alt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What overall subject are you interested in or passionate about?</a:t>
            </a:r>
          </a:p>
          <a:p>
            <a:pPr marL="0" indent="0" eaLnBrk="0" fontAlgn="base" hangingPunct="0">
              <a:lnSpc>
                <a:spcPct val="100000"/>
              </a:lnSpc>
              <a:spcBef>
                <a:spcPct val="0"/>
              </a:spcBef>
              <a:spcAft>
                <a:spcPct val="0"/>
              </a:spcAft>
              <a:buFontTx/>
              <a:buNone/>
            </a:pPr>
            <a:endParaRPr lang="en-GB"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Theme</a:t>
            </a:r>
            <a:r>
              <a:rPr lang="en-GB" alt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Is there a theme within that subject that interests you?</a:t>
            </a:r>
          </a:p>
          <a:p>
            <a:pPr marL="0" indent="0" eaLnBrk="0" fontAlgn="base" hangingPunct="0">
              <a:lnSpc>
                <a:spcPct val="100000"/>
              </a:lnSpc>
              <a:spcBef>
                <a:spcPct val="0"/>
              </a:spcBef>
              <a:spcAft>
                <a:spcPct val="0"/>
              </a:spcAft>
              <a:buNone/>
            </a:pPr>
            <a:endParaRPr lang="en-GB" alt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Context</a:t>
            </a:r>
            <a:r>
              <a:rPr lang="en-GB" alt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Who / where could you investigate?</a:t>
            </a:r>
          </a:p>
          <a:p>
            <a:pPr marL="0" indent="0" eaLnBrk="0" fontAlgn="base" hangingPunct="0">
              <a:lnSpc>
                <a:spcPct val="100000"/>
              </a:lnSpc>
              <a:spcBef>
                <a:spcPct val="0"/>
              </a:spcBef>
              <a:spcAft>
                <a:spcPct val="0"/>
              </a:spcAft>
              <a:buNone/>
            </a:pPr>
            <a:endParaRPr lang="en-GB" alt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Topic</a:t>
            </a:r>
            <a:r>
              <a:rPr lang="en-GB" alt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Can you narrow down even more?</a:t>
            </a:r>
          </a:p>
          <a:p>
            <a:pPr marL="0" indent="0" eaLnBrk="0" fontAlgn="base" hangingPunct="0">
              <a:lnSpc>
                <a:spcPct val="100000"/>
              </a:lnSpc>
              <a:spcBef>
                <a:spcPct val="0"/>
              </a:spcBef>
              <a:spcAft>
                <a:spcPct val="0"/>
              </a:spcAft>
              <a:buNone/>
            </a:pPr>
            <a:endParaRPr lang="en-GB" alt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Questions</a:t>
            </a:r>
            <a:r>
              <a:rPr lang="en-GB" alt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What questions could you ask?</a:t>
            </a:r>
          </a:p>
          <a:p>
            <a:pPr marL="0" indent="0" eaLnBrk="0" fontAlgn="base" hangingPunct="0">
              <a:lnSpc>
                <a:spcPct val="100000"/>
              </a:lnSpc>
              <a:spcBef>
                <a:spcPct val="0"/>
              </a:spcBef>
              <a:spcAft>
                <a:spcPct val="0"/>
              </a:spcAft>
              <a:buFontTx/>
              <a:buNone/>
            </a:pPr>
            <a:endParaRPr lang="en-GB"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GB"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GB" dirty="0">
              <a:solidFill>
                <a:schemeClr val="tx2">
                  <a:lumMod val="75000"/>
                </a:schemeClr>
              </a:solidFill>
            </a:endParaRPr>
          </a:p>
        </p:txBody>
      </p:sp>
    </p:spTree>
    <p:extLst>
      <p:ext uri="{BB962C8B-B14F-4D97-AF65-F5344CB8AC3E}">
        <p14:creationId xmlns:p14="http://schemas.microsoft.com/office/powerpoint/2010/main" val="209246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72726"/>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An example of a research question</a:t>
            </a:r>
          </a:p>
        </p:txBody>
      </p:sp>
      <p:sp>
        <p:nvSpPr>
          <p:cNvPr id="7" name="Rectangle 2">
            <a:extLst>
              <a:ext uri="{FF2B5EF4-FFF2-40B4-BE49-F238E27FC236}">
                <a16:creationId xmlns:a16="http://schemas.microsoft.com/office/drawing/2014/main" id="{EF8D18AF-A934-2F28-9C49-CE0619D78F7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12">
            <a:extLst>
              <a:ext uri="{FF2B5EF4-FFF2-40B4-BE49-F238E27FC236}">
                <a16:creationId xmlns:a16="http://schemas.microsoft.com/office/drawing/2014/main" id="{39D58F02-A029-2756-698D-22908F5832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14">
            <a:extLst>
              <a:ext uri="{FF2B5EF4-FFF2-40B4-BE49-F238E27FC236}">
                <a16:creationId xmlns:a16="http://schemas.microsoft.com/office/drawing/2014/main" id="{16CDAB93-6715-B4BD-CD1F-C1DBD0A68F28}"/>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TextBox 27">
            <a:extLst>
              <a:ext uri="{FF2B5EF4-FFF2-40B4-BE49-F238E27FC236}">
                <a16:creationId xmlns:a16="http://schemas.microsoft.com/office/drawing/2014/main" id="{2DD231A4-3979-9DCB-D364-563BD42A5F69}"/>
              </a:ext>
            </a:extLst>
          </p:cNvPr>
          <p:cNvSpPr txBox="1"/>
          <p:nvPr/>
        </p:nvSpPr>
        <p:spPr>
          <a:xfrm>
            <a:off x="10058400" y="1207188"/>
            <a:ext cx="1798839" cy="830997"/>
          </a:xfrm>
          <a:prstGeom prst="rect">
            <a:avLst/>
          </a:prstGeom>
          <a:noFill/>
        </p:spPr>
        <p:txBody>
          <a:bodyPr wrap="square" rtlCol="0">
            <a:spAutoFit/>
          </a:bodyPr>
          <a:lstStyle/>
          <a:p>
            <a:r>
              <a:rPr lang="en-GB" sz="4800" b="1">
                <a:solidFill>
                  <a:schemeClr val="bg1"/>
                </a:solidFill>
              </a:rPr>
              <a:t>PICO</a:t>
            </a:r>
          </a:p>
        </p:txBody>
      </p:sp>
      <p:sp>
        <p:nvSpPr>
          <p:cNvPr id="37" name="Rectangle 22">
            <a:extLst>
              <a:ext uri="{FF2B5EF4-FFF2-40B4-BE49-F238E27FC236}">
                <a16:creationId xmlns:a16="http://schemas.microsoft.com/office/drawing/2014/main" id="{D186C6A1-6250-E507-679C-B444B7DE52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Rectangle 24">
            <a:extLst>
              <a:ext uri="{FF2B5EF4-FFF2-40B4-BE49-F238E27FC236}">
                <a16:creationId xmlns:a16="http://schemas.microsoft.com/office/drawing/2014/main" id="{E65DAB5B-FF42-340F-45D5-7DB6B0070AAC}"/>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Content Placeholder 7">
            <a:extLst>
              <a:ext uri="{FF2B5EF4-FFF2-40B4-BE49-F238E27FC236}">
                <a16:creationId xmlns:a16="http://schemas.microsoft.com/office/drawing/2014/main" id="{42C7EDE0-2C98-F7E5-CF38-D6EC0084DAB4}"/>
              </a:ext>
            </a:extLst>
          </p:cNvPr>
          <p:cNvSpPr txBox="1">
            <a:spLocks/>
          </p:cNvSpPr>
          <p:nvPr/>
        </p:nvSpPr>
        <p:spPr>
          <a:xfrm>
            <a:off x="479863" y="1622687"/>
            <a:ext cx="7186067" cy="5071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None/>
            </a:pPr>
            <a:r>
              <a:rPr lang="en-GB" altLang="en-US" sz="2600" b="1">
                <a:solidFill>
                  <a:schemeClr val="accent1"/>
                </a:solidFill>
                <a:latin typeface="Calibri" panose="020F0502020204030204" pitchFamily="34" charset="0"/>
                <a:ea typeface="Times New Roman" panose="02020603050405020304" pitchFamily="18" charset="0"/>
                <a:cs typeface="Calibri" panose="020F0502020204030204" pitchFamily="34" charset="0"/>
              </a:rPr>
              <a:t>Subject</a:t>
            </a:r>
            <a:r>
              <a:rPr lang="en-GB" altLang="en-US" sz="2600">
                <a:solidFill>
                  <a:schemeClr val="accent1"/>
                </a:solidFill>
                <a:latin typeface="Calibri" panose="020F0502020204030204" pitchFamily="34" charset="0"/>
                <a:ea typeface="Times New Roman" panose="02020603050405020304" pitchFamily="18" charset="0"/>
                <a:cs typeface="Calibri" panose="020F0502020204030204" pitchFamily="34" charset="0"/>
              </a:rPr>
              <a:t>:  What overall subject are you interested in?</a:t>
            </a:r>
          </a:p>
          <a:p>
            <a:pPr marL="0" indent="0" eaLnBrk="0" fontAlgn="base" hangingPunct="0">
              <a:lnSpc>
                <a:spcPct val="100000"/>
              </a:lnSpc>
              <a:spcBef>
                <a:spcPct val="0"/>
              </a:spcBef>
              <a:spcAft>
                <a:spcPct val="0"/>
              </a:spcAft>
              <a:buFontTx/>
              <a:buNone/>
            </a:pPr>
            <a:endParaRPr lang="en-GB" altLang="en-US" sz="26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sz="2600" b="1">
                <a:solidFill>
                  <a:schemeClr val="accent1"/>
                </a:solidFill>
                <a:latin typeface="Calibri" panose="020F0502020204030204" pitchFamily="34" charset="0"/>
                <a:ea typeface="Times New Roman" panose="02020603050405020304" pitchFamily="18" charset="0"/>
                <a:cs typeface="Calibri" panose="020F0502020204030204" pitchFamily="34" charset="0"/>
              </a:rPr>
              <a:t>Theme</a:t>
            </a:r>
            <a:r>
              <a:rPr lang="en-GB" altLang="en-US" sz="2600">
                <a:solidFill>
                  <a:schemeClr val="accent1"/>
                </a:solidFill>
                <a:latin typeface="Calibri" panose="020F0502020204030204" pitchFamily="34" charset="0"/>
                <a:ea typeface="Times New Roman" panose="02020603050405020304" pitchFamily="18" charset="0"/>
                <a:cs typeface="Calibri" panose="020F0502020204030204" pitchFamily="34" charset="0"/>
              </a:rPr>
              <a:t>:  Is there a theme within that subject that interests you?</a:t>
            </a:r>
          </a:p>
          <a:p>
            <a:pPr marL="0" indent="0" eaLnBrk="0" fontAlgn="base" hangingPunct="0">
              <a:lnSpc>
                <a:spcPct val="100000"/>
              </a:lnSpc>
              <a:spcBef>
                <a:spcPct val="0"/>
              </a:spcBef>
              <a:spcAft>
                <a:spcPct val="0"/>
              </a:spcAft>
              <a:buNone/>
            </a:pPr>
            <a:endParaRPr lang="en-GB" altLang="en-US" sz="260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sz="2600" b="1">
                <a:solidFill>
                  <a:schemeClr val="accent1"/>
                </a:solidFill>
                <a:latin typeface="Calibri" panose="020F0502020204030204" pitchFamily="34" charset="0"/>
                <a:ea typeface="Times New Roman" panose="02020603050405020304" pitchFamily="18" charset="0"/>
                <a:cs typeface="Calibri" panose="020F0502020204030204" pitchFamily="34" charset="0"/>
              </a:rPr>
              <a:t>Context</a:t>
            </a:r>
            <a:r>
              <a:rPr lang="en-GB" altLang="en-US" sz="2600">
                <a:solidFill>
                  <a:schemeClr val="accent1"/>
                </a:solidFill>
                <a:latin typeface="Calibri" panose="020F0502020204030204" pitchFamily="34" charset="0"/>
                <a:ea typeface="Times New Roman" panose="02020603050405020304" pitchFamily="18" charset="0"/>
                <a:cs typeface="Calibri" panose="020F0502020204030204" pitchFamily="34" charset="0"/>
              </a:rPr>
              <a:t>:  Who / where could you investigate?</a:t>
            </a:r>
          </a:p>
          <a:p>
            <a:pPr marL="0" indent="0" eaLnBrk="0" fontAlgn="base" hangingPunct="0">
              <a:lnSpc>
                <a:spcPct val="100000"/>
              </a:lnSpc>
              <a:spcBef>
                <a:spcPct val="0"/>
              </a:spcBef>
              <a:spcAft>
                <a:spcPct val="0"/>
              </a:spcAft>
              <a:buNone/>
            </a:pPr>
            <a:endParaRPr lang="en-GB" altLang="en-US" sz="260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sz="2600" b="1">
                <a:solidFill>
                  <a:schemeClr val="accent1"/>
                </a:solidFill>
                <a:latin typeface="Calibri" panose="020F0502020204030204" pitchFamily="34" charset="0"/>
                <a:ea typeface="Times New Roman" panose="02020603050405020304" pitchFamily="18" charset="0"/>
                <a:cs typeface="Calibri" panose="020F0502020204030204" pitchFamily="34" charset="0"/>
              </a:rPr>
              <a:t>Topic</a:t>
            </a:r>
            <a:r>
              <a:rPr lang="en-GB" altLang="en-US" sz="2600">
                <a:solidFill>
                  <a:schemeClr val="accent1"/>
                </a:solidFill>
                <a:latin typeface="Calibri" panose="020F0502020204030204" pitchFamily="34" charset="0"/>
                <a:ea typeface="Times New Roman" panose="02020603050405020304" pitchFamily="18" charset="0"/>
                <a:cs typeface="Calibri" panose="020F0502020204030204" pitchFamily="34" charset="0"/>
              </a:rPr>
              <a:t>:  Can you narrow down even more?</a:t>
            </a:r>
          </a:p>
          <a:p>
            <a:pPr marL="0" indent="0" eaLnBrk="0" fontAlgn="base" hangingPunct="0">
              <a:lnSpc>
                <a:spcPct val="100000"/>
              </a:lnSpc>
              <a:spcBef>
                <a:spcPct val="0"/>
              </a:spcBef>
              <a:spcAft>
                <a:spcPct val="0"/>
              </a:spcAft>
              <a:buNone/>
            </a:pPr>
            <a:endParaRPr lang="en-GB" altLang="en-US" sz="260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sz="2600" b="1">
                <a:solidFill>
                  <a:schemeClr val="accent1"/>
                </a:solidFill>
                <a:latin typeface="Calibri" panose="020F0502020204030204" pitchFamily="34" charset="0"/>
                <a:ea typeface="Times New Roman" panose="02020603050405020304" pitchFamily="18" charset="0"/>
                <a:cs typeface="Calibri" panose="020F0502020204030204" pitchFamily="34" charset="0"/>
              </a:rPr>
              <a:t>Questions</a:t>
            </a:r>
            <a:r>
              <a:rPr lang="en-GB" altLang="en-US" sz="2600">
                <a:solidFill>
                  <a:schemeClr val="accent1"/>
                </a:solidFill>
                <a:latin typeface="Calibri" panose="020F0502020204030204" pitchFamily="34" charset="0"/>
                <a:ea typeface="Times New Roman" panose="02020603050405020304" pitchFamily="18" charset="0"/>
                <a:cs typeface="Calibri" panose="020F0502020204030204" pitchFamily="34" charset="0"/>
              </a:rPr>
              <a:t>:  What questions could you ask? </a:t>
            </a:r>
          </a:p>
          <a:p>
            <a:pPr marL="0" indent="0" eaLnBrk="0" fontAlgn="base" hangingPunct="0">
              <a:lnSpc>
                <a:spcPct val="100000"/>
              </a:lnSpc>
              <a:spcBef>
                <a:spcPct val="0"/>
              </a:spcBef>
              <a:spcAft>
                <a:spcPct val="0"/>
              </a:spcAft>
              <a:buFontTx/>
              <a:buNone/>
            </a:pPr>
            <a:endPar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GB">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GB">
              <a:solidFill>
                <a:schemeClr val="tx2">
                  <a:lumMod val="75000"/>
                </a:schemeClr>
              </a:solidFill>
            </a:endParaRPr>
          </a:p>
        </p:txBody>
      </p:sp>
      <p:sp>
        <p:nvSpPr>
          <p:cNvPr id="5" name="Content Placeholder 7">
            <a:extLst>
              <a:ext uri="{FF2B5EF4-FFF2-40B4-BE49-F238E27FC236}">
                <a16:creationId xmlns:a16="http://schemas.microsoft.com/office/drawing/2014/main" id="{B7599C67-DB02-6301-117D-0D208D4F56F3}"/>
              </a:ext>
            </a:extLst>
          </p:cNvPr>
          <p:cNvSpPr txBox="1">
            <a:spLocks/>
          </p:cNvSpPr>
          <p:nvPr/>
        </p:nvSpPr>
        <p:spPr>
          <a:xfrm>
            <a:off x="7665930" y="1572946"/>
            <a:ext cx="4283902" cy="5357780"/>
          </a:xfrm>
          <a:prstGeom prst="rect">
            <a:avLst/>
          </a:prstGeom>
          <a:ln>
            <a:solidFill>
              <a:schemeClr val="accent1">
                <a:shade val="1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n-GB" altLang="en-US" b="1">
                <a:solidFill>
                  <a:schemeClr val="accent1"/>
                </a:solidFill>
                <a:latin typeface="Calibri" panose="020F0502020204030204" pitchFamily="34" charset="0"/>
                <a:ea typeface="Times New Roman" panose="02020603050405020304" pitchFamily="18" charset="0"/>
                <a:cs typeface="Calibri" panose="020F0502020204030204" pitchFamily="34" charset="0"/>
              </a:rPr>
              <a:t>Vaping</a:t>
            </a:r>
            <a:endParaRPr lang="en-GB" altLang="en-US">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lnSpc>
                <a:spcPct val="100000"/>
              </a:lnSpc>
              <a:spcBef>
                <a:spcPct val="0"/>
              </a:spcBef>
              <a:spcAft>
                <a:spcPct val="0"/>
              </a:spcAft>
            </a:pPr>
            <a:endPar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lnSpc>
                <a:spcPct val="100000"/>
              </a:lnSpc>
              <a:spcBef>
                <a:spcPct val="0"/>
              </a:spcBef>
              <a:spcAft>
                <a:spcPct val="0"/>
              </a:spcAft>
            </a:pPr>
            <a:r>
              <a:rPr lang="en-GB" altLang="en-US" b="1">
                <a:solidFill>
                  <a:schemeClr val="accent1"/>
                </a:solidFill>
                <a:latin typeface="Calibri" panose="020F0502020204030204" pitchFamily="34" charset="0"/>
                <a:ea typeface="Times New Roman" panose="02020603050405020304" pitchFamily="18" charset="0"/>
                <a:cs typeface="Calibri" panose="020F0502020204030204" pitchFamily="34" charset="0"/>
              </a:rPr>
              <a:t>Dangers of vaping</a:t>
            </a:r>
            <a:endParaRPr lang="en-GB" altLang="en-US">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lnSpc>
                <a:spcPct val="100000"/>
              </a:lnSpc>
              <a:spcBef>
                <a:spcPct val="0"/>
              </a:spcBef>
              <a:spcAft>
                <a:spcPct val="0"/>
              </a:spcAft>
            </a:pPr>
            <a:endParaRPr lang="en-GB" altLang="en-US">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lang="en-GB" altLang="en-US" sz="200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p>
          <a:p>
            <a:pPr eaLnBrk="0" fontAlgn="base" hangingPunct="0">
              <a:lnSpc>
                <a:spcPct val="100000"/>
              </a:lnSpc>
              <a:spcBef>
                <a:spcPct val="0"/>
              </a:spcBef>
              <a:spcAft>
                <a:spcPct val="0"/>
              </a:spcAft>
            </a:pPr>
            <a:r>
              <a:rPr lang="en-GB" altLang="en-US" b="1">
                <a:solidFill>
                  <a:schemeClr val="accent1"/>
                </a:solidFill>
                <a:latin typeface="Calibri" panose="020F0502020204030204" pitchFamily="34" charset="0"/>
                <a:ea typeface="Times New Roman" panose="02020603050405020304" pitchFamily="18" charset="0"/>
                <a:cs typeface="Calibri" panose="020F0502020204030204" pitchFamily="34" charset="0"/>
              </a:rPr>
              <a:t>Young people at my school / in my community</a:t>
            </a:r>
            <a:endParaRPr lang="en-GB" altLang="en-US">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lnSpc>
                <a:spcPct val="100000"/>
              </a:lnSpc>
              <a:spcBef>
                <a:spcPct val="0"/>
              </a:spcBef>
              <a:spcAft>
                <a:spcPct val="0"/>
              </a:spcAft>
            </a:pPr>
            <a:endParaRPr lang="en-GB" altLang="en-US">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lnSpc>
                <a:spcPct val="100000"/>
              </a:lnSpc>
              <a:spcBef>
                <a:spcPct val="0"/>
              </a:spcBef>
              <a:spcAft>
                <a:spcPct val="0"/>
              </a:spcAft>
            </a:pPr>
            <a:r>
              <a:rPr lang="en-GB" altLang="en-US" b="1">
                <a:solidFill>
                  <a:schemeClr val="accent1"/>
                </a:solidFill>
                <a:latin typeface="Calibri" panose="020F0502020204030204" pitchFamily="34" charset="0"/>
                <a:ea typeface="Times New Roman" panose="02020603050405020304" pitchFamily="18" charset="0"/>
                <a:cs typeface="Calibri" panose="020F0502020204030204" pitchFamily="34" charset="0"/>
              </a:rPr>
              <a:t>Harmful effects of vaping on 11-16 year olds</a:t>
            </a:r>
          </a:p>
          <a:p>
            <a:pPr eaLnBrk="0" fontAlgn="base" hangingPunct="0">
              <a:lnSpc>
                <a:spcPct val="100000"/>
              </a:lnSpc>
              <a:spcBef>
                <a:spcPct val="0"/>
              </a:spcBef>
              <a:spcAft>
                <a:spcPct val="0"/>
              </a:spcAft>
            </a:pPr>
            <a:endParaRPr lang="en-GB" altLang="en-US" b="1">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lnSpc>
                <a:spcPct val="100000"/>
              </a:lnSpc>
              <a:spcBef>
                <a:spcPct val="0"/>
              </a:spcBef>
              <a:spcAft>
                <a:spcPct val="0"/>
              </a:spcAft>
            </a:pPr>
            <a:r>
              <a:rPr lang="en-GB" altLang="en-US" b="1">
                <a:solidFill>
                  <a:schemeClr val="accent1"/>
                </a:solidFill>
                <a:latin typeface="Calibri" panose="020F0502020204030204" pitchFamily="34" charset="0"/>
                <a:ea typeface="Times New Roman" panose="02020603050405020304" pitchFamily="18" charset="0"/>
                <a:cs typeface="Calibri" panose="020F0502020204030204" pitchFamily="34" charset="0"/>
              </a:rPr>
              <a:t>Are harmful effects of vaping more likely if you start vaping younger?</a:t>
            </a:r>
            <a:endParaRPr lang="en-GB" altLang="en-US">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endParaRPr lang="en-GB" altLang="en-US">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GB">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GB">
              <a:solidFill>
                <a:schemeClr val="tx2">
                  <a:lumMod val="75000"/>
                </a:schemeClr>
              </a:solidFill>
            </a:endParaRPr>
          </a:p>
        </p:txBody>
      </p:sp>
    </p:spTree>
    <p:extLst>
      <p:ext uri="{BB962C8B-B14F-4D97-AF65-F5344CB8AC3E}">
        <p14:creationId xmlns:p14="http://schemas.microsoft.com/office/powerpoint/2010/main" val="334101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1997310" y="112804"/>
            <a:ext cx="10194690" cy="1205057"/>
          </a:xfrm>
        </p:spPr>
        <p:txBody>
          <a:bodyPr>
            <a:noAutofit/>
          </a:bodyPr>
          <a:lstStyle/>
          <a:p>
            <a:pPr algn="r"/>
            <a:r>
              <a:rPr lang="en-US" sz="3600" dirty="0">
                <a:solidFill>
                  <a:schemeClr val="bg1"/>
                </a:solidFill>
                <a:latin typeface="Calibri"/>
                <a:cs typeface="Futura Medium"/>
              </a:rPr>
              <a:t>Using PICO to focus in on your research question</a:t>
            </a:r>
          </a:p>
        </p:txBody>
      </p:sp>
      <p:sp>
        <p:nvSpPr>
          <p:cNvPr id="2" name="Content Placeholder 7">
            <a:extLst>
              <a:ext uri="{FF2B5EF4-FFF2-40B4-BE49-F238E27FC236}">
                <a16:creationId xmlns:a16="http://schemas.microsoft.com/office/drawing/2014/main" id="{47E505C7-8176-A212-F09D-C897CD2870C1}"/>
              </a:ext>
            </a:extLst>
          </p:cNvPr>
          <p:cNvSpPr>
            <a:spLocks noGrp="1"/>
          </p:cNvSpPr>
          <p:nvPr>
            <p:ph idx="1"/>
          </p:nvPr>
        </p:nvSpPr>
        <p:spPr>
          <a:xfrm>
            <a:off x="479864" y="1622687"/>
            <a:ext cx="3218793" cy="5071180"/>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a:t>
            </a:r>
            <a:r>
              <a:rPr kumimoji="0" lang="en-GB" altLang="en-US" sz="2800" b="1"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opulation</a:t>
            </a:r>
            <a:r>
              <a:rPr kumimoji="0" lang="en-GB" altLang="en-US" sz="28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2800" b="1" i="0" u="none" strike="noStrike" cap="none" normalizeH="0" baseline="0">
              <a:ln>
                <a:noFill/>
              </a:ln>
              <a:solidFill>
                <a:srgbClr val="2F5496"/>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WHO</a:t>
            </a:r>
            <a:r>
              <a:rPr kumimoji="0" lang="en-GB" altLang="en-US" sz="2800" b="0" i="0" u="none" strike="noStrike" cap="none" normalizeH="0" baseline="0">
                <a:ln>
                  <a:noFill/>
                </a:ln>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28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you asking this question about? Which group of people?</a:t>
            </a:r>
            <a:endPar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None/>
            </a:pPr>
            <a:r>
              <a:rPr kumimoji="0" lang="en-GB" altLang="en-US" sz="2800" b="1" i="0" u="none" strike="noStrike" cap="none" normalizeH="0" baseline="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a:t>
            </a:r>
            <a:r>
              <a:rPr kumimoji="0" lang="en-GB" altLang="en-US" sz="2800" b="1"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ntervention</a:t>
            </a:r>
            <a:r>
              <a:rPr kumimoji="0" lang="en-GB" altLang="en-US" sz="28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indent="0" eaLnBrk="0" fontAlgn="base" hangingPunct="0">
              <a:lnSpc>
                <a:spcPct val="100000"/>
              </a:lnSpc>
              <a:spcBef>
                <a:spcPct val="0"/>
              </a:spcBef>
              <a:spcAft>
                <a:spcPct val="0"/>
              </a:spcAft>
              <a:buNone/>
            </a:pPr>
            <a:r>
              <a:rPr kumimoji="0" lang="en-GB" altLang="en-US" sz="2800" b="1" i="0" u="none" strike="noStrike" cap="none" normalizeH="0" baseline="0">
                <a:ln>
                  <a:noFill/>
                </a:ln>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WHAT</a:t>
            </a:r>
            <a:r>
              <a:rPr kumimoji="0" lang="en-GB" altLang="en-US" sz="28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the specific issue or problem that you're interested in researching?  </a:t>
            </a:r>
            <a:endParaRPr kumimoji="0" lang="en-GB" altLang="en-US"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solidFill>
                <a:schemeClr val="tx2">
                  <a:lumMod val="75000"/>
                </a:schemeClr>
              </a:solidFill>
            </a:endParaRPr>
          </a:p>
        </p:txBody>
      </p:sp>
      <p:pic>
        <p:nvPicPr>
          <p:cNvPr id="5" name="Graphic 22" descr="Thought with solid fill">
            <a:extLst>
              <a:ext uri="{FF2B5EF4-FFF2-40B4-BE49-F238E27FC236}">
                <a16:creationId xmlns:a16="http://schemas.microsoft.com/office/drawing/2014/main" id="{DD21E688-1980-AB97-5F67-04262D16F8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81210" y="918210"/>
            <a:ext cx="2510790" cy="2510790"/>
          </a:xfrm>
          <a:prstGeom prst="rect">
            <a:avLst/>
          </a:prstGeom>
        </p:spPr>
      </p:pic>
      <p:sp>
        <p:nvSpPr>
          <p:cNvPr id="7" name="Rectangle 2">
            <a:extLst>
              <a:ext uri="{FF2B5EF4-FFF2-40B4-BE49-F238E27FC236}">
                <a16:creationId xmlns:a16="http://schemas.microsoft.com/office/drawing/2014/main" id="{EF8D18AF-A934-2F28-9C49-CE0619D78F7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1" descr="Group of people with solid fill">
            <a:extLst>
              <a:ext uri="{FF2B5EF4-FFF2-40B4-BE49-F238E27FC236}">
                <a16:creationId xmlns:a16="http://schemas.microsoft.com/office/drawing/2014/main" id="{B5FA866E-3F10-7FB6-84B9-C8FF459697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5857" y="1481994"/>
            <a:ext cx="1602171" cy="1602171"/>
          </a:xfrm>
          <a:prstGeom prst="rect">
            <a:avLst/>
          </a:prstGeom>
        </p:spPr>
      </p:pic>
      <p:sp>
        <p:nvSpPr>
          <p:cNvPr id="18" name="Rectangle 12">
            <a:extLst>
              <a:ext uri="{FF2B5EF4-FFF2-40B4-BE49-F238E27FC236}">
                <a16:creationId xmlns:a16="http://schemas.microsoft.com/office/drawing/2014/main" id="{39D58F02-A029-2756-698D-22908F5832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14">
            <a:extLst>
              <a:ext uri="{FF2B5EF4-FFF2-40B4-BE49-F238E27FC236}">
                <a16:creationId xmlns:a16="http://schemas.microsoft.com/office/drawing/2014/main" id="{16CDAB93-6715-B4BD-CD1F-C1DBD0A68F28}"/>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7" name="Group 26">
            <a:extLst>
              <a:ext uri="{FF2B5EF4-FFF2-40B4-BE49-F238E27FC236}">
                <a16:creationId xmlns:a16="http://schemas.microsoft.com/office/drawing/2014/main" id="{FD4BDAF9-CCD5-4530-DCA0-37230A2CAF33}"/>
              </a:ext>
            </a:extLst>
          </p:cNvPr>
          <p:cNvGrpSpPr/>
          <p:nvPr/>
        </p:nvGrpSpPr>
        <p:grpSpPr>
          <a:xfrm>
            <a:off x="3532722" y="3579196"/>
            <a:ext cx="2108362" cy="2778926"/>
            <a:chOff x="3375066" y="3527867"/>
            <a:chExt cx="2108362" cy="2778926"/>
          </a:xfrm>
        </p:grpSpPr>
        <p:pic>
          <p:nvPicPr>
            <p:cNvPr id="11" name="Graphic 4" descr="Game controller with solid fill">
              <a:extLst>
                <a:ext uri="{FF2B5EF4-FFF2-40B4-BE49-F238E27FC236}">
                  <a16:creationId xmlns:a16="http://schemas.microsoft.com/office/drawing/2014/main" id="{CC5D088F-1AF2-7AB0-F2C6-F5F9BD12758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06510" y="3527867"/>
              <a:ext cx="691289" cy="691289"/>
            </a:xfrm>
            <a:prstGeom prst="rect">
              <a:avLst/>
            </a:prstGeom>
          </p:spPr>
        </p:pic>
        <p:pic>
          <p:nvPicPr>
            <p:cNvPr id="13" name="Graphic 9" descr="Selfie with solid fill">
              <a:extLst>
                <a:ext uri="{FF2B5EF4-FFF2-40B4-BE49-F238E27FC236}">
                  <a16:creationId xmlns:a16="http://schemas.microsoft.com/office/drawing/2014/main" id="{DE7228AD-B2A9-12AC-8CA9-B28699753FD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22215" y="4152313"/>
              <a:ext cx="709601" cy="709601"/>
            </a:xfrm>
            <a:prstGeom prst="rect">
              <a:avLst/>
            </a:prstGeom>
          </p:spPr>
        </p:pic>
        <p:pic>
          <p:nvPicPr>
            <p:cNvPr id="14" name="Graphic 12" descr="Wireless with solid fill">
              <a:extLst>
                <a:ext uri="{FF2B5EF4-FFF2-40B4-BE49-F238E27FC236}">
                  <a16:creationId xmlns:a16="http://schemas.microsoft.com/office/drawing/2014/main" id="{CB2B3D09-6E02-5B67-EE03-CEDDD3530F4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38877" y="3720360"/>
              <a:ext cx="610409" cy="610409"/>
            </a:xfrm>
            <a:prstGeom prst="rect">
              <a:avLst/>
            </a:prstGeom>
          </p:spPr>
        </p:pic>
        <p:pic>
          <p:nvPicPr>
            <p:cNvPr id="22" name="Graphic 3" descr="Dance with solid fill">
              <a:extLst>
                <a:ext uri="{FF2B5EF4-FFF2-40B4-BE49-F238E27FC236}">
                  <a16:creationId xmlns:a16="http://schemas.microsoft.com/office/drawing/2014/main" id="{7299BB2D-5057-BBF3-BCAC-4EB50517770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99035" y="5085375"/>
              <a:ext cx="843891" cy="843891"/>
            </a:xfrm>
            <a:prstGeom prst="rect">
              <a:avLst/>
            </a:prstGeom>
          </p:spPr>
        </p:pic>
        <p:pic>
          <p:nvPicPr>
            <p:cNvPr id="23" name="Graphic 6" descr="Drama with solid fill">
              <a:extLst>
                <a:ext uri="{FF2B5EF4-FFF2-40B4-BE49-F238E27FC236}">
                  <a16:creationId xmlns:a16="http://schemas.microsoft.com/office/drawing/2014/main" id="{A8E09AA8-5BD3-BE53-C9BF-61C29ADF749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31816" y="4022622"/>
              <a:ext cx="651612" cy="651612"/>
            </a:xfrm>
            <a:prstGeom prst="rect">
              <a:avLst/>
            </a:prstGeom>
          </p:spPr>
        </p:pic>
        <p:pic>
          <p:nvPicPr>
            <p:cNvPr id="24" name="Graphic 11" descr="Whole pizza with solid fill">
              <a:extLst>
                <a:ext uri="{FF2B5EF4-FFF2-40B4-BE49-F238E27FC236}">
                  <a16:creationId xmlns:a16="http://schemas.microsoft.com/office/drawing/2014/main" id="{2599152A-E92B-8590-8389-FA1E7E7C996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316585" y="4809909"/>
              <a:ext cx="709601" cy="709601"/>
            </a:xfrm>
            <a:prstGeom prst="rect">
              <a:avLst/>
            </a:prstGeom>
          </p:spPr>
        </p:pic>
        <p:pic>
          <p:nvPicPr>
            <p:cNvPr id="25" name="Graphic 5" descr="Asian Temple with solid fill">
              <a:extLst>
                <a:ext uri="{FF2B5EF4-FFF2-40B4-BE49-F238E27FC236}">
                  <a16:creationId xmlns:a16="http://schemas.microsoft.com/office/drawing/2014/main" id="{D4801940-4868-692A-579A-55087302B4B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216134" y="5580406"/>
              <a:ext cx="726387" cy="726387"/>
            </a:xfrm>
            <a:prstGeom prst="rect">
              <a:avLst/>
            </a:prstGeom>
          </p:spPr>
        </p:pic>
        <p:pic>
          <p:nvPicPr>
            <p:cNvPr id="26" name="Graphic 10" descr="Sport balls with solid fill">
              <a:extLst>
                <a:ext uri="{FF2B5EF4-FFF2-40B4-BE49-F238E27FC236}">
                  <a16:creationId xmlns:a16="http://schemas.microsoft.com/office/drawing/2014/main" id="{43D7A569-7012-413B-74DB-4CB8D1D6B516}"/>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375066" y="4409916"/>
              <a:ext cx="759960" cy="759960"/>
            </a:xfrm>
            <a:prstGeom prst="rect">
              <a:avLst/>
            </a:prstGeom>
          </p:spPr>
        </p:pic>
      </p:grpSp>
      <p:sp>
        <p:nvSpPr>
          <p:cNvPr id="28" name="TextBox 27">
            <a:extLst>
              <a:ext uri="{FF2B5EF4-FFF2-40B4-BE49-F238E27FC236}">
                <a16:creationId xmlns:a16="http://schemas.microsoft.com/office/drawing/2014/main" id="{2DD231A4-3979-9DCB-D364-563BD42A5F69}"/>
              </a:ext>
            </a:extLst>
          </p:cNvPr>
          <p:cNvSpPr txBox="1"/>
          <p:nvPr/>
        </p:nvSpPr>
        <p:spPr>
          <a:xfrm>
            <a:off x="10058400" y="1207188"/>
            <a:ext cx="1798839" cy="830997"/>
          </a:xfrm>
          <a:prstGeom prst="rect">
            <a:avLst/>
          </a:prstGeom>
          <a:noFill/>
        </p:spPr>
        <p:txBody>
          <a:bodyPr wrap="square" rtlCol="0">
            <a:spAutoFit/>
          </a:bodyPr>
          <a:lstStyle/>
          <a:p>
            <a:r>
              <a:rPr lang="en-GB" sz="4800" b="1">
                <a:solidFill>
                  <a:schemeClr val="bg1"/>
                </a:solidFill>
              </a:rPr>
              <a:t>PICO</a:t>
            </a:r>
          </a:p>
        </p:txBody>
      </p:sp>
      <p:sp>
        <p:nvSpPr>
          <p:cNvPr id="29" name="Content Placeholder 7">
            <a:extLst>
              <a:ext uri="{FF2B5EF4-FFF2-40B4-BE49-F238E27FC236}">
                <a16:creationId xmlns:a16="http://schemas.microsoft.com/office/drawing/2014/main" id="{5DEFA78E-13BC-4232-DE84-BA715988366F}"/>
              </a:ext>
            </a:extLst>
          </p:cNvPr>
          <p:cNvSpPr txBox="1">
            <a:spLocks/>
          </p:cNvSpPr>
          <p:nvPr/>
        </p:nvSpPr>
        <p:spPr>
          <a:xfrm>
            <a:off x="6068012" y="1939233"/>
            <a:ext cx="3218793" cy="47546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None/>
            </a:pPr>
            <a:r>
              <a:rPr lang="en-GB" b="1">
                <a:solidFill>
                  <a:srgbClr val="FF0000"/>
                </a:solidFill>
              </a:rPr>
              <a:t>C</a:t>
            </a:r>
            <a:r>
              <a:rPr lang="en-GB" b="1"/>
              <a:t>omparison</a:t>
            </a:r>
            <a:r>
              <a:rPr lang="en-GB"/>
              <a:t>: </a:t>
            </a:r>
          </a:p>
          <a:p>
            <a:pPr marL="0" indent="0" eaLnBrk="0" fontAlgn="base" hangingPunct="0">
              <a:lnSpc>
                <a:spcPct val="100000"/>
              </a:lnSpc>
              <a:spcBef>
                <a:spcPct val="0"/>
              </a:spcBef>
              <a:spcAft>
                <a:spcPct val="0"/>
              </a:spcAft>
              <a:buFontTx/>
              <a:buNone/>
            </a:pPr>
            <a:r>
              <a:rPr lang="en-GB" b="1">
                <a:solidFill>
                  <a:srgbClr val="2F5496"/>
                </a:solidFill>
                <a:latin typeface="Calibri" panose="020F0502020204030204" pitchFamily="34" charset="0"/>
                <a:ea typeface="Times New Roman" panose="02020603050405020304" pitchFamily="18" charset="0"/>
                <a:cs typeface="Calibri" panose="020F0502020204030204" pitchFamily="34" charset="0"/>
              </a:rPr>
              <a:t>HOW</a:t>
            </a:r>
            <a:r>
              <a:rPr lang="en-GB"/>
              <a:t> does the group’s experience of this problem compare with other people's?</a:t>
            </a:r>
            <a:endPar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eaLnBrk="0" fontAlgn="base" hangingPunct="0">
              <a:lnSpc>
                <a:spcPct val="100000"/>
              </a:lnSpc>
              <a:spcBef>
                <a:spcPct val="0"/>
              </a:spcBef>
              <a:spcAft>
                <a:spcPct val="0"/>
              </a:spcAft>
              <a:buNone/>
            </a:pPr>
            <a:r>
              <a:rPr lang="en-GB" altLang="en-US" b="1">
                <a:solidFill>
                  <a:srgbClr val="FF0000"/>
                </a:solidFill>
                <a:latin typeface="Calibri" panose="020F0502020204030204" pitchFamily="34" charset="0"/>
                <a:ea typeface="Times New Roman" panose="02020603050405020304" pitchFamily="18" charset="0"/>
                <a:cs typeface="Calibri" panose="020F0502020204030204" pitchFamily="34" charset="0"/>
              </a:rPr>
              <a:t>O</a:t>
            </a:r>
            <a:r>
              <a:rPr lang="en-GB" altLang="en-US" b="1">
                <a:solidFill>
                  <a:srgbClr val="000000"/>
                </a:solidFill>
                <a:latin typeface="Calibri" panose="020F0502020204030204" pitchFamily="34" charset="0"/>
                <a:ea typeface="Times New Roman" panose="02020603050405020304" pitchFamily="18" charset="0"/>
                <a:cs typeface="Calibri" panose="020F0502020204030204" pitchFamily="34" charset="0"/>
              </a:rPr>
              <a:t>utcomes</a:t>
            </a:r>
            <a:r>
              <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altLang="en-US" sz="4000">
              <a:latin typeface="Arial" panose="020B0604020202020204" pitchFamily="34" charset="0"/>
            </a:endParaRPr>
          </a:p>
          <a:p>
            <a:pPr marL="0" lvl="0" indent="0" eaLnBrk="0" fontAlgn="base" hangingPunct="0">
              <a:lnSpc>
                <a:spcPct val="100000"/>
              </a:lnSpc>
              <a:spcBef>
                <a:spcPct val="0"/>
              </a:spcBef>
              <a:spcAft>
                <a:spcPct val="0"/>
              </a:spcAft>
              <a:buNone/>
            </a:pPr>
            <a:r>
              <a:rPr lang="en-GB" altLang="en-US" b="1">
                <a:solidFill>
                  <a:srgbClr val="2F5496"/>
                </a:solidFill>
                <a:latin typeface="Calibri" panose="020F0502020204030204" pitchFamily="34" charset="0"/>
                <a:ea typeface="Times New Roman" panose="02020603050405020304" pitchFamily="18" charset="0"/>
                <a:cs typeface="Calibri" panose="020F0502020204030204" pitchFamily="34" charset="0"/>
              </a:rPr>
              <a:t>HOW</a:t>
            </a:r>
            <a:r>
              <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rPr>
              <a:t> would people's experiences change if we sorted out this problem? </a:t>
            </a:r>
            <a:endParaRPr lang="en-GB">
              <a:solidFill>
                <a:schemeClr val="tx2">
                  <a:lumMod val="75000"/>
                </a:schemeClr>
              </a:solidFill>
            </a:endParaRPr>
          </a:p>
        </p:txBody>
      </p:sp>
      <p:pic>
        <p:nvPicPr>
          <p:cNvPr id="30" name="Graphic 13" descr="Business Growth with solid fill">
            <a:extLst>
              <a:ext uri="{FF2B5EF4-FFF2-40B4-BE49-F238E27FC236}">
                <a16:creationId xmlns:a16="http://schemas.microsoft.com/office/drawing/2014/main" id="{42587427-E003-BB61-E532-0FEDBCFE0B30}"/>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t="11950" b="10692"/>
          <a:stretch/>
        </p:blipFill>
        <p:spPr bwMode="auto">
          <a:xfrm>
            <a:off x="9111348" y="2775744"/>
            <a:ext cx="1742887" cy="1348663"/>
          </a:xfrm>
          <a:prstGeom prst="rect">
            <a:avLst/>
          </a:prstGeom>
          <a:ln>
            <a:noFill/>
          </a:ln>
          <a:extLst>
            <a:ext uri="{53640926-AAD7-44D8-BBD7-CCE9431645EC}">
              <a14:shadowObscured xmlns:a14="http://schemas.microsoft.com/office/drawing/2010/main"/>
            </a:ext>
          </a:extLst>
        </p:spPr>
      </p:pic>
      <p:pic>
        <p:nvPicPr>
          <p:cNvPr id="31" name="Graphic 16" descr="Home1 with solid fill">
            <a:extLst>
              <a:ext uri="{FF2B5EF4-FFF2-40B4-BE49-F238E27FC236}">
                <a16:creationId xmlns:a16="http://schemas.microsoft.com/office/drawing/2014/main" id="{E93767E6-B43E-E4E2-63C1-22C8A0EDA607}"/>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481899" y="5963090"/>
            <a:ext cx="911199" cy="911199"/>
          </a:xfrm>
          <a:prstGeom prst="rect">
            <a:avLst/>
          </a:prstGeom>
        </p:spPr>
      </p:pic>
      <p:grpSp>
        <p:nvGrpSpPr>
          <p:cNvPr id="32" name="Group 31">
            <a:extLst>
              <a:ext uri="{FF2B5EF4-FFF2-40B4-BE49-F238E27FC236}">
                <a16:creationId xmlns:a16="http://schemas.microsoft.com/office/drawing/2014/main" id="{369C7B6B-BC5E-E56C-A1BE-39154B3F59CD}"/>
              </a:ext>
            </a:extLst>
          </p:cNvPr>
          <p:cNvGrpSpPr>
            <a:grpSpLocks noChangeAspect="1"/>
          </p:cNvGrpSpPr>
          <p:nvPr/>
        </p:nvGrpSpPr>
        <p:grpSpPr>
          <a:xfrm>
            <a:off x="10826553" y="4351479"/>
            <a:ext cx="1007115" cy="1007115"/>
            <a:chOff x="0" y="0"/>
            <a:chExt cx="857592" cy="984250"/>
          </a:xfrm>
        </p:grpSpPr>
        <p:pic>
          <p:nvPicPr>
            <p:cNvPr id="33" name="Graphic 17" descr="Open hand with solid fill">
              <a:extLst>
                <a:ext uri="{FF2B5EF4-FFF2-40B4-BE49-F238E27FC236}">
                  <a16:creationId xmlns:a16="http://schemas.microsoft.com/office/drawing/2014/main" id="{1B2945BF-ADA7-510D-17DE-BFD9589292E5}"/>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14997" y="541606"/>
              <a:ext cx="442595" cy="442595"/>
            </a:xfrm>
            <a:prstGeom prst="rect">
              <a:avLst/>
            </a:prstGeom>
          </p:spPr>
        </p:pic>
        <p:pic>
          <p:nvPicPr>
            <p:cNvPr id="34" name="Graphic 18" descr="Open hand with solid fill">
              <a:extLst>
                <a:ext uri="{FF2B5EF4-FFF2-40B4-BE49-F238E27FC236}">
                  <a16:creationId xmlns:a16="http://schemas.microsoft.com/office/drawing/2014/main" id="{7AE6B4B7-AA4C-9889-D071-95797FFE9CB4}"/>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flipH="1">
              <a:off x="0" y="548640"/>
              <a:ext cx="435610" cy="435610"/>
            </a:xfrm>
            <a:prstGeom prst="rect">
              <a:avLst/>
            </a:prstGeom>
          </p:spPr>
        </p:pic>
        <p:pic>
          <p:nvPicPr>
            <p:cNvPr id="35" name="Graphic 19" descr="Earth globe: Africa and Europe with solid fill">
              <a:extLst>
                <a:ext uri="{FF2B5EF4-FFF2-40B4-BE49-F238E27FC236}">
                  <a16:creationId xmlns:a16="http://schemas.microsoft.com/office/drawing/2014/main" id="{CD43EDEA-DB35-402E-CC96-9AEA197809D8}"/>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5169" y="0"/>
              <a:ext cx="780415" cy="780415"/>
            </a:xfrm>
            <a:prstGeom prst="rect">
              <a:avLst/>
            </a:prstGeom>
          </p:spPr>
        </p:pic>
      </p:grpSp>
      <p:pic>
        <p:nvPicPr>
          <p:cNvPr id="36" name="Graphic 15" descr="Route (Two Pins With A Path) with solid fill">
            <a:extLst>
              <a:ext uri="{FF2B5EF4-FFF2-40B4-BE49-F238E27FC236}">
                <a16:creationId xmlns:a16="http://schemas.microsoft.com/office/drawing/2014/main" id="{C54842ED-BB13-B458-DC89-3E3936DF0AE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211790" y="5237513"/>
            <a:ext cx="1312127" cy="1312127"/>
          </a:xfrm>
          <a:prstGeom prst="rect">
            <a:avLst/>
          </a:prstGeom>
        </p:spPr>
      </p:pic>
      <p:sp>
        <p:nvSpPr>
          <p:cNvPr id="37" name="Rectangle 22">
            <a:extLst>
              <a:ext uri="{FF2B5EF4-FFF2-40B4-BE49-F238E27FC236}">
                <a16:creationId xmlns:a16="http://schemas.microsoft.com/office/drawing/2014/main" id="{D186C6A1-6250-E507-679C-B444B7DE52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Rectangle 24">
            <a:extLst>
              <a:ext uri="{FF2B5EF4-FFF2-40B4-BE49-F238E27FC236}">
                <a16:creationId xmlns:a16="http://schemas.microsoft.com/office/drawing/2014/main" id="{E65DAB5B-FF42-340F-45D5-7DB6B0070AAC}"/>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2903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73145"/>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Your independent work for next week</a:t>
            </a:r>
          </a:p>
        </p:txBody>
      </p:sp>
      <p:sp>
        <p:nvSpPr>
          <p:cNvPr id="2" name="Content Placeholder 7">
            <a:extLst>
              <a:ext uri="{FF2B5EF4-FFF2-40B4-BE49-F238E27FC236}">
                <a16:creationId xmlns:a16="http://schemas.microsoft.com/office/drawing/2014/main" id="{47E505C7-8176-A212-F09D-C897CD2870C1}"/>
              </a:ext>
            </a:extLst>
          </p:cNvPr>
          <p:cNvSpPr>
            <a:spLocks noGrp="1"/>
          </p:cNvSpPr>
          <p:nvPr>
            <p:ph idx="1"/>
          </p:nvPr>
        </p:nvSpPr>
        <p:spPr>
          <a:xfrm>
            <a:off x="479863" y="1622687"/>
            <a:ext cx="8112991" cy="5071180"/>
          </a:xfrm>
        </p:spPr>
        <p:txBody>
          <a:bodyPr vert="horz" lIns="91440" tIns="45720" rIns="91440" bIns="45720" rtlCol="0" anchor="t">
            <a:normAutofit/>
          </a:bodyPr>
          <a:lstStyle/>
          <a:p>
            <a:pPr marL="514350" marR="0" lvl="0" indent="-514350" algn="l" defTabSz="914400" rtl="0" eaLnBrk="0" fontAlgn="base" latinLnBrk="0" hangingPunct="0">
              <a:lnSpc>
                <a:spcPct val="100000"/>
              </a:lnSpc>
              <a:spcBef>
                <a:spcPct val="0"/>
              </a:spcBef>
              <a:spcAft>
                <a:spcPct val="0"/>
              </a:spcAft>
              <a:buClrTx/>
              <a:buSzTx/>
              <a:buFontTx/>
              <a:buAutoNum type="arabicParenR"/>
              <a:tabLst/>
            </a:pPr>
            <a:r>
              <a:rPr kumimoji="0" lang="en-GB" altLang="en-US" sz="2800" i="0" u="none" strike="noStrike" cap="none" normalizeH="0" baseline="0" dirty="0">
                <a:ln>
                  <a:noFill/>
                </a:ln>
                <a:solidFill>
                  <a:schemeClr val="accent1"/>
                </a:solidFill>
                <a:effectLst/>
                <a:latin typeface="Calibri"/>
                <a:ea typeface="Times New Roman" panose="02020603050405020304" pitchFamily="18" charset="0"/>
                <a:cs typeface="Calibri"/>
              </a:rPr>
              <a:t>Watch</a:t>
            </a:r>
            <a:r>
              <a:rPr kumimoji="0" lang="en-GB" altLang="en-US" sz="2800" i="0" u="none" strike="noStrike" cap="none" normalizeH="0" baseline="0" dirty="0">
                <a:ln>
                  <a:noFill/>
                </a:ln>
                <a:effectLst/>
                <a:latin typeface="Calibri"/>
                <a:ea typeface="Times New Roman" panose="02020603050405020304" pitchFamily="18" charset="0"/>
                <a:cs typeface="Calibri"/>
              </a:rPr>
              <a:t> </a:t>
            </a:r>
            <a:r>
              <a:rPr lang="en-GB" altLang="en-US" dirty="0">
                <a:latin typeface="Calibri"/>
                <a:ea typeface="Times New Roman" panose="02020603050405020304" pitchFamily="18" charset="0"/>
                <a:cs typeface="Calibri"/>
              </a:rPr>
              <a:t>the short YRTP video ‘What is research?’</a:t>
            </a:r>
          </a:p>
          <a:p>
            <a:pPr marL="514350" marR="0" lvl="0" indent="-514350" algn="l" defTabSz="914400" rtl="0" eaLnBrk="0" fontAlgn="base" latinLnBrk="0" hangingPunct="0">
              <a:lnSpc>
                <a:spcPct val="100000"/>
              </a:lnSpc>
              <a:spcBef>
                <a:spcPct val="0"/>
              </a:spcBef>
              <a:spcAft>
                <a:spcPct val="0"/>
              </a:spcAft>
              <a:buClrTx/>
              <a:buSzTx/>
              <a:buFontTx/>
              <a:buAutoNum type="arabicParenR"/>
              <a:tabLst/>
            </a:pPr>
            <a:r>
              <a:rPr kumimoji="0" lang="en-GB" altLang="en-US" sz="2800" i="0" u="none" strike="noStrike" cap="none" normalizeH="0" dirty="0">
                <a:ln>
                  <a:noFill/>
                </a:ln>
                <a:solidFill>
                  <a:schemeClr val="accent1"/>
                </a:solidFill>
                <a:effectLst/>
                <a:latin typeface="Calibri"/>
                <a:ea typeface="Times New Roman" panose="02020603050405020304" pitchFamily="18" charset="0"/>
                <a:cs typeface="Calibri"/>
              </a:rPr>
              <a:t>Spend time thinking </a:t>
            </a:r>
            <a:r>
              <a:rPr kumimoji="0" lang="en-GB" altLang="en-US" sz="2800" i="0" u="none" strike="noStrike" cap="none" normalizeH="0" dirty="0">
                <a:ln>
                  <a:noFill/>
                </a:ln>
                <a:effectLst/>
                <a:latin typeface="Calibri"/>
                <a:ea typeface="Times New Roman" panose="02020603050405020304" pitchFamily="18" charset="0"/>
                <a:cs typeface="Calibri"/>
              </a:rPr>
              <a:t>about what research you might do – discuss it with family and friends – what issues and topics are you concerned about or passionate about? </a:t>
            </a:r>
            <a:r>
              <a:rPr lang="en-GB" altLang="en-US" dirty="0">
                <a:latin typeface="Calibri"/>
                <a:ea typeface="Times New Roman" panose="02020603050405020304" pitchFamily="18" charset="0"/>
                <a:cs typeface="Calibri"/>
              </a:rPr>
              <a:t>Can you link your research with action that needs taking to improve your life and the lives of others in your community?</a:t>
            </a:r>
          </a:p>
          <a:p>
            <a:pPr marL="514350" marR="0" lvl="0" indent="-514350" algn="l" defTabSz="914400" rtl="0" eaLnBrk="0" fontAlgn="base" latinLnBrk="0" hangingPunct="0">
              <a:lnSpc>
                <a:spcPct val="100000"/>
              </a:lnSpc>
              <a:spcBef>
                <a:spcPct val="0"/>
              </a:spcBef>
              <a:spcAft>
                <a:spcPct val="0"/>
              </a:spcAft>
              <a:buClrTx/>
              <a:buSzTx/>
              <a:buFontTx/>
              <a:buAutoNum type="arabicParenR"/>
              <a:tabLst/>
            </a:pPr>
            <a:r>
              <a:rPr lang="en-GB" altLang="en-US" dirty="0">
                <a:solidFill>
                  <a:schemeClr val="accent1"/>
                </a:solidFill>
                <a:latin typeface="Calibri"/>
                <a:ea typeface="Times New Roman" panose="02020603050405020304" pitchFamily="18" charset="0"/>
                <a:cs typeface="Calibri"/>
              </a:rPr>
              <a:t>Complete the independent work sheet </a:t>
            </a:r>
            <a:r>
              <a:rPr lang="en-GB" altLang="en-US" dirty="0">
                <a:latin typeface="Calibri"/>
                <a:ea typeface="Times New Roman" panose="02020603050405020304" pitchFamily="18" charset="0"/>
                <a:cs typeface="Calibri"/>
              </a:rPr>
              <a:t>to help you focus in on possible research questions using the upside-down triangle and PICO to help you.</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solidFill>
                <a:schemeClr val="tx2">
                  <a:lumMod val="75000"/>
                </a:schemeClr>
              </a:solidFill>
            </a:endParaRPr>
          </a:p>
        </p:txBody>
      </p:sp>
      <p:pic>
        <p:nvPicPr>
          <p:cNvPr id="5" name="Graphic 22" descr="Thought with solid fill">
            <a:extLst>
              <a:ext uri="{FF2B5EF4-FFF2-40B4-BE49-F238E27FC236}">
                <a16:creationId xmlns:a16="http://schemas.microsoft.com/office/drawing/2014/main" id="{DD21E688-1980-AB97-5F67-04262D16F8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2853" y="3895372"/>
            <a:ext cx="2968669" cy="2968669"/>
          </a:xfrm>
          <a:prstGeom prst="rect">
            <a:avLst/>
          </a:prstGeom>
        </p:spPr>
      </p:pic>
      <p:sp>
        <p:nvSpPr>
          <p:cNvPr id="7" name="Rectangle 2">
            <a:extLst>
              <a:ext uri="{FF2B5EF4-FFF2-40B4-BE49-F238E27FC236}">
                <a16:creationId xmlns:a16="http://schemas.microsoft.com/office/drawing/2014/main" id="{EF8D18AF-A934-2F28-9C49-CE0619D78F7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12">
            <a:extLst>
              <a:ext uri="{FF2B5EF4-FFF2-40B4-BE49-F238E27FC236}">
                <a16:creationId xmlns:a16="http://schemas.microsoft.com/office/drawing/2014/main" id="{39D58F02-A029-2756-698D-22908F5832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14">
            <a:extLst>
              <a:ext uri="{FF2B5EF4-FFF2-40B4-BE49-F238E27FC236}">
                <a16:creationId xmlns:a16="http://schemas.microsoft.com/office/drawing/2014/main" id="{16CDAB93-6715-B4BD-CD1F-C1DBD0A68F28}"/>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TextBox 27">
            <a:extLst>
              <a:ext uri="{FF2B5EF4-FFF2-40B4-BE49-F238E27FC236}">
                <a16:creationId xmlns:a16="http://schemas.microsoft.com/office/drawing/2014/main" id="{2DD231A4-3979-9DCB-D364-563BD42A5F69}"/>
              </a:ext>
            </a:extLst>
          </p:cNvPr>
          <p:cNvSpPr txBox="1"/>
          <p:nvPr/>
        </p:nvSpPr>
        <p:spPr>
          <a:xfrm>
            <a:off x="9249454" y="4346167"/>
            <a:ext cx="1798839" cy="830997"/>
          </a:xfrm>
          <a:prstGeom prst="rect">
            <a:avLst/>
          </a:prstGeom>
          <a:noFill/>
        </p:spPr>
        <p:txBody>
          <a:bodyPr wrap="square" rtlCol="0">
            <a:spAutoFit/>
          </a:bodyPr>
          <a:lstStyle/>
          <a:p>
            <a:r>
              <a:rPr lang="en-GB" sz="4800" b="1" dirty="0">
                <a:solidFill>
                  <a:schemeClr val="bg1"/>
                </a:solidFill>
              </a:rPr>
              <a:t>PICO</a:t>
            </a:r>
          </a:p>
        </p:txBody>
      </p:sp>
      <p:pic>
        <p:nvPicPr>
          <p:cNvPr id="31" name="Graphic 16" descr="Home1 with solid fill">
            <a:extLst>
              <a:ext uri="{FF2B5EF4-FFF2-40B4-BE49-F238E27FC236}">
                <a16:creationId xmlns:a16="http://schemas.microsoft.com/office/drawing/2014/main" id="{E93767E6-B43E-E4E2-63C1-22C8A0EDA6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34570" y="1119699"/>
            <a:ext cx="1310723" cy="1310723"/>
          </a:xfrm>
          <a:prstGeom prst="rect">
            <a:avLst/>
          </a:prstGeom>
        </p:spPr>
      </p:pic>
      <p:sp>
        <p:nvSpPr>
          <p:cNvPr id="37" name="Rectangle 22">
            <a:extLst>
              <a:ext uri="{FF2B5EF4-FFF2-40B4-BE49-F238E27FC236}">
                <a16:creationId xmlns:a16="http://schemas.microsoft.com/office/drawing/2014/main" id="{D186C6A1-6250-E507-679C-B444B7DE52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Rectangle 24">
            <a:extLst>
              <a:ext uri="{FF2B5EF4-FFF2-40B4-BE49-F238E27FC236}">
                <a16:creationId xmlns:a16="http://schemas.microsoft.com/office/drawing/2014/main" id="{E65DAB5B-FF42-340F-45D5-7DB6B0070AAC}"/>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a:extLst>
              <a:ext uri="{FF2B5EF4-FFF2-40B4-BE49-F238E27FC236}">
                <a16:creationId xmlns:a16="http://schemas.microsoft.com/office/drawing/2014/main" id="{CA9F1F46-7FB0-8881-D580-53D85CF1FF1C}"/>
              </a:ext>
            </a:extLst>
          </p:cNvPr>
          <p:cNvGrpSpPr>
            <a:grpSpLocks noChangeAspect="1"/>
          </p:cNvGrpSpPr>
          <p:nvPr/>
        </p:nvGrpSpPr>
        <p:grpSpPr>
          <a:xfrm>
            <a:off x="8592853" y="1818740"/>
            <a:ext cx="1465547" cy="1814110"/>
            <a:chOff x="0" y="-234092"/>
            <a:chExt cx="857592" cy="1218342"/>
          </a:xfrm>
        </p:grpSpPr>
        <p:pic>
          <p:nvPicPr>
            <p:cNvPr id="9" name="Graphic 17" descr="Open hand with solid fill">
              <a:extLst>
                <a:ext uri="{FF2B5EF4-FFF2-40B4-BE49-F238E27FC236}">
                  <a16:creationId xmlns:a16="http://schemas.microsoft.com/office/drawing/2014/main" id="{5C5297A8-CBCF-2F27-996C-B94EABB5219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997" y="541606"/>
              <a:ext cx="442595" cy="442595"/>
            </a:xfrm>
            <a:prstGeom prst="rect">
              <a:avLst/>
            </a:prstGeom>
          </p:spPr>
        </p:pic>
        <p:pic>
          <p:nvPicPr>
            <p:cNvPr id="10" name="Graphic 18" descr="Open hand with solid fill">
              <a:extLst>
                <a:ext uri="{FF2B5EF4-FFF2-40B4-BE49-F238E27FC236}">
                  <a16:creationId xmlns:a16="http://schemas.microsoft.com/office/drawing/2014/main" id="{FEEB24D5-20D7-5475-28FA-64FFAE955A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0" y="548640"/>
              <a:ext cx="435610" cy="435610"/>
            </a:xfrm>
            <a:prstGeom prst="rect">
              <a:avLst/>
            </a:prstGeom>
          </p:spPr>
        </p:pic>
        <p:pic>
          <p:nvPicPr>
            <p:cNvPr id="12" name="Graphic 19" descr="Earth globe: Africa and Europe with solid fill">
              <a:extLst>
                <a:ext uri="{FF2B5EF4-FFF2-40B4-BE49-F238E27FC236}">
                  <a16:creationId xmlns:a16="http://schemas.microsoft.com/office/drawing/2014/main" id="{0E82ECCF-6611-543A-965A-66EFB83BD69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402" y="-234092"/>
              <a:ext cx="780415" cy="978100"/>
            </a:xfrm>
            <a:prstGeom prst="rect">
              <a:avLst/>
            </a:prstGeom>
          </p:spPr>
        </p:pic>
      </p:grpSp>
    </p:spTree>
    <p:extLst>
      <p:ext uri="{BB962C8B-B14F-4D97-AF65-F5344CB8AC3E}">
        <p14:creationId xmlns:p14="http://schemas.microsoft.com/office/powerpoint/2010/main" val="26682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C9B4B4-9C4D-E5B1-BDD9-D605966BF526}"/>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77061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Autofit/>
          </a:bodyPr>
          <a:lstStyle/>
          <a:p>
            <a:pPr algn="r"/>
            <a:r>
              <a:rPr lang="en-US" dirty="0">
                <a:solidFill>
                  <a:schemeClr val="bg1"/>
                </a:solidFill>
                <a:latin typeface="Calibri"/>
                <a:cs typeface="Futura Medium"/>
              </a:rPr>
              <a:t>Video</a:t>
            </a:r>
            <a:endParaRPr lang="en-US" dirty="0">
              <a:solidFill>
                <a:schemeClr val="bg1"/>
              </a:solidFill>
              <a:latin typeface="Calibri"/>
              <a:cs typeface="Calibri"/>
            </a:endParaRPr>
          </a:p>
        </p:txBody>
      </p:sp>
      <p:sp>
        <p:nvSpPr>
          <p:cNvPr id="2" name="Content Placeholder 2">
            <a:extLst>
              <a:ext uri="{FF2B5EF4-FFF2-40B4-BE49-F238E27FC236}">
                <a16:creationId xmlns:a16="http://schemas.microsoft.com/office/drawing/2014/main" id="{459C3AAB-0412-F2FF-4F45-C01ECB047C53}"/>
              </a:ext>
            </a:extLst>
          </p:cNvPr>
          <p:cNvSpPr>
            <a:spLocks noGrp="1"/>
          </p:cNvSpPr>
          <p:nvPr>
            <p:ph idx="1"/>
          </p:nvPr>
        </p:nvSpPr>
        <p:spPr>
          <a:xfrm>
            <a:off x="290328" y="1810081"/>
            <a:ext cx="7055645" cy="4755759"/>
          </a:xfrm>
        </p:spPr>
        <p:txBody>
          <a:bodyPr vert="horz" lIns="91440" tIns="45720" rIns="91440" bIns="45720" rtlCol="0" anchor="t">
            <a:noAutofit/>
          </a:bodyPr>
          <a:lstStyle/>
          <a:p>
            <a:r>
              <a:rPr lang="en-US" sz="2600" dirty="0">
                <a:solidFill>
                  <a:schemeClr val="tx2">
                    <a:lumMod val="75000"/>
                  </a:schemeClr>
                </a:solidFill>
              </a:rPr>
              <a:t>Show </a:t>
            </a:r>
            <a:r>
              <a:rPr lang="en-US" sz="2600" dirty="0" err="1">
                <a:solidFill>
                  <a:schemeClr val="tx2">
                    <a:lumMod val="75000"/>
                  </a:schemeClr>
                </a:solidFill>
              </a:rPr>
              <a:t>LifeLab</a:t>
            </a:r>
            <a:r>
              <a:rPr lang="en-US" sz="2600" dirty="0">
                <a:solidFill>
                  <a:schemeClr val="tx2">
                    <a:lumMod val="75000"/>
                  </a:schemeClr>
                </a:solidFill>
              </a:rPr>
              <a:t> video 'What is research?'</a:t>
            </a:r>
            <a:endParaRPr lang="en-US" dirty="0">
              <a:solidFill>
                <a:schemeClr val="tx2">
                  <a:lumMod val="75000"/>
                </a:schemeClr>
              </a:solidFill>
            </a:endParaRPr>
          </a:p>
          <a:p>
            <a:pPr marL="0" indent="0">
              <a:buNone/>
            </a:pPr>
            <a:endParaRPr lang="en-GB" sz="2600" dirty="0">
              <a:solidFill>
                <a:schemeClr val="tx2">
                  <a:lumMod val="75000"/>
                </a:schemeClr>
              </a:solidFill>
              <a:cs typeface="Calibri"/>
            </a:endParaRPr>
          </a:p>
        </p:txBody>
      </p:sp>
      <p:pic>
        <p:nvPicPr>
          <p:cNvPr id="3" name="Picture 4" descr="A magnifying glass over words&#10;&#10;Description automatically generated">
            <a:extLst>
              <a:ext uri="{FF2B5EF4-FFF2-40B4-BE49-F238E27FC236}">
                <a16:creationId xmlns:a16="http://schemas.microsoft.com/office/drawing/2014/main" id="{5EADAF68-7B88-12AD-3ACD-1C90A6260F2C}"/>
              </a:ext>
            </a:extLst>
          </p:cNvPr>
          <p:cNvPicPr>
            <a:picLocks noChangeAspect="1"/>
          </p:cNvPicPr>
          <p:nvPr/>
        </p:nvPicPr>
        <p:blipFill>
          <a:blip r:embed="rId4"/>
          <a:stretch>
            <a:fillRect/>
          </a:stretch>
        </p:blipFill>
        <p:spPr>
          <a:xfrm>
            <a:off x="7345973" y="1810081"/>
            <a:ext cx="4555699" cy="4555699"/>
          </a:xfrm>
          <a:prstGeom prst="rect">
            <a:avLst/>
          </a:prstGeom>
        </p:spPr>
      </p:pic>
    </p:spTree>
    <p:extLst>
      <p:ext uri="{BB962C8B-B14F-4D97-AF65-F5344CB8AC3E}">
        <p14:creationId xmlns:p14="http://schemas.microsoft.com/office/powerpoint/2010/main" val="28700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527E9-AE25-36D5-384C-596EB2645E9C}"/>
            </a:ext>
          </a:extLst>
        </p:cNvPr>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E3486814-2737-1F29-B107-C052CC9E6B7F}"/>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6E7503A-EEE2-C935-8E4E-A876453EDFBD}"/>
              </a:ext>
            </a:extLst>
          </p:cNvPr>
          <p:cNvSpPr>
            <a:spLocks noGrp="1"/>
          </p:cNvSpPr>
          <p:nvPr>
            <p:ph type="title"/>
          </p:nvPr>
        </p:nvSpPr>
        <p:spPr>
          <a:xfrm>
            <a:off x="2626237" y="112804"/>
            <a:ext cx="9565763" cy="1205057"/>
          </a:xfrm>
        </p:spPr>
        <p:txBody>
          <a:bodyPr>
            <a:noAutofit/>
          </a:bodyPr>
          <a:lstStyle/>
          <a:p>
            <a:pPr algn="r"/>
            <a:r>
              <a:rPr lang="en-US" dirty="0">
                <a:solidFill>
                  <a:schemeClr val="bg1"/>
                </a:solidFill>
                <a:latin typeface="Calibri"/>
                <a:cs typeface="Futura Medium"/>
              </a:rPr>
              <a:t>What is research about?</a:t>
            </a:r>
          </a:p>
        </p:txBody>
      </p:sp>
      <p:sp>
        <p:nvSpPr>
          <p:cNvPr id="2" name="Content Placeholder 2">
            <a:extLst>
              <a:ext uri="{FF2B5EF4-FFF2-40B4-BE49-F238E27FC236}">
                <a16:creationId xmlns:a16="http://schemas.microsoft.com/office/drawing/2014/main" id="{B42FD588-04B6-5143-1262-8CACC539C9E3}"/>
              </a:ext>
            </a:extLst>
          </p:cNvPr>
          <p:cNvSpPr>
            <a:spLocks noGrp="1"/>
          </p:cNvSpPr>
          <p:nvPr>
            <p:ph idx="1"/>
          </p:nvPr>
        </p:nvSpPr>
        <p:spPr>
          <a:xfrm>
            <a:off x="290328" y="1810081"/>
            <a:ext cx="7055645" cy="4755759"/>
          </a:xfrm>
        </p:spPr>
        <p:txBody>
          <a:bodyPr vert="horz" lIns="91440" tIns="45720" rIns="91440" bIns="45720" rtlCol="0" anchor="t">
            <a:noAutofit/>
          </a:bodyPr>
          <a:lstStyle/>
          <a:p>
            <a:r>
              <a:rPr lang="en-US" sz="2600" dirty="0">
                <a:solidFill>
                  <a:schemeClr val="tx2">
                    <a:lumMod val="75000"/>
                  </a:schemeClr>
                </a:solidFill>
              </a:rPr>
              <a:t>Research is all about asking questions and testing theories.</a:t>
            </a:r>
          </a:p>
          <a:p>
            <a:endParaRPr lang="en-US" sz="2600" dirty="0">
              <a:solidFill>
                <a:schemeClr val="tx2">
                  <a:lumMod val="75000"/>
                </a:schemeClr>
              </a:solidFill>
              <a:cs typeface="Calibri"/>
            </a:endParaRPr>
          </a:p>
          <a:p>
            <a:r>
              <a:rPr lang="en-GB" sz="2600" dirty="0">
                <a:solidFill>
                  <a:schemeClr val="tx2">
                    <a:lumMod val="75000"/>
                  </a:schemeClr>
                </a:solidFill>
              </a:rPr>
              <a:t>It lets you discover information for yourself and it helps you to get your ideas out there.</a:t>
            </a:r>
          </a:p>
          <a:p>
            <a:endParaRPr lang="en-GB" sz="2600" dirty="0">
              <a:solidFill>
                <a:schemeClr val="tx2">
                  <a:lumMod val="75000"/>
                </a:schemeClr>
              </a:solidFill>
              <a:cs typeface="Calibri"/>
            </a:endParaRPr>
          </a:p>
          <a:p>
            <a:r>
              <a:rPr lang="en-GB" sz="2600" dirty="0">
                <a:solidFill>
                  <a:schemeClr val="tx2">
                    <a:lumMod val="75000"/>
                  </a:schemeClr>
                </a:solidFill>
              </a:rPr>
              <a:t>Research lets you answer questions to make people’s lives better – and the answers can improve your understanding of the world.</a:t>
            </a:r>
            <a:endParaRPr lang="en-GB" sz="2600" dirty="0">
              <a:solidFill>
                <a:schemeClr val="tx2">
                  <a:lumMod val="75000"/>
                </a:schemeClr>
              </a:solidFill>
              <a:cs typeface="Calibri"/>
            </a:endParaRPr>
          </a:p>
          <a:p>
            <a:endParaRPr lang="en-US" sz="2600" dirty="0">
              <a:solidFill>
                <a:schemeClr val="tx2">
                  <a:lumMod val="75000"/>
                </a:schemeClr>
              </a:solidFill>
              <a:cs typeface="Calibri"/>
            </a:endParaRPr>
          </a:p>
          <a:p>
            <a:r>
              <a:rPr lang="en-US" sz="2600" dirty="0">
                <a:solidFill>
                  <a:schemeClr val="tx2">
                    <a:lumMod val="75000"/>
                  </a:schemeClr>
                </a:solidFill>
              </a:rPr>
              <a:t>Doing research helps</a:t>
            </a:r>
            <a:r>
              <a:rPr lang="en-GB" sz="2600" dirty="0">
                <a:solidFill>
                  <a:schemeClr val="tx2">
                    <a:lumMod val="75000"/>
                  </a:schemeClr>
                </a:solidFill>
              </a:rPr>
              <a:t> you develop key skills.</a:t>
            </a:r>
            <a:endParaRPr lang="en-GB" sz="2600" dirty="0">
              <a:solidFill>
                <a:schemeClr val="tx2">
                  <a:lumMod val="75000"/>
                </a:schemeClr>
              </a:solidFill>
              <a:cs typeface="Calibri"/>
            </a:endParaRPr>
          </a:p>
          <a:p>
            <a:pPr marL="0" indent="0">
              <a:buNone/>
            </a:pPr>
            <a:endParaRPr lang="en-GB" sz="2600" dirty="0">
              <a:solidFill>
                <a:schemeClr val="tx2">
                  <a:lumMod val="75000"/>
                </a:schemeClr>
              </a:solidFill>
              <a:cs typeface="Calibri"/>
            </a:endParaRPr>
          </a:p>
        </p:txBody>
      </p:sp>
      <p:pic>
        <p:nvPicPr>
          <p:cNvPr id="3" name="Picture 4" descr="A magnifying glass over words&#10;&#10;Description automatically generated">
            <a:extLst>
              <a:ext uri="{FF2B5EF4-FFF2-40B4-BE49-F238E27FC236}">
                <a16:creationId xmlns:a16="http://schemas.microsoft.com/office/drawing/2014/main" id="{D37F895D-0F13-71ED-65DA-226DAA2DC8F3}"/>
              </a:ext>
            </a:extLst>
          </p:cNvPr>
          <p:cNvPicPr>
            <a:picLocks noChangeAspect="1"/>
          </p:cNvPicPr>
          <p:nvPr/>
        </p:nvPicPr>
        <p:blipFill>
          <a:blip r:embed="rId4"/>
          <a:stretch>
            <a:fillRect/>
          </a:stretch>
        </p:blipFill>
        <p:spPr>
          <a:xfrm>
            <a:off x="7345973" y="1810081"/>
            <a:ext cx="4555699" cy="4555699"/>
          </a:xfrm>
          <a:prstGeom prst="rect">
            <a:avLst/>
          </a:prstGeom>
        </p:spPr>
      </p:pic>
    </p:spTree>
    <p:extLst>
      <p:ext uri="{BB962C8B-B14F-4D97-AF65-F5344CB8AC3E}">
        <p14:creationId xmlns:p14="http://schemas.microsoft.com/office/powerpoint/2010/main" val="40951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46451" y="-112804"/>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Why is research important?</a:t>
            </a:r>
          </a:p>
        </p:txBody>
      </p:sp>
      <p:sp>
        <p:nvSpPr>
          <p:cNvPr id="7" name="Content Placeholder 6">
            <a:extLst>
              <a:ext uri="{FF2B5EF4-FFF2-40B4-BE49-F238E27FC236}">
                <a16:creationId xmlns:a16="http://schemas.microsoft.com/office/drawing/2014/main" id="{BA77464D-AACB-379D-B4F6-43257E654231}"/>
              </a:ext>
            </a:extLst>
          </p:cNvPr>
          <p:cNvSpPr>
            <a:spLocks noGrp="1"/>
          </p:cNvSpPr>
          <p:nvPr>
            <p:ph idx="1"/>
          </p:nvPr>
        </p:nvSpPr>
        <p:spPr>
          <a:xfrm>
            <a:off x="851770" y="1306793"/>
            <a:ext cx="10422698" cy="3191573"/>
          </a:xfrm>
        </p:spPr>
        <p:txBody>
          <a:bodyPr/>
          <a:lstStyle/>
          <a:p>
            <a:pPr marL="0" indent="0">
              <a:buNone/>
            </a:pPr>
            <a:r>
              <a:rPr lang="en-GB" dirty="0"/>
              <a:t>Which of these headlines result from someone’s research?</a:t>
            </a:r>
          </a:p>
        </p:txBody>
      </p:sp>
      <p:sp>
        <p:nvSpPr>
          <p:cNvPr id="9" name="Rectangle 8">
            <a:extLst>
              <a:ext uri="{FF2B5EF4-FFF2-40B4-BE49-F238E27FC236}">
                <a16:creationId xmlns:a16="http://schemas.microsoft.com/office/drawing/2014/main" id="{1CA64C65-D2A4-F1A6-7AED-B4129E071B03}"/>
              </a:ext>
            </a:extLst>
          </p:cNvPr>
          <p:cNvSpPr/>
          <p:nvPr/>
        </p:nvSpPr>
        <p:spPr>
          <a:xfrm>
            <a:off x="8603034" y="4035351"/>
            <a:ext cx="3256767" cy="2076276"/>
          </a:xfrm>
          <a:prstGeom prst="rect">
            <a:avLst/>
          </a:prstGeom>
          <a:solidFill>
            <a:srgbClr val="FFC000"/>
          </a:solidFill>
          <a:scene3d>
            <a:camera prst="orthographicFront">
              <a:rot lat="0" lon="0" rev="204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7030A0"/>
                </a:solidFill>
                <a:latin typeface="Bookman Old Style" panose="02050604050505020204" pitchFamily="18" charset="0"/>
              </a:rPr>
              <a:t>NASA analysis confirms warmest year on record</a:t>
            </a:r>
          </a:p>
        </p:txBody>
      </p:sp>
      <p:sp>
        <p:nvSpPr>
          <p:cNvPr id="11" name="Rectangle 10">
            <a:extLst>
              <a:ext uri="{FF2B5EF4-FFF2-40B4-BE49-F238E27FC236}">
                <a16:creationId xmlns:a16="http://schemas.microsoft.com/office/drawing/2014/main" id="{FC1D81F9-DE1B-97D5-5A75-C5CF8FF4A6AD}"/>
              </a:ext>
            </a:extLst>
          </p:cNvPr>
          <p:cNvSpPr/>
          <p:nvPr/>
        </p:nvSpPr>
        <p:spPr>
          <a:xfrm>
            <a:off x="6990362" y="2124198"/>
            <a:ext cx="4914378" cy="127650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0" i="0" dirty="0">
                <a:solidFill>
                  <a:srgbClr val="FF0000"/>
                </a:solidFill>
                <a:effectLst/>
                <a:latin typeface="Helvetica Neue"/>
              </a:rPr>
              <a:t>Connection between light levels and mental health</a:t>
            </a:r>
          </a:p>
        </p:txBody>
      </p:sp>
      <p:sp>
        <p:nvSpPr>
          <p:cNvPr id="12" name="Rectangle 11">
            <a:extLst>
              <a:ext uri="{FF2B5EF4-FFF2-40B4-BE49-F238E27FC236}">
                <a16:creationId xmlns:a16="http://schemas.microsoft.com/office/drawing/2014/main" id="{1E267990-D5FD-48D7-E888-4FC95A7EE373}"/>
              </a:ext>
            </a:extLst>
          </p:cNvPr>
          <p:cNvSpPr/>
          <p:nvPr/>
        </p:nvSpPr>
        <p:spPr>
          <a:xfrm>
            <a:off x="5453648" y="4034272"/>
            <a:ext cx="2700275" cy="207627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B0F0"/>
                </a:solidFill>
                <a:latin typeface="Bookman Old Style" panose="02050604050505020204" pitchFamily="18" charset="0"/>
              </a:rPr>
              <a:t>Exercise can boost brain health!</a:t>
            </a:r>
          </a:p>
        </p:txBody>
      </p:sp>
      <p:sp>
        <p:nvSpPr>
          <p:cNvPr id="13" name="Rectangle 12">
            <a:extLst>
              <a:ext uri="{FF2B5EF4-FFF2-40B4-BE49-F238E27FC236}">
                <a16:creationId xmlns:a16="http://schemas.microsoft.com/office/drawing/2014/main" id="{FD1C3232-B155-5D86-C631-9911F1D81332}"/>
              </a:ext>
            </a:extLst>
          </p:cNvPr>
          <p:cNvSpPr/>
          <p:nvPr/>
        </p:nvSpPr>
        <p:spPr>
          <a:xfrm>
            <a:off x="287260" y="2327069"/>
            <a:ext cx="6156283" cy="1504976"/>
          </a:xfrm>
          <a:prstGeom prst="rect">
            <a:avLst/>
          </a:prstGeom>
          <a:solidFill>
            <a:srgbClr val="FFC000"/>
          </a:solidFill>
          <a:scene3d>
            <a:camera prst="orthographicFront">
              <a:rot lat="0" lon="0" rev="6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3200" b="0" i="0" dirty="0">
                <a:solidFill>
                  <a:srgbClr val="004276"/>
                </a:solidFill>
                <a:effectLst/>
                <a:latin typeface="Helvetica Neue"/>
              </a:rPr>
              <a:t>Parental engagement positively associated with safer driving among young people, study finds</a:t>
            </a:r>
          </a:p>
        </p:txBody>
      </p:sp>
      <p:sp>
        <p:nvSpPr>
          <p:cNvPr id="14" name="Rectangle 13">
            <a:extLst>
              <a:ext uri="{FF2B5EF4-FFF2-40B4-BE49-F238E27FC236}">
                <a16:creationId xmlns:a16="http://schemas.microsoft.com/office/drawing/2014/main" id="{06B2A29E-B693-9355-1E3D-C4307C98B46C}"/>
              </a:ext>
            </a:extLst>
          </p:cNvPr>
          <p:cNvSpPr/>
          <p:nvPr/>
        </p:nvSpPr>
        <p:spPr>
          <a:xfrm>
            <a:off x="521919" y="4626429"/>
            <a:ext cx="4240184" cy="191698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4000" b="1" i="0" dirty="0">
                <a:solidFill>
                  <a:schemeClr val="accent6">
                    <a:lumMod val="75000"/>
                  </a:schemeClr>
                </a:solidFill>
                <a:effectLst/>
                <a:latin typeface="Gill Sans Nova Light" panose="020B0302020104020203" pitchFamily="34" charset="0"/>
              </a:rPr>
              <a:t>Vaping could cloud your thoughts, new studies suggest</a:t>
            </a:r>
          </a:p>
        </p:txBody>
      </p:sp>
    </p:spTree>
    <p:extLst>
      <p:ext uri="{BB962C8B-B14F-4D97-AF65-F5344CB8AC3E}">
        <p14:creationId xmlns:p14="http://schemas.microsoft.com/office/powerpoint/2010/main" val="419672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112804"/>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Why is research important?</a:t>
            </a:r>
          </a:p>
        </p:txBody>
      </p:sp>
      <p:sp>
        <p:nvSpPr>
          <p:cNvPr id="2" name="Content Placeholder 2">
            <a:extLst>
              <a:ext uri="{FF2B5EF4-FFF2-40B4-BE49-F238E27FC236}">
                <a16:creationId xmlns:a16="http://schemas.microsoft.com/office/drawing/2014/main" id="{459C3AAB-0412-F2FF-4F45-C01ECB047C53}"/>
              </a:ext>
            </a:extLst>
          </p:cNvPr>
          <p:cNvSpPr>
            <a:spLocks noGrp="1"/>
          </p:cNvSpPr>
          <p:nvPr>
            <p:ph idx="1"/>
          </p:nvPr>
        </p:nvSpPr>
        <p:spPr>
          <a:xfrm>
            <a:off x="1023895" y="1674674"/>
            <a:ext cx="10144210" cy="4738652"/>
          </a:xfrm>
        </p:spPr>
        <p:txBody>
          <a:bodyPr vert="horz" lIns="91440" tIns="45720" rIns="91440" bIns="45720" rtlCol="0" anchor="t">
            <a:noAutofit/>
          </a:bodyPr>
          <a:lstStyle/>
          <a:p>
            <a:pPr marL="0" indent="0">
              <a:buNone/>
            </a:pPr>
            <a:r>
              <a:rPr lang="en-US" sz="2600" dirty="0">
                <a:solidFill>
                  <a:schemeClr val="tx2">
                    <a:lumMod val="75000"/>
                  </a:schemeClr>
                </a:solidFill>
                <a:cs typeface="Futura Medium" panose="020B0602020204020303"/>
              </a:rPr>
              <a:t>Research helps us makes sense of our world!  </a:t>
            </a:r>
          </a:p>
          <a:p>
            <a:endParaRPr lang="en-US" sz="2600" dirty="0">
              <a:solidFill>
                <a:schemeClr val="tx2">
                  <a:lumMod val="75000"/>
                </a:schemeClr>
              </a:solidFill>
              <a:cs typeface="Futura Medium" panose="020B0602020204020303"/>
            </a:endParaRPr>
          </a:p>
          <a:p>
            <a:pPr marL="0" indent="0">
              <a:buNone/>
            </a:pPr>
            <a:r>
              <a:rPr lang="en-US" sz="2600" dirty="0">
                <a:solidFill>
                  <a:schemeClr val="tx2">
                    <a:lumMod val="75000"/>
                  </a:schemeClr>
                </a:solidFill>
                <a:cs typeface="Futura Medium" panose="020B0602020204020303"/>
              </a:rPr>
              <a:t>We can …</a:t>
            </a:r>
          </a:p>
          <a:p>
            <a:r>
              <a:rPr lang="en-US" sz="2600" dirty="0">
                <a:solidFill>
                  <a:schemeClr val="tx2">
                    <a:lumMod val="75000"/>
                  </a:schemeClr>
                </a:solidFill>
                <a:cs typeface="Futura Medium" panose="020B0602020204020303"/>
              </a:rPr>
              <a:t>ask questions</a:t>
            </a:r>
          </a:p>
          <a:p>
            <a:r>
              <a:rPr lang="en-US" sz="2600" dirty="0">
                <a:solidFill>
                  <a:schemeClr val="tx2">
                    <a:lumMod val="75000"/>
                  </a:schemeClr>
                </a:solidFill>
                <a:cs typeface="Futura Medium" panose="020B0602020204020303"/>
              </a:rPr>
              <a:t>discover answers</a:t>
            </a:r>
          </a:p>
          <a:p>
            <a:r>
              <a:rPr lang="en-US" sz="2600" dirty="0">
                <a:solidFill>
                  <a:schemeClr val="tx2">
                    <a:lumMod val="75000"/>
                  </a:schemeClr>
                </a:solidFill>
                <a:cs typeface="Futura Medium" panose="020B0602020204020303"/>
              </a:rPr>
              <a:t>test hypotheses (ideas or explanations that haven’t yet been proved) </a:t>
            </a:r>
          </a:p>
          <a:p>
            <a:r>
              <a:rPr lang="en-US" sz="2600" dirty="0">
                <a:solidFill>
                  <a:schemeClr val="tx2">
                    <a:lumMod val="75000"/>
                  </a:schemeClr>
                </a:solidFill>
                <a:cs typeface="Futura Medium" panose="020B0602020204020303"/>
              </a:rPr>
              <a:t>share the conclusions with the rest of the world</a:t>
            </a:r>
          </a:p>
          <a:p>
            <a:r>
              <a:rPr lang="en-US" sz="2600" dirty="0">
                <a:solidFill>
                  <a:schemeClr val="tx2">
                    <a:lumMod val="75000"/>
                  </a:schemeClr>
                </a:solidFill>
                <a:cs typeface="Futura Medium" panose="020B0602020204020303"/>
              </a:rPr>
              <a:t>improve people’s lives - young, old, men, women, non-binary, those from different cultures – because research and its results are there for everyone.</a:t>
            </a:r>
          </a:p>
          <a:p>
            <a:endParaRPr lang="en-US" sz="2600" dirty="0">
              <a:solidFill>
                <a:schemeClr val="tx2">
                  <a:lumMod val="75000"/>
                </a:schemeClr>
              </a:solidFill>
              <a:cs typeface="Futura Medium" panose="020B0602020204020303"/>
            </a:endParaRPr>
          </a:p>
          <a:p>
            <a:endParaRPr lang="en-US" sz="2600" dirty="0">
              <a:solidFill>
                <a:schemeClr val="tx2">
                  <a:lumMod val="75000"/>
                </a:schemeClr>
              </a:solidFill>
              <a:cs typeface="Futura Medium" panose="020B0602020204020303"/>
            </a:endParaRPr>
          </a:p>
          <a:p>
            <a:endParaRPr lang="en-US" sz="2600" dirty="0">
              <a:solidFill>
                <a:schemeClr val="tx2">
                  <a:lumMod val="75000"/>
                </a:schemeClr>
              </a:solidFill>
              <a:cs typeface="Futura Medium" panose="020B0602020204020303"/>
            </a:endParaRPr>
          </a:p>
        </p:txBody>
      </p:sp>
      <p:pic>
        <p:nvPicPr>
          <p:cNvPr id="5" name="Picture 4" descr="A person walking next to a computer&#10;&#10;Description automatically generated">
            <a:extLst>
              <a:ext uri="{FF2B5EF4-FFF2-40B4-BE49-F238E27FC236}">
                <a16:creationId xmlns:a16="http://schemas.microsoft.com/office/drawing/2014/main" id="{9193902E-3F28-B16B-CB00-96F06355FF7B}"/>
              </a:ext>
            </a:extLst>
          </p:cNvPr>
          <p:cNvPicPr>
            <a:picLocks noChangeAspect="1"/>
          </p:cNvPicPr>
          <p:nvPr/>
        </p:nvPicPr>
        <p:blipFill>
          <a:blip r:embed="rId4"/>
          <a:stretch>
            <a:fillRect/>
          </a:stretch>
        </p:blipFill>
        <p:spPr>
          <a:xfrm>
            <a:off x="7442043" y="1543469"/>
            <a:ext cx="4357653" cy="2452334"/>
          </a:xfrm>
          <a:prstGeom prst="rect">
            <a:avLst/>
          </a:prstGeom>
        </p:spPr>
      </p:pic>
    </p:spTree>
    <p:extLst>
      <p:ext uri="{BB962C8B-B14F-4D97-AF65-F5344CB8AC3E}">
        <p14:creationId xmlns:p14="http://schemas.microsoft.com/office/powerpoint/2010/main" val="68123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C0C0B-09E5-1D9D-F01F-F98132265ECE}"/>
            </a:ext>
          </a:extLst>
        </p:cNvPr>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410BD9B3-3E9C-3BE6-10A7-98E8C347B45C}"/>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AE9245C-E5A6-9141-EB96-F98E6466F408}"/>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What does your future look like?</a:t>
            </a:r>
          </a:p>
        </p:txBody>
      </p:sp>
      <p:sp>
        <p:nvSpPr>
          <p:cNvPr id="2" name="Content Placeholder 7">
            <a:extLst>
              <a:ext uri="{FF2B5EF4-FFF2-40B4-BE49-F238E27FC236}">
                <a16:creationId xmlns:a16="http://schemas.microsoft.com/office/drawing/2014/main" id="{38132D2B-98F6-92F7-A43E-27F37AF881B2}"/>
              </a:ext>
            </a:extLst>
          </p:cNvPr>
          <p:cNvSpPr>
            <a:spLocks noGrp="1"/>
          </p:cNvSpPr>
          <p:nvPr>
            <p:ph idx="1"/>
          </p:nvPr>
        </p:nvSpPr>
        <p:spPr>
          <a:xfrm>
            <a:off x="838200" y="1825624"/>
            <a:ext cx="8255696" cy="4750539"/>
          </a:xfrm>
        </p:spPr>
        <p:txBody>
          <a:bodyPr vert="horz" lIns="91440" tIns="45720" rIns="91440" bIns="45720" rtlCol="0" anchor="t">
            <a:normAutofit lnSpcReduction="10000"/>
          </a:bodyPr>
          <a:lstStyle/>
          <a:p>
            <a:pPr marL="457200" indent="-457200"/>
            <a:r>
              <a:rPr lang="en-GB" dirty="0">
                <a:solidFill>
                  <a:schemeClr val="tx2">
                    <a:lumMod val="75000"/>
                  </a:schemeClr>
                </a:solidFill>
              </a:rPr>
              <a:t>What is </a:t>
            </a:r>
            <a:r>
              <a:rPr lang="en-GB" dirty="0">
                <a:solidFill>
                  <a:schemeClr val="accent1"/>
                </a:solidFill>
              </a:rPr>
              <a:t>important</a:t>
            </a:r>
            <a:r>
              <a:rPr lang="en-GB" dirty="0">
                <a:solidFill>
                  <a:schemeClr val="tx2">
                    <a:lumMod val="75000"/>
                  </a:schemeClr>
                </a:solidFill>
              </a:rPr>
              <a:t> to you in life right now? </a:t>
            </a:r>
            <a:endParaRPr lang="en-US" dirty="0">
              <a:solidFill>
                <a:schemeClr val="tx2">
                  <a:lumMod val="75000"/>
                </a:schemeClr>
              </a:solidFill>
              <a:cs typeface="Calibri"/>
            </a:endParaRPr>
          </a:p>
          <a:p>
            <a:pPr marL="0" indent="0">
              <a:buNone/>
            </a:pPr>
            <a:endParaRPr lang="en-GB" dirty="0">
              <a:solidFill>
                <a:schemeClr val="tx2">
                  <a:lumMod val="75000"/>
                </a:schemeClr>
              </a:solidFill>
              <a:cs typeface="Calibri"/>
            </a:endParaRPr>
          </a:p>
          <a:p>
            <a:pPr marL="457200" indent="-457200"/>
            <a:r>
              <a:rPr lang="en-GB" dirty="0">
                <a:solidFill>
                  <a:schemeClr val="tx2">
                    <a:lumMod val="75000"/>
                  </a:schemeClr>
                </a:solidFill>
                <a:cs typeface="Calibri"/>
              </a:rPr>
              <a:t>Do you think your priorities may change as you get older? What might be </a:t>
            </a:r>
            <a:r>
              <a:rPr lang="en-GB" dirty="0">
                <a:solidFill>
                  <a:schemeClr val="accent1"/>
                </a:solidFill>
                <a:cs typeface="Calibri"/>
              </a:rPr>
              <a:t>important</a:t>
            </a:r>
            <a:r>
              <a:rPr lang="en-GB" dirty="0">
                <a:solidFill>
                  <a:schemeClr val="tx2">
                    <a:lumMod val="75000"/>
                  </a:schemeClr>
                </a:solidFill>
                <a:cs typeface="Calibri"/>
              </a:rPr>
              <a:t> to you in </a:t>
            </a:r>
            <a:r>
              <a:rPr lang="en-GB" dirty="0">
                <a:solidFill>
                  <a:schemeClr val="accent1"/>
                </a:solidFill>
                <a:cs typeface="Calibri"/>
              </a:rPr>
              <a:t>10 or 20 years’</a:t>
            </a:r>
            <a:r>
              <a:rPr lang="en-GB" dirty="0">
                <a:solidFill>
                  <a:schemeClr val="tx2">
                    <a:lumMod val="75000"/>
                  </a:schemeClr>
                </a:solidFill>
                <a:cs typeface="Calibri"/>
              </a:rPr>
              <a:t> time? </a:t>
            </a:r>
          </a:p>
          <a:p>
            <a:pPr marL="457200" indent="-457200"/>
            <a:endParaRPr lang="en-GB" dirty="0">
              <a:solidFill>
                <a:schemeClr val="tx2">
                  <a:lumMod val="75000"/>
                </a:schemeClr>
              </a:solidFill>
              <a:cs typeface="Calibri"/>
            </a:endParaRPr>
          </a:p>
          <a:p>
            <a:pPr marL="457200" indent="-457200"/>
            <a:r>
              <a:rPr lang="en-GB" dirty="0">
                <a:solidFill>
                  <a:schemeClr val="tx2">
                    <a:lumMod val="75000"/>
                  </a:schemeClr>
                </a:solidFill>
                <a:cs typeface="Calibri"/>
              </a:rPr>
              <a:t>What </a:t>
            </a:r>
            <a:r>
              <a:rPr lang="en-GB" dirty="0">
                <a:solidFill>
                  <a:schemeClr val="accent1"/>
                </a:solidFill>
                <a:cs typeface="Calibri"/>
              </a:rPr>
              <a:t>barriers</a:t>
            </a:r>
            <a:r>
              <a:rPr lang="en-GB" dirty="0">
                <a:solidFill>
                  <a:schemeClr val="tx2">
                    <a:lumMod val="75000"/>
                  </a:schemeClr>
                </a:solidFill>
                <a:cs typeface="Calibri"/>
              </a:rPr>
              <a:t> might there be to getting where you want to be? </a:t>
            </a:r>
          </a:p>
          <a:p>
            <a:pPr marL="457200" indent="-457200"/>
            <a:endParaRPr lang="en-GB" dirty="0">
              <a:solidFill>
                <a:schemeClr val="tx2">
                  <a:lumMod val="75000"/>
                </a:schemeClr>
              </a:solidFill>
              <a:cs typeface="Calibri"/>
            </a:endParaRPr>
          </a:p>
          <a:p>
            <a:pPr marL="457200" indent="-457200"/>
            <a:r>
              <a:rPr lang="en-GB" dirty="0">
                <a:solidFill>
                  <a:schemeClr val="tx2">
                    <a:lumMod val="75000"/>
                  </a:schemeClr>
                </a:solidFill>
                <a:cs typeface="Calibri"/>
              </a:rPr>
              <a:t>How can you </a:t>
            </a:r>
            <a:r>
              <a:rPr lang="en-GB" dirty="0">
                <a:solidFill>
                  <a:schemeClr val="accent1"/>
                </a:solidFill>
                <a:cs typeface="Calibri"/>
              </a:rPr>
              <a:t>remove those barriers </a:t>
            </a:r>
            <a:r>
              <a:rPr lang="en-GB" dirty="0">
                <a:solidFill>
                  <a:schemeClr val="tx2">
                    <a:lumMod val="75000"/>
                  </a:schemeClr>
                </a:solidFill>
                <a:cs typeface="Calibri"/>
              </a:rPr>
              <a:t>to achieve your dreams? </a:t>
            </a:r>
          </a:p>
        </p:txBody>
      </p:sp>
    </p:spTree>
    <p:extLst>
      <p:ext uri="{BB962C8B-B14F-4D97-AF65-F5344CB8AC3E}">
        <p14:creationId xmlns:p14="http://schemas.microsoft.com/office/powerpoint/2010/main" val="348342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What does your future look like?</a:t>
            </a:r>
          </a:p>
        </p:txBody>
      </p:sp>
      <p:sp>
        <p:nvSpPr>
          <p:cNvPr id="2" name="Content Placeholder 7">
            <a:extLst>
              <a:ext uri="{FF2B5EF4-FFF2-40B4-BE49-F238E27FC236}">
                <a16:creationId xmlns:a16="http://schemas.microsoft.com/office/drawing/2014/main" id="{47E505C7-8176-A212-F09D-C897CD2870C1}"/>
              </a:ext>
            </a:extLst>
          </p:cNvPr>
          <p:cNvSpPr>
            <a:spLocks noGrp="1"/>
          </p:cNvSpPr>
          <p:nvPr>
            <p:ph idx="1"/>
          </p:nvPr>
        </p:nvSpPr>
        <p:spPr>
          <a:xfrm>
            <a:off x="564931" y="1869345"/>
            <a:ext cx="5531069" cy="4351338"/>
          </a:xfrm>
        </p:spPr>
        <p:txBody>
          <a:bodyPr vert="horz" lIns="91440" tIns="45720" rIns="91440" bIns="45720" rtlCol="0" anchor="t">
            <a:normAutofit/>
          </a:bodyPr>
          <a:lstStyle/>
          <a:p>
            <a:pPr marL="0" indent="0">
              <a:buNone/>
            </a:pPr>
            <a:r>
              <a:rPr lang="en-GB">
                <a:solidFill>
                  <a:schemeClr val="tx2">
                    <a:lumMod val="75000"/>
                  </a:schemeClr>
                </a:solidFill>
              </a:rPr>
              <a:t>On the ‘Futures’ grid, plot:</a:t>
            </a:r>
          </a:p>
          <a:p>
            <a:pPr marL="0" indent="0">
              <a:buNone/>
            </a:pPr>
            <a:endParaRPr lang="en-GB">
              <a:solidFill>
                <a:schemeClr val="tx2">
                  <a:lumMod val="75000"/>
                </a:schemeClr>
              </a:solidFill>
            </a:endParaRPr>
          </a:p>
          <a:p>
            <a:pPr marL="514350" indent="-514350">
              <a:buFont typeface="+mj-lt"/>
              <a:buAutoNum type="arabicParenR"/>
            </a:pPr>
            <a:r>
              <a:rPr lang="en-GB">
                <a:solidFill>
                  <a:schemeClr val="tx2">
                    <a:lumMod val="75000"/>
                  </a:schemeClr>
                </a:solidFill>
              </a:rPr>
              <a:t>Where are you now?</a:t>
            </a:r>
          </a:p>
          <a:p>
            <a:pPr marL="514350" indent="-514350">
              <a:buFont typeface="+mj-lt"/>
              <a:buAutoNum type="arabicParenR"/>
            </a:pPr>
            <a:endParaRPr lang="en-GB">
              <a:solidFill>
                <a:schemeClr val="tx2">
                  <a:lumMod val="75000"/>
                </a:schemeClr>
              </a:solidFill>
            </a:endParaRPr>
          </a:p>
          <a:p>
            <a:pPr marL="514350" indent="-514350">
              <a:buFont typeface="+mj-lt"/>
              <a:buAutoNum type="arabicParenR"/>
            </a:pPr>
            <a:r>
              <a:rPr lang="en-GB">
                <a:solidFill>
                  <a:schemeClr val="tx2">
                    <a:lumMod val="75000"/>
                  </a:schemeClr>
                </a:solidFill>
              </a:rPr>
              <a:t>Where will you be in 15 years' time if nothing changes?</a:t>
            </a:r>
            <a:endParaRPr lang="en-GB">
              <a:solidFill>
                <a:schemeClr val="tx2">
                  <a:lumMod val="75000"/>
                </a:schemeClr>
              </a:solidFill>
              <a:cs typeface="Calibri"/>
            </a:endParaRPr>
          </a:p>
          <a:p>
            <a:pPr marL="514350" indent="-514350">
              <a:buFont typeface="+mj-lt"/>
              <a:buAutoNum type="arabicParenR"/>
            </a:pPr>
            <a:endParaRPr lang="en-GB">
              <a:solidFill>
                <a:schemeClr val="tx2">
                  <a:lumMod val="75000"/>
                </a:schemeClr>
              </a:solidFill>
            </a:endParaRPr>
          </a:p>
          <a:p>
            <a:pPr marL="514350" indent="-514350">
              <a:buFont typeface="+mj-lt"/>
              <a:buAutoNum type="arabicParenR"/>
            </a:pPr>
            <a:r>
              <a:rPr lang="en-GB">
                <a:solidFill>
                  <a:schemeClr val="tx2">
                    <a:lumMod val="75000"/>
                  </a:schemeClr>
                </a:solidFill>
              </a:rPr>
              <a:t>Where would you want to be on this grid, in an ideal world?</a:t>
            </a:r>
          </a:p>
        </p:txBody>
      </p:sp>
      <p:pic>
        <p:nvPicPr>
          <p:cNvPr id="3" name="Picture 2">
            <a:extLst>
              <a:ext uri="{FF2B5EF4-FFF2-40B4-BE49-F238E27FC236}">
                <a16:creationId xmlns:a16="http://schemas.microsoft.com/office/drawing/2014/main" id="{98CE8283-B3AB-2F14-68ED-C9D99E4F3712}"/>
              </a:ext>
            </a:extLst>
          </p:cNvPr>
          <p:cNvPicPr>
            <a:picLocks noChangeAspect="1"/>
          </p:cNvPicPr>
          <p:nvPr/>
        </p:nvPicPr>
        <p:blipFill>
          <a:blip r:embed="rId4"/>
          <a:stretch>
            <a:fillRect/>
          </a:stretch>
        </p:blipFill>
        <p:spPr>
          <a:xfrm>
            <a:off x="5811901" y="1869345"/>
            <a:ext cx="6380099" cy="4168200"/>
          </a:xfrm>
          <a:prstGeom prst="rect">
            <a:avLst/>
          </a:prstGeom>
        </p:spPr>
      </p:pic>
    </p:spTree>
    <p:extLst>
      <p:ext uri="{BB962C8B-B14F-4D97-AF65-F5344CB8AC3E}">
        <p14:creationId xmlns:p14="http://schemas.microsoft.com/office/powerpoint/2010/main" val="99774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fontScale="90000"/>
          </a:bodyPr>
          <a:lstStyle/>
          <a:p>
            <a:pPr algn="r"/>
            <a:r>
              <a:rPr lang="en-US" sz="5400">
                <a:solidFill>
                  <a:schemeClr val="bg1"/>
                </a:solidFill>
                <a:latin typeface="Futura Medium" panose="020B0602020204020303" pitchFamily="34" charset="-79"/>
                <a:cs typeface="Futura Medium" panose="020B0602020204020303" pitchFamily="34" charset="-79"/>
              </a:rPr>
              <a:t>What does your future look like?</a:t>
            </a:r>
          </a:p>
        </p:txBody>
      </p:sp>
      <p:pic>
        <p:nvPicPr>
          <p:cNvPr id="3" name="Picture 2">
            <a:extLst>
              <a:ext uri="{FF2B5EF4-FFF2-40B4-BE49-F238E27FC236}">
                <a16:creationId xmlns:a16="http://schemas.microsoft.com/office/drawing/2014/main" id="{98CE8283-B3AB-2F14-68ED-C9D99E4F3712}"/>
              </a:ext>
            </a:extLst>
          </p:cNvPr>
          <p:cNvPicPr>
            <a:picLocks noChangeAspect="1"/>
          </p:cNvPicPr>
          <p:nvPr/>
        </p:nvPicPr>
        <p:blipFill>
          <a:blip r:embed="rId3"/>
          <a:stretch>
            <a:fillRect/>
          </a:stretch>
        </p:blipFill>
        <p:spPr>
          <a:xfrm>
            <a:off x="-165997" y="112804"/>
            <a:ext cx="10324605" cy="6745196"/>
          </a:xfrm>
          <a:prstGeom prst="rect">
            <a:avLst/>
          </a:prstGeom>
        </p:spPr>
      </p:pic>
      <p:sp>
        <p:nvSpPr>
          <p:cNvPr id="8" name="TextBox 7">
            <a:extLst>
              <a:ext uri="{FF2B5EF4-FFF2-40B4-BE49-F238E27FC236}">
                <a16:creationId xmlns:a16="http://schemas.microsoft.com/office/drawing/2014/main" id="{D1AD7422-5649-65EC-63EF-A66C98D118B5}"/>
              </a:ext>
            </a:extLst>
          </p:cNvPr>
          <p:cNvSpPr txBox="1"/>
          <p:nvPr/>
        </p:nvSpPr>
        <p:spPr>
          <a:xfrm>
            <a:off x="7503090" y="3429000"/>
            <a:ext cx="3269294" cy="1200329"/>
          </a:xfrm>
          <a:prstGeom prst="rect">
            <a:avLst/>
          </a:prstGeom>
          <a:noFill/>
        </p:spPr>
        <p:txBody>
          <a:bodyPr wrap="square" rtlCol="0">
            <a:spAutoFit/>
          </a:bodyPr>
          <a:lstStyle/>
          <a:p>
            <a:r>
              <a:rPr lang="en-GB">
                <a:highlight>
                  <a:srgbClr val="FFFF00"/>
                </a:highlight>
              </a:rPr>
              <a:t>NEED VERSION OF GRID WITHOUT THE NUMBERS COMPLETED ON THE GRID AS WELL</a:t>
            </a:r>
          </a:p>
        </p:txBody>
      </p:sp>
    </p:spTree>
    <p:extLst>
      <p:ext uri="{BB962C8B-B14F-4D97-AF65-F5344CB8AC3E}">
        <p14:creationId xmlns:p14="http://schemas.microsoft.com/office/powerpoint/2010/main" val="265825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B879C890-BAC0-7ED4-EF95-FE2462AABAFE}"/>
              </a:ext>
            </a:extLst>
          </p:cNvPr>
          <p:cNvPicPr>
            <a:picLocks noChangeAspect="1"/>
          </p:cNvPicPr>
          <p:nvPr/>
        </p:nvPicPr>
        <p:blipFill>
          <a:blip r:embed="rId3"/>
          <a:stretch>
            <a:fillRect/>
          </a:stretch>
        </p:blipFill>
        <p:spPr>
          <a:xfrm>
            <a:off x="0" y="-66945"/>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565763" cy="1205057"/>
          </a:xfrm>
        </p:spPr>
        <p:txBody>
          <a:bodyPr>
            <a:normAutofit/>
          </a:bodyPr>
          <a:lstStyle/>
          <a:p>
            <a:pPr algn="r"/>
            <a:r>
              <a:rPr lang="en-US" dirty="0">
                <a:solidFill>
                  <a:schemeClr val="bg1"/>
                </a:solidFill>
                <a:latin typeface="Calibri"/>
                <a:cs typeface="Futura Medium"/>
              </a:rPr>
              <a:t>Who can do research?</a:t>
            </a:r>
          </a:p>
        </p:txBody>
      </p:sp>
      <p:sp>
        <p:nvSpPr>
          <p:cNvPr id="2" name="Content Placeholder 2">
            <a:extLst>
              <a:ext uri="{FF2B5EF4-FFF2-40B4-BE49-F238E27FC236}">
                <a16:creationId xmlns:a16="http://schemas.microsoft.com/office/drawing/2014/main" id="{459C3AAB-0412-F2FF-4F45-C01ECB047C53}"/>
              </a:ext>
            </a:extLst>
          </p:cNvPr>
          <p:cNvSpPr>
            <a:spLocks noGrp="1"/>
          </p:cNvSpPr>
          <p:nvPr>
            <p:ph idx="1"/>
          </p:nvPr>
        </p:nvSpPr>
        <p:spPr>
          <a:xfrm>
            <a:off x="290327" y="1430666"/>
            <a:ext cx="9379189" cy="955095"/>
          </a:xfrm>
        </p:spPr>
        <p:txBody>
          <a:bodyPr vert="horz" lIns="91440" tIns="45720" rIns="91440" bIns="45720" rtlCol="0" anchor="t">
            <a:noAutofit/>
          </a:bodyPr>
          <a:lstStyle/>
          <a:p>
            <a:pPr marL="0" indent="0">
              <a:buNone/>
            </a:pPr>
            <a:r>
              <a:rPr lang="en-US" sz="3000" dirty="0">
                <a:solidFill>
                  <a:schemeClr val="tx2">
                    <a:lumMod val="75000"/>
                  </a:schemeClr>
                </a:solidFill>
              </a:rPr>
              <a:t>You may be imagining a researcher as an old, frail alchemist in a laboratory …</a:t>
            </a:r>
          </a:p>
        </p:txBody>
      </p:sp>
      <p:pic>
        <p:nvPicPr>
          <p:cNvPr id="5" name="Picture 4" descr="Cartoon of a person holding a tube&#10;&#10;Description automatically generated">
            <a:extLst>
              <a:ext uri="{FF2B5EF4-FFF2-40B4-BE49-F238E27FC236}">
                <a16:creationId xmlns:a16="http://schemas.microsoft.com/office/drawing/2014/main" id="{6B68ED10-8D72-37C8-B980-A8A791C57EC4}"/>
              </a:ext>
            </a:extLst>
          </p:cNvPr>
          <p:cNvPicPr>
            <a:picLocks noChangeAspect="1"/>
          </p:cNvPicPr>
          <p:nvPr/>
        </p:nvPicPr>
        <p:blipFill>
          <a:blip r:embed="rId4"/>
          <a:stretch>
            <a:fillRect/>
          </a:stretch>
        </p:blipFill>
        <p:spPr>
          <a:xfrm>
            <a:off x="7807968" y="2748526"/>
            <a:ext cx="4384032" cy="4109474"/>
          </a:xfrm>
          <a:prstGeom prst="rect">
            <a:avLst/>
          </a:prstGeom>
        </p:spPr>
      </p:pic>
      <p:sp>
        <p:nvSpPr>
          <p:cNvPr id="12" name="TextBox 11">
            <a:extLst>
              <a:ext uri="{FF2B5EF4-FFF2-40B4-BE49-F238E27FC236}">
                <a16:creationId xmlns:a16="http://schemas.microsoft.com/office/drawing/2014/main" id="{2D56E06E-7B36-76D8-20B0-A59E8055DD65}"/>
              </a:ext>
            </a:extLst>
          </p:cNvPr>
          <p:cNvSpPr txBox="1"/>
          <p:nvPr/>
        </p:nvSpPr>
        <p:spPr>
          <a:xfrm>
            <a:off x="2102069" y="3124752"/>
            <a:ext cx="7987862"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2">
                    <a:lumMod val="75000"/>
                  </a:schemeClr>
                </a:solidFill>
                <a:effectLst/>
                <a:uLnTx/>
                <a:uFillTx/>
                <a:latin typeface="Calibri" panose="020F0502020204030204"/>
                <a:ea typeface="+mn-ea"/>
                <a:cs typeface="+mn-cs"/>
              </a:rPr>
              <a:t>That's not true.</a:t>
            </a:r>
          </a:p>
        </p:txBody>
      </p:sp>
      <p:sp>
        <p:nvSpPr>
          <p:cNvPr id="16" name="TextBox 15">
            <a:extLst>
              <a:ext uri="{FF2B5EF4-FFF2-40B4-BE49-F238E27FC236}">
                <a16:creationId xmlns:a16="http://schemas.microsoft.com/office/drawing/2014/main" id="{F2C0FF6F-07B1-12F0-E5F5-C042C99CC9A6}"/>
              </a:ext>
            </a:extLst>
          </p:cNvPr>
          <p:cNvSpPr txBox="1"/>
          <p:nvPr/>
        </p:nvSpPr>
        <p:spPr>
          <a:xfrm>
            <a:off x="3368682" y="4526264"/>
            <a:ext cx="8080872" cy="553998"/>
          </a:xfrm>
          <a:prstGeom prst="rect">
            <a:avLst/>
          </a:prstGeom>
          <a:noFill/>
        </p:spPr>
        <p:txBody>
          <a:bodyPr wrap="square">
            <a:spAutoFit/>
          </a:bodyPr>
          <a:lstStyle/>
          <a:p>
            <a:r>
              <a:rPr lang="en-US" sz="3000">
                <a:solidFill>
                  <a:schemeClr val="tx2">
                    <a:lumMod val="75000"/>
                  </a:schemeClr>
                </a:solidFill>
              </a:rPr>
              <a:t>Anyone can do research!</a:t>
            </a:r>
          </a:p>
        </p:txBody>
      </p:sp>
    </p:spTree>
    <p:extLst>
      <p:ext uri="{BB962C8B-B14F-4D97-AF65-F5344CB8AC3E}">
        <p14:creationId xmlns:p14="http://schemas.microsoft.com/office/powerpoint/2010/main" val="231803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930CA9FB34E948BD6A73D2BF1437DB" ma:contentTypeVersion="14" ma:contentTypeDescription="Create a new document." ma:contentTypeScope="" ma:versionID="1508a60a2c6f086cd5a6a09a661ca873">
  <xsd:schema xmlns:xsd="http://www.w3.org/2001/XMLSchema" xmlns:xs="http://www.w3.org/2001/XMLSchema" xmlns:p="http://schemas.microsoft.com/office/2006/metadata/properties" xmlns:ns2="ecfe38cb-df63-4e2d-9794-c5b0ab1c669a" xmlns:ns3="01421b7c-f39e-4aed-a843-4c814a3eb1eb" targetNamespace="http://schemas.microsoft.com/office/2006/metadata/properties" ma:root="true" ma:fieldsID="9654c1b5afa55004f1d8dab47264e903" ns2:_="" ns3:_="">
    <xsd:import namespace="ecfe38cb-df63-4e2d-9794-c5b0ab1c669a"/>
    <xsd:import namespace="01421b7c-f39e-4aed-a843-4c814a3eb1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e38cb-df63-4e2d-9794-c5b0ab1c6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421b7c-f39e-4aed-a843-4c814a3eb1e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3975150-46b6-4b33-92f3-34783c4df352}" ma:internalName="TaxCatchAll" ma:showField="CatchAllData" ma:web="01421b7c-f39e-4aed-a843-4c814a3eb1e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421b7c-f39e-4aed-a843-4c814a3eb1eb" xsi:nil="true"/>
    <lcf76f155ced4ddcb4097134ff3c332f xmlns="ecfe38cb-df63-4e2d-9794-c5b0ab1c66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01507B-A106-4982-A5D8-09790A65B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e38cb-df63-4e2d-9794-c5b0ab1c669a"/>
    <ds:schemaRef ds:uri="01421b7c-f39e-4aed-a843-4c814a3eb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480920-53FB-43C6-97A9-3C66A7A4D231}">
  <ds:schemaRefs>
    <ds:schemaRef ds:uri="http://schemas.microsoft.com/sharepoint/v3/contenttype/forms"/>
  </ds:schemaRefs>
</ds:datastoreItem>
</file>

<file path=customXml/itemProps3.xml><?xml version="1.0" encoding="utf-8"?>
<ds:datastoreItem xmlns:ds="http://schemas.openxmlformats.org/officeDocument/2006/customXml" ds:itemID="{18CADC1C-6EC2-491A-A533-C926AE8F743A}">
  <ds:schemaRefs>
    <ds:schemaRef ds:uri="http://www.w3.org/XML/1998/namespace"/>
    <ds:schemaRef ds:uri="http://schemas.microsoft.com/office/2006/documentManagement/types"/>
    <ds:schemaRef ds:uri="http://purl.org/dc/dcmitype/"/>
    <ds:schemaRef ds:uri="http://purl.org/dc/elements/1.1/"/>
    <ds:schemaRef ds:uri="ecfe38cb-df63-4e2d-9794-c5b0ab1c669a"/>
    <ds:schemaRef ds:uri="http://schemas.microsoft.com/office/infopath/2007/PartnerControls"/>
    <ds:schemaRef ds:uri="http://schemas.microsoft.com/office/2006/metadata/properties"/>
    <ds:schemaRef ds:uri="http://purl.org/dc/terms/"/>
    <ds:schemaRef ds:uri="http://schemas.openxmlformats.org/package/2006/metadata/core-properties"/>
    <ds:schemaRef ds:uri="01421b7c-f39e-4aed-a843-4c814a3eb1eb"/>
  </ds:schemaRefs>
</ds:datastoreItem>
</file>

<file path=docProps/app.xml><?xml version="1.0" encoding="utf-8"?>
<Properties xmlns="http://schemas.openxmlformats.org/officeDocument/2006/extended-properties" xmlns:vt="http://schemas.openxmlformats.org/officeDocument/2006/docPropsVTypes">
  <TotalTime>230</TotalTime>
  <Words>1406</Words>
  <Application>Microsoft Office PowerPoint</Application>
  <PresentationFormat>Widescreen</PresentationFormat>
  <Paragraphs>150</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Bookman Old Style</vt:lpstr>
      <vt:lpstr>Calibri</vt:lpstr>
      <vt:lpstr>Calibri Light</vt:lpstr>
      <vt:lpstr>Futura Medium</vt:lpstr>
      <vt:lpstr>Gill Sans Nova Light</vt:lpstr>
      <vt:lpstr>Helvetica Neue</vt:lpstr>
      <vt:lpstr>Office Theme</vt:lpstr>
      <vt:lpstr>What is research?</vt:lpstr>
      <vt:lpstr>Video</vt:lpstr>
      <vt:lpstr>What is research about?</vt:lpstr>
      <vt:lpstr>Why is research important?</vt:lpstr>
      <vt:lpstr>Why is research important?</vt:lpstr>
      <vt:lpstr>What does your future look like?</vt:lpstr>
      <vt:lpstr>What does your future look like?</vt:lpstr>
      <vt:lpstr>What does your future look like?</vt:lpstr>
      <vt:lpstr>Who can do research?</vt:lpstr>
      <vt:lpstr>Who can do research?</vt:lpstr>
      <vt:lpstr>Choosing your research question</vt:lpstr>
      <vt:lpstr>An example of a research question</vt:lpstr>
      <vt:lpstr>Using PICO to focus in on your research question</vt:lpstr>
      <vt:lpstr>Your independent work for next week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Genevieve Brothwood</dc:creator>
  <cp:lastModifiedBy>Sue Nottingham</cp:lastModifiedBy>
  <cp:revision>7</cp:revision>
  <dcterms:created xsi:type="dcterms:W3CDTF">2023-07-24T12:57:34Z</dcterms:created>
  <dcterms:modified xsi:type="dcterms:W3CDTF">2024-02-27T17:33:02Z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0x0101000D930CA9FB34E948BD6A73D2BF1437DB</vt:lpwstr>
  </property>
  <property fmtid="{D5CDD505-2E9C-101B-9397-08002B2CF9AE}" pid="3" name="MediaServiceImageTags">
    <vt:lpwstr/>
  </property>
</Properties>
</file>