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33" r:id="rId5"/>
    <p:sldMasterId id="2147483773" r:id="rId6"/>
    <p:sldMasterId id="2147483797" r:id="rId7"/>
    <p:sldMasterId id="2147483737" r:id="rId8"/>
    <p:sldMasterId id="2147483749" r:id="rId9"/>
    <p:sldMasterId id="2147483845" r:id="rId10"/>
  </p:sldMasterIdLst>
  <p:notesMasterIdLst>
    <p:notesMasterId r:id="rId20"/>
  </p:notesMasterIdLst>
  <p:sldIdLst>
    <p:sldId id="256" r:id="rId11"/>
    <p:sldId id="257" r:id="rId12"/>
    <p:sldId id="298" r:id="rId13"/>
    <p:sldId id="299" r:id="rId14"/>
    <p:sldId id="260" r:id="rId15"/>
    <p:sldId id="261" r:id="rId16"/>
    <p:sldId id="297" r:id="rId17"/>
    <p:sldId id="267" r:id="rId18"/>
    <p:sldId id="29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AB1"/>
    <a:srgbClr val="E26FA9"/>
    <a:srgbClr val="D30D4F"/>
    <a:srgbClr val="E26EA8"/>
    <a:srgbClr val="D2639A"/>
    <a:srgbClr val="3699E0"/>
    <a:srgbClr val="4FA535"/>
    <a:srgbClr val="FFA000"/>
    <a:srgbClr val="E7205F"/>
    <a:srgbClr val="157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napToGrid="0">
      <p:cViewPr varScale="1">
        <p:scale>
          <a:sx n="125" d="100"/>
          <a:sy n="125" d="100"/>
        </p:scale>
        <p:origin x="1230" y="10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gen" userId="b8147b453b790b83" providerId="LiveId" clId="{2FED4B85-8A1C-425B-BF0E-E22ECA472A86}"/>
    <pc:docChg chg="modSld">
      <pc:chgData name="Rachel Gagen" userId="b8147b453b790b83" providerId="LiveId" clId="{2FED4B85-8A1C-425B-BF0E-E22ECA472A86}" dt="2022-01-05T14:52:54.952" v="28" actId="20577"/>
      <pc:docMkLst>
        <pc:docMk/>
      </pc:docMkLst>
      <pc:sldChg chg="modSp mod">
        <pc:chgData name="Rachel Gagen" userId="b8147b453b790b83" providerId="LiveId" clId="{2FED4B85-8A1C-425B-BF0E-E22ECA472A86}" dt="2022-01-05T14:52:39.664" v="10" actId="20577"/>
        <pc:sldMkLst>
          <pc:docMk/>
          <pc:sldMk cId="1116568083" sldId="256"/>
        </pc:sldMkLst>
        <pc:spChg chg="mod">
          <ac:chgData name="Rachel Gagen" userId="b8147b453b790b83" providerId="LiveId" clId="{2FED4B85-8A1C-425B-BF0E-E22ECA472A86}" dt="2022-01-05T14:52:39.664" v="10" actId="20577"/>
          <ac:spMkLst>
            <pc:docMk/>
            <pc:sldMk cId="1116568083" sldId="256"/>
            <ac:spMk id="233" creationId="{00000000-0000-0000-0000-000000000000}"/>
          </ac:spMkLst>
        </pc:spChg>
      </pc:sldChg>
      <pc:sldChg chg="modSp mod">
        <pc:chgData name="Rachel Gagen" userId="b8147b453b790b83" providerId="LiveId" clId="{2FED4B85-8A1C-425B-BF0E-E22ECA472A86}" dt="2022-01-05T14:52:54.952" v="28" actId="20577"/>
        <pc:sldMkLst>
          <pc:docMk/>
          <pc:sldMk cId="3413863634" sldId="257"/>
        </pc:sldMkLst>
        <pc:spChg chg="mod">
          <ac:chgData name="Rachel Gagen" userId="b8147b453b790b83" providerId="LiveId" clId="{2FED4B85-8A1C-425B-BF0E-E22ECA472A86}" dt="2022-01-05T14:52:54.952" v="28" actId="20577"/>
          <ac:spMkLst>
            <pc:docMk/>
            <pc:sldMk cId="3413863634" sldId="257"/>
            <ac:spMk id="24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81981-B999-6649-AA04-16D9DD006986}" type="datetimeFigureOut">
              <a:rPr lang="en-US" smtClean="0"/>
              <a:t>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38C5D-62A6-C34D-A333-546C14AC8444}" type="slidenum">
              <a:rPr lang="en-US" smtClean="0"/>
              <a:t>‹#›</a:t>
            </a:fld>
            <a:endParaRPr lang="en-US"/>
          </a:p>
        </p:txBody>
      </p:sp>
    </p:spTree>
    <p:extLst>
      <p:ext uri="{BB962C8B-B14F-4D97-AF65-F5344CB8AC3E}">
        <p14:creationId xmlns:p14="http://schemas.microsoft.com/office/powerpoint/2010/main" val="3292188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1044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b65152134c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b65152134c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03785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b65152134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2" name="Google Shape;262;gb65152134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3230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0326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60132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GB"/>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r>
              <a:rPr lang="en-GB"/>
              <a:t>Click to edit Master subtitle style</a:t>
            </a:r>
            <a:endParaRPr/>
          </a:p>
        </p:txBody>
      </p:sp>
    </p:spTree>
    <p:extLst>
      <p:ext uri="{BB962C8B-B14F-4D97-AF65-F5344CB8AC3E}">
        <p14:creationId xmlns:p14="http://schemas.microsoft.com/office/powerpoint/2010/main" val="3489589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a:p>
        </p:txBody>
      </p:sp>
      <p:sp>
        <p:nvSpPr>
          <p:cNvPr id="26" name="Google Shape;26;p6"/>
          <p:cNvSpPr txBox="1"/>
          <p:nvPr/>
        </p:nvSpPr>
        <p:spPr>
          <a:xfrm>
            <a:off x="5138226" y="6170500"/>
            <a:ext cx="39075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#BePartOfTheSolution</a:t>
            </a:r>
            <a:endParaRPr sz="30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94451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05/01/2022</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pic>
        <p:nvPicPr>
          <p:cNvPr id="18" name="Google Shape;18;p5"/>
          <p:cNvPicPr preferRelativeResize="0"/>
          <p:nvPr/>
        </p:nvPicPr>
        <p:blipFill rotWithShape="1">
          <a:blip r:embed="rId2">
            <a:alphaModFix/>
          </a:blip>
          <a:srcRect/>
          <a:stretch/>
        </p:blipFill>
        <p:spPr>
          <a:xfrm>
            <a:off x="7576650" y="0"/>
            <a:ext cx="1469025" cy="1028699"/>
          </a:xfrm>
          <a:prstGeom prst="rect">
            <a:avLst/>
          </a:prstGeom>
          <a:noFill/>
          <a:ln>
            <a:noFill/>
          </a:ln>
        </p:spPr>
      </p:pic>
    </p:spTree>
    <p:extLst>
      <p:ext uri="{BB962C8B-B14F-4D97-AF65-F5344CB8AC3E}">
        <p14:creationId xmlns:p14="http://schemas.microsoft.com/office/powerpoint/2010/main" val="21657547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17" Type="http://schemas.openxmlformats.org/officeDocument/2006/relationships/image" Target="../media/image2.png"/><Relationship Id="rId2" Type="http://schemas.openxmlformats.org/officeDocument/2006/relationships/slideLayout" Target="../slideLayouts/slideLayout27.xml"/><Relationship Id="rId16"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4.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17" Type="http://schemas.openxmlformats.org/officeDocument/2006/relationships/image" Target="../media/image2.png"/><Relationship Id="rId2" Type="http://schemas.openxmlformats.org/officeDocument/2006/relationships/slideLayout" Target="../slideLayouts/slideLayout38.xml"/><Relationship Id="rId16" Type="http://schemas.openxmlformats.org/officeDocument/2006/relationships/image" Target="../media/image5.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4.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image" Target="../media/image5.png"/><Relationship Id="rId2" Type="http://schemas.openxmlformats.org/officeDocument/2006/relationships/slideLayout" Target="../slideLayouts/slideLayout60.xml"/><Relationship Id="rId16" Type="http://schemas.openxmlformats.org/officeDocument/2006/relationships/image" Target="../media/image4.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1.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Icon&#10;&#10;Description automatically generated">
            <a:extLst>
              <a:ext uri="{FF2B5EF4-FFF2-40B4-BE49-F238E27FC236}">
                <a16:creationId xmlns:a16="http://schemas.microsoft.com/office/drawing/2014/main" id="{5E6A7B69-E6EC-47D9-92A6-D3C020F071C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2928" y="-545984"/>
            <a:ext cx="1367327" cy="1365017"/>
          </a:xfrm>
          <a:prstGeom prst="rect">
            <a:avLst/>
          </a:prstGeom>
        </p:spPr>
      </p:pic>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57" r:id="rId13"/>
    <p:sldLayoutId id="214748385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B154A-4CDD-4A53-93EC-6310397BD71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F5C26F-5D08-4A71-A865-90528D843F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E26FA9"/>
                </a:solidFill>
              </a:rPr>
              <a:t>#</a:t>
            </a:r>
            <a:r>
              <a:rPr lang="en-GB" sz="3000" b="1" dirty="0" err="1">
                <a:solidFill>
                  <a:srgbClr val="E26FA9"/>
                </a:solidFill>
              </a:rPr>
              <a:t>BePartOfTheSolution</a:t>
            </a:r>
            <a:endParaRPr lang="en-GB" sz="3000" b="1" dirty="0">
              <a:solidFill>
                <a:srgbClr val="E26FA9"/>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noFill/>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2" name="Picture 11" descr="Icon&#10;&#10;Description automatically generated">
            <a:extLst>
              <a:ext uri="{FF2B5EF4-FFF2-40B4-BE49-F238E27FC236}">
                <a16:creationId xmlns:a16="http://schemas.microsoft.com/office/drawing/2014/main" id="{5AB56D35-27C8-4560-A835-0942BF8BB3A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4203" y="-545984"/>
            <a:ext cx="1367327" cy="1365017"/>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sp>
        <p:nvSpPr>
          <p:cNvPr id="7" name="Rectangle 6">
            <a:extLst>
              <a:ext uri="{FF2B5EF4-FFF2-40B4-BE49-F238E27FC236}">
                <a16:creationId xmlns:a16="http://schemas.microsoft.com/office/drawing/2014/main" id="{D141291B-2E4E-4722-9849-FF8F6A78233E}"/>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5" name="TextBox 14">
            <a:extLst>
              <a:ext uri="{FF2B5EF4-FFF2-40B4-BE49-F238E27FC236}">
                <a16:creationId xmlns:a16="http://schemas.microsoft.com/office/drawing/2014/main" id="{FC3BA1E5-27CC-468F-AD9B-34AB42A620A7}"/>
              </a:ext>
            </a:extLst>
          </p:cNvPr>
          <p:cNvSpPr txBox="1"/>
          <p:nvPr userDrawn="1"/>
        </p:nvSpPr>
        <p:spPr>
          <a:xfrm>
            <a:off x="4708733" y="6185893"/>
            <a:ext cx="4336943"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7" name="Rectangle 6">
            <a:extLst>
              <a:ext uri="{FF2B5EF4-FFF2-40B4-BE49-F238E27FC236}">
                <a16:creationId xmlns:a16="http://schemas.microsoft.com/office/drawing/2014/main" id="{A0D204FC-AE8C-4142-B52C-B7DD18295829}"/>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DF2C8FB-DAA6-452C-A2AE-99131B51DD48}"/>
              </a:ext>
            </a:extLst>
          </p:cNvPr>
          <p:cNvSpPr txBox="1"/>
          <p:nvPr userDrawn="1"/>
        </p:nvSpPr>
        <p:spPr>
          <a:xfrm>
            <a:off x="4982199" y="6185893"/>
            <a:ext cx="4063478"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8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7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0.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
          <p:cNvSpPr txBox="1">
            <a:spLocks noGrp="1"/>
          </p:cNvSpPr>
          <p:nvPr>
            <p:ph type="title"/>
          </p:nvPr>
        </p:nvSpPr>
        <p:spPr>
          <a:xfrm>
            <a:off x="492919" y="499533"/>
            <a:ext cx="8079600" cy="14194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Calibri"/>
              <a:buNone/>
            </a:pPr>
            <a:r>
              <a:rPr lang="en-GB" sz="4800" dirty="0">
                <a:solidFill>
                  <a:srgbClr val="0F6AB1"/>
                </a:solidFill>
                <a:latin typeface="Gill Sans"/>
                <a:ea typeface="Gill Sans"/>
                <a:cs typeface="Gill Sans"/>
                <a:sym typeface="Gill Sans"/>
              </a:rPr>
              <a:t>Sneeze Test</a:t>
            </a:r>
            <a:endParaRPr sz="4800" dirty="0">
              <a:solidFill>
                <a:srgbClr val="0F6AB1"/>
              </a:solidFill>
              <a:latin typeface="Gill Sans"/>
              <a:ea typeface="Gill Sans"/>
              <a:cs typeface="Gill Sans"/>
              <a:sym typeface="Gill Sans"/>
            </a:endParaRPr>
          </a:p>
        </p:txBody>
      </p:sp>
      <p:sp>
        <p:nvSpPr>
          <p:cNvPr id="234" name="Google Shape;234;p1"/>
          <p:cNvSpPr txBox="1">
            <a:spLocks noGrp="1"/>
          </p:cNvSpPr>
          <p:nvPr>
            <p:ph type="subTitle" idx="1"/>
          </p:nvPr>
        </p:nvSpPr>
        <p:spPr>
          <a:xfrm>
            <a:off x="1262130" y="2085341"/>
            <a:ext cx="6835462" cy="268731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15000"/>
              </a:lnSpc>
              <a:spcBef>
                <a:spcPts val="0"/>
              </a:spcBef>
              <a:spcAft>
                <a:spcPts val="0"/>
              </a:spcAft>
              <a:buClr>
                <a:schemeClr val="dk1"/>
              </a:buClr>
              <a:buSzPts val="1100"/>
              <a:buNone/>
            </a:pPr>
            <a:r>
              <a:rPr lang="en-GB" sz="3000" dirty="0">
                <a:solidFill>
                  <a:schemeClr val="accent5">
                    <a:lumMod val="50000"/>
                  </a:schemeClr>
                </a:solidFill>
                <a:highlight>
                  <a:srgbClr val="FFFFFF"/>
                </a:highlight>
                <a:latin typeface="Gill Sans" panose="020B0502020104020203" pitchFamily="34" charset="-79"/>
                <a:ea typeface="Gill Sans"/>
                <a:cs typeface="Gill Sans" panose="020B0502020104020203" pitchFamily="34" charset="-79"/>
                <a:sym typeface="Gill Sans"/>
              </a:rPr>
              <a:t>Objectives:</a:t>
            </a:r>
            <a:r>
              <a:rPr lang="en-GB" sz="3000" dirty="0">
                <a:solidFill>
                  <a:schemeClr val="accent5">
                    <a:lumMod val="50000"/>
                  </a:schemeClr>
                </a:solidFill>
                <a:highlight>
                  <a:srgbClr val="FFFFFF"/>
                </a:highlight>
                <a:latin typeface="Gill Sans" panose="020B0502020104020203" pitchFamily="34" charset="-79"/>
                <a:ea typeface="Comfortaa"/>
                <a:cs typeface="Gill Sans" panose="020B0502020104020203" pitchFamily="34" charset="-79"/>
                <a:sym typeface="Comfortaa"/>
              </a:rPr>
              <a:t> </a:t>
            </a:r>
          </a:p>
          <a:p>
            <a:pPr marL="0" lvl="0" indent="0" algn="l" rtl="0">
              <a:lnSpc>
                <a:spcPct val="115000"/>
              </a:lnSpc>
              <a:spcBef>
                <a:spcPts val="0"/>
              </a:spcBef>
              <a:spcAft>
                <a:spcPts val="0"/>
              </a:spcAft>
              <a:buClr>
                <a:schemeClr val="dk1"/>
              </a:buClr>
              <a:buSzPts val="1100"/>
              <a:buNone/>
            </a:pPr>
            <a:endParaRPr sz="2600" dirty="0">
              <a:solidFill>
                <a:schemeClr val="accent5">
                  <a:lumMod val="50000"/>
                </a:schemeClr>
              </a:solidFill>
              <a:highlight>
                <a:srgbClr val="FFFFFF"/>
              </a:highlight>
              <a:latin typeface="Gill Sans" panose="020B0502020104020203" pitchFamily="34" charset="-79"/>
              <a:ea typeface="Comfortaa"/>
              <a:cs typeface="Gill Sans" panose="020B0502020104020203" pitchFamily="34" charset="-79"/>
              <a:sym typeface="Comfortaa"/>
            </a:endParaRPr>
          </a:p>
          <a:p>
            <a:pPr>
              <a:lnSpc>
                <a:spcPct val="115000"/>
              </a:lnSpc>
              <a:spcBef>
                <a:spcPts val="0"/>
              </a:spcBef>
              <a:buClr>
                <a:schemeClr val="accent5">
                  <a:lumMod val="50000"/>
                </a:schemeClr>
              </a:buClr>
              <a:buSzPct val="80000"/>
              <a:buFont typeface="Arial" panose="020B0604020202020204" pitchFamily="34" charset="0"/>
              <a:buChar char="•"/>
            </a:pPr>
            <a:r>
              <a:rPr lang="en-GB" sz="2600" dirty="0">
                <a:solidFill>
                  <a:schemeClr val="accent5">
                    <a:lumMod val="50000"/>
                  </a:schemeClr>
                </a:solidFill>
                <a:highlight>
                  <a:srgbClr val="FFFFFF"/>
                </a:highlight>
                <a:latin typeface="Gill Sans" panose="020B0502020104020203" pitchFamily="34" charset="-79"/>
                <a:ea typeface="Gill Sans"/>
                <a:cs typeface="Gill Sans" panose="020B0502020104020203" pitchFamily="34" charset="-79"/>
                <a:sym typeface="Gill Sans"/>
              </a:rPr>
              <a:t>To recognise that sneezes can spread viruses.  </a:t>
            </a:r>
            <a:endParaRPr sz="2600" dirty="0">
              <a:solidFill>
                <a:schemeClr val="accent5">
                  <a:lumMod val="50000"/>
                </a:schemeClr>
              </a:solidFill>
              <a:highlight>
                <a:srgbClr val="FFFFFF"/>
              </a:highlight>
              <a:latin typeface="Gill Sans" panose="020B0502020104020203" pitchFamily="34" charset="-79"/>
              <a:ea typeface="Gill Sans"/>
              <a:cs typeface="Gill Sans" panose="020B0502020104020203" pitchFamily="34" charset="-79"/>
              <a:sym typeface="Gill Sans"/>
            </a:endParaRPr>
          </a:p>
          <a:p>
            <a:pPr marL="0" lvl="0" indent="0" algn="l" rtl="0">
              <a:lnSpc>
                <a:spcPct val="115000"/>
              </a:lnSpc>
              <a:spcBef>
                <a:spcPts val="0"/>
              </a:spcBef>
              <a:spcAft>
                <a:spcPts val="0"/>
              </a:spcAft>
              <a:buClr>
                <a:schemeClr val="accent5">
                  <a:lumMod val="50000"/>
                </a:schemeClr>
              </a:buClr>
              <a:buSzPct val="80000"/>
              <a:buNone/>
            </a:pPr>
            <a:endParaRPr sz="2600" dirty="0">
              <a:solidFill>
                <a:schemeClr val="accent5">
                  <a:lumMod val="50000"/>
                </a:schemeClr>
              </a:solidFill>
              <a:highlight>
                <a:srgbClr val="FFFFFF"/>
              </a:highlight>
              <a:latin typeface="Gill Sans" panose="020B0502020104020203" pitchFamily="34" charset="-79"/>
              <a:ea typeface="Gill Sans"/>
              <a:cs typeface="Gill Sans" panose="020B0502020104020203" pitchFamily="34" charset="-79"/>
              <a:sym typeface="Gill Sans"/>
            </a:endParaRPr>
          </a:p>
          <a:p>
            <a:pPr>
              <a:lnSpc>
                <a:spcPct val="115000"/>
              </a:lnSpc>
              <a:spcBef>
                <a:spcPts val="0"/>
              </a:spcBef>
              <a:buClr>
                <a:schemeClr val="accent5">
                  <a:lumMod val="50000"/>
                </a:schemeClr>
              </a:buClr>
              <a:buSzPct val="80000"/>
              <a:buFont typeface="Arial" panose="020B0604020202020204" pitchFamily="34" charset="0"/>
              <a:buChar char="•"/>
            </a:pPr>
            <a:r>
              <a:rPr lang="en-GB" sz="2600" dirty="0">
                <a:solidFill>
                  <a:schemeClr val="accent5">
                    <a:lumMod val="50000"/>
                  </a:schemeClr>
                </a:solidFill>
                <a:highlight>
                  <a:srgbClr val="FFFFFF"/>
                </a:highlight>
                <a:latin typeface="Gill Sans" panose="020B0502020104020203" pitchFamily="34" charset="-79"/>
                <a:ea typeface="Gill Sans"/>
                <a:cs typeface="Gill Sans" panose="020B0502020104020203" pitchFamily="34" charset="-79"/>
                <a:sym typeface="Gill Sans"/>
              </a:rPr>
              <a:t>To recognise that using simple actions like using a tissue when sneezing can lower the spread of a virus.</a:t>
            </a:r>
            <a:endParaRPr sz="2600" dirty="0">
              <a:solidFill>
                <a:schemeClr val="accent5">
                  <a:lumMod val="50000"/>
                </a:schemeClr>
              </a:solidFill>
              <a:highlight>
                <a:srgbClr val="FFFFFF"/>
              </a:highlight>
              <a:latin typeface="Gill Sans" panose="020B0502020104020203" pitchFamily="34" charset="-79"/>
              <a:ea typeface="Gill Sans"/>
              <a:cs typeface="Gill Sans" panose="020B0502020104020203" pitchFamily="34" charset="-79"/>
              <a:sym typeface="Gill Sans"/>
            </a:endParaRPr>
          </a:p>
          <a:p>
            <a:pPr marL="0" lvl="0" indent="0" algn="l" rtl="0">
              <a:lnSpc>
                <a:spcPct val="115000"/>
              </a:lnSpc>
              <a:spcBef>
                <a:spcPts val="0"/>
              </a:spcBef>
              <a:spcAft>
                <a:spcPts val="0"/>
              </a:spcAft>
              <a:buClr>
                <a:schemeClr val="dk1"/>
              </a:buClr>
              <a:buSzPts val="1100"/>
              <a:buFont typeface="Arial"/>
              <a:buNone/>
            </a:pPr>
            <a:endParaRPr sz="2300" dirty="0">
              <a:solidFill>
                <a:srgbClr val="3D85C6"/>
              </a:solidFill>
              <a:highlight>
                <a:srgbClr val="FFFFFF"/>
              </a:highlight>
              <a:latin typeface="Comfortaa"/>
              <a:ea typeface="Comfortaa"/>
              <a:cs typeface="Comfortaa"/>
              <a:sym typeface="Comfortaa"/>
            </a:endParaRPr>
          </a:p>
          <a:p>
            <a:pPr marL="91440" lvl="0" indent="0" algn="l" rtl="0">
              <a:lnSpc>
                <a:spcPct val="85000"/>
              </a:lnSpc>
              <a:spcBef>
                <a:spcPts val="0"/>
              </a:spcBef>
              <a:spcAft>
                <a:spcPts val="0"/>
              </a:spcAft>
              <a:buClr>
                <a:srgbClr val="262626"/>
              </a:buClr>
              <a:buSzPts val="2400"/>
              <a:buNone/>
            </a:pPr>
            <a:endParaRPr dirty="0"/>
          </a:p>
        </p:txBody>
      </p:sp>
    </p:spTree>
    <p:extLst>
      <p:ext uri="{BB962C8B-B14F-4D97-AF65-F5344CB8AC3E}">
        <p14:creationId xmlns:p14="http://schemas.microsoft.com/office/powerpoint/2010/main" val="1116568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b65152134c_2_18"/>
          <p:cNvSpPr txBox="1"/>
          <p:nvPr/>
        </p:nvSpPr>
        <p:spPr>
          <a:xfrm>
            <a:off x="817050" y="656325"/>
            <a:ext cx="67374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5000"/>
              <a:buFont typeface="Arial"/>
              <a:buNone/>
            </a:pPr>
            <a:r>
              <a:rPr lang="en-GB" sz="4800" b="0" i="0" u="none" strike="noStrike" cap="none" dirty="0">
                <a:solidFill>
                  <a:srgbClr val="0F6AB1"/>
                </a:solidFill>
                <a:latin typeface="Gill Sans"/>
                <a:ea typeface="Gill Sans"/>
                <a:cs typeface="Gill Sans"/>
                <a:sym typeface="Gill Sans"/>
              </a:rPr>
              <a:t>Video Introduction</a:t>
            </a:r>
            <a:endParaRPr sz="4800" b="0" i="0" u="none" strike="noStrike" cap="none" dirty="0">
              <a:solidFill>
                <a:srgbClr val="0F6AB1"/>
              </a:solidFill>
              <a:latin typeface="Gill Sans"/>
              <a:ea typeface="Gill Sans"/>
              <a:cs typeface="Gill Sans"/>
              <a:sym typeface="Gill Sans"/>
            </a:endParaRPr>
          </a:p>
        </p:txBody>
      </p:sp>
      <p:pic>
        <p:nvPicPr>
          <p:cNvPr id="241" name="Google Shape;241;gb65152134c_2_18"/>
          <p:cNvPicPr preferRelativeResize="0"/>
          <p:nvPr/>
        </p:nvPicPr>
        <p:blipFill rotWithShape="1">
          <a:blip r:embed="rId3">
            <a:alphaModFix/>
          </a:blip>
          <a:srcRect/>
          <a:stretch/>
        </p:blipFill>
        <p:spPr>
          <a:xfrm>
            <a:off x="0" y="3786145"/>
            <a:ext cx="2256151" cy="2221851"/>
          </a:xfrm>
          <a:prstGeom prst="rect">
            <a:avLst/>
          </a:prstGeom>
          <a:noFill/>
          <a:ln>
            <a:noFill/>
          </a:ln>
        </p:spPr>
      </p:pic>
      <p:sp>
        <p:nvSpPr>
          <p:cNvPr id="242" name="Google Shape;242;gb65152134c_2_18"/>
          <p:cNvSpPr txBox="1"/>
          <p:nvPr/>
        </p:nvSpPr>
        <p:spPr>
          <a:xfrm>
            <a:off x="1235200" y="2308525"/>
            <a:ext cx="6495600" cy="166196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GB" sz="3000" b="0" i="0" u="none" strike="noStrike" cap="none" dirty="0">
                <a:solidFill>
                  <a:schemeClr val="accent5">
                    <a:lumMod val="50000"/>
                  </a:schemeClr>
                </a:solidFill>
                <a:latin typeface="Gill Sans"/>
                <a:ea typeface="Gill Sans"/>
                <a:cs typeface="Gill Sans"/>
                <a:sym typeface="Gill Sans"/>
              </a:rPr>
              <a:t>Watch COVID-19 Warriors </a:t>
            </a:r>
            <a:r>
              <a:rPr lang="en-GB" sz="3000" b="0" i="0" u="none" strike="noStrike" cap="none">
                <a:solidFill>
                  <a:schemeClr val="accent5">
                    <a:lumMod val="50000"/>
                  </a:schemeClr>
                </a:solidFill>
                <a:latin typeface="Gill Sans"/>
                <a:ea typeface="Gill Sans"/>
                <a:cs typeface="Gill Sans"/>
                <a:sym typeface="Gill Sans"/>
              </a:rPr>
              <a:t>Video Introduction</a:t>
            </a:r>
            <a:endParaRPr sz="3000" b="0" i="0" u="none" strike="noStrike" cap="none" dirty="0">
              <a:solidFill>
                <a:schemeClr val="accent5">
                  <a:lumMod val="50000"/>
                </a:schemeClr>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244" name="Google Shape;244;gb65152134c_2_18"/>
          <p:cNvPicPr preferRelativeResize="0"/>
          <p:nvPr/>
        </p:nvPicPr>
        <p:blipFill rotWithShape="1">
          <a:blip r:embed="rId4">
            <a:alphaModFix/>
          </a:blip>
          <a:srcRect/>
          <a:stretch/>
        </p:blipFill>
        <p:spPr>
          <a:xfrm>
            <a:off x="6966559" y="3786145"/>
            <a:ext cx="2139976" cy="2139976"/>
          </a:xfrm>
          <a:prstGeom prst="rect">
            <a:avLst/>
          </a:prstGeom>
          <a:noFill/>
          <a:ln>
            <a:noFill/>
          </a:ln>
        </p:spPr>
      </p:pic>
    </p:spTree>
    <p:extLst>
      <p:ext uri="{BB962C8B-B14F-4D97-AF65-F5344CB8AC3E}">
        <p14:creationId xmlns:p14="http://schemas.microsoft.com/office/powerpoint/2010/main" val="3413863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9;gb9e4fe795c_2_7">
            <a:extLst>
              <a:ext uri="{FF2B5EF4-FFF2-40B4-BE49-F238E27FC236}">
                <a16:creationId xmlns:a16="http://schemas.microsoft.com/office/drawing/2014/main" id="{3B383B9F-1061-490B-83E7-A73EAED1AAF1}"/>
              </a:ext>
            </a:extLst>
          </p:cNvPr>
          <p:cNvSpPr txBox="1">
            <a:spLocks/>
          </p:cNvSpPr>
          <p:nvPr/>
        </p:nvSpPr>
        <p:spPr>
          <a:xfrm>
            <a:off x="661091" y="531125"/>
            <a:ext cx="8079600" cy="920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1800"/>
            </a:pPr>
            <a:r>
              <a:rPr lang="en-GB" sz="4800" dirty="0">
                <a:solidFill>
                  <a:srgbClr val="0F6AB1"/>
                </a:solidFill>
                <a:latin typeface="Gill Sans"/>
                <a:sym typeface="Gill Sans"/>
              </a:rPr>
              <a:t>Main Activity</a:t>
            </a:r>
          </a:p>
        </p:txBody>
      </p:sp>
      <p:sp>
        <p:nvSpPr>
          <p:cNvPr id="3" name="Google Shape;250;gb9e4fe795c_2_7">
            <a:extLst>
              <a:ext uri="{FF2B5EF4-FFF2-40B4-BE49-F238E27FC236}">
                <a16:creationId xmlns:a16="http://schemas.microsoft.com/office/drawing/2014/main" id="{3386BD35-19B8-4A8A-AC7F-CADDC71772B0}"/>
              </a:ext>
            </a:extLst>
          </p:cNvPr>
          <p:cNvSpPr txBox="1">
            <a:spLocks/>
          </p:cNvSpPr>
          <p:nvPr/>
        </p:nvSpPr>
        <p:spPr>
          <a:xfrm>
            <a:off x="1378039" y="1772801"/>
            <a:ext cx="6503831" cy="1752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nSpc>
                <a:spcPct val="85000"/>
              </a:lnSpc>
              <a:spcBef>
                <a:spcPts val="1300"/>
              </a:spcBef>
              <a:buClr>
                <a:srgbClr val="0F6AB1"/>
              </a:buClr>
              <a:buSzPts val="2400"/>
              <a:buFont typeface="Wingdings" pitchFamily="2" charset="2"/>
              <a:buChar char="§"/>
            </a:pPr>
            <a:r>
              <a:rPr lang="en-GB" sz="2400" dirty="0">
                <a:solidFill>
                  <a:schemeClr val="accent5">
                    <a:lumMod val="50000"/>
                  </a:schemeClr>
                </a:solidFill>
                <a:latin typeface="Gill Sans"/>
                <a:ea typeface="Gill Sans"/>
                <a:cs typeface="Gill Sans"/>
                <a:sym typeface="Gill Sans"/>
              </a:rPr>
              <a:t>Imagine that the spray bottles are filled with a sneeze - a horrible mixture of snot and saliva…</a:t>
            </a:r>
          </a:p>
          <a:p>
            <a:pPr>
              <a:lnSpc>
                <a:spcPct val="85000"/>
              </a:lnSpc>
              <a:spcBef>
                <a:spcPts val="1300"/>
              </a:spcBef>
              <a:buSzPts val="2400"/>
            </a:pPr>
            <a:endParaRPr lang="en-GB" sz="3500" dirty="0">
              <a:solidFill>
                <a:schemeClr val="accent5">
                  <a:lumMod val="50000"/>
                </a:schemeClr>
              </a:solidFill>
              <a:latin typeface="Gill Sans"/>
              <a:ea typeface="Gill Sans"/>
              <a:cs typeface="Gill Sans"/>
              <a:sym typeface="Gill Sans"/>
            </a:endParaRPr>
          </a:p>
          <a:p>
            <a:pPr>
              <a:lnSpc>
                <a:spcPct val="85000"/>
              </a:lnSpc>
              <a:spcBef>
                <a:spcPts val="1300"/>
              </a:spcBef>
              <a:buSzPts val="2400"/>
            </a:pPr>
            <a:endParaRPr lang="en-GB" sz="3500" dirty="0">
              <a:solidFill>
                <a:srgbClr val="3D85C6"/>
              </a:solidFill>
              <a:latin typeface="Gill Sans"/>
              <a:ea typeface="Gill Sans"/>
              <a:cs typeface="Gill Sans"/>
              <a:sym typeface="Gill Sans"/>
            </a:endParaRPr>
          </a:p>
          <a:p>
            <a:pPr>
              <a:lnSpc>
                <a:spcPct val="85000"/>
              </a:lnSpc>
              <a:spcBef>
                <a:spcPts val="1300"/>
              </a:spcBef>
              <a:buSzPts val="2400"/>
            </a:pPr>
            <a:endParaRPr lang="en-GB" sz="3500" dirty="0">
              <a:solidFill>
                <a:srgbClr val="3D85C6"/>
              </a:solidFill>
              <a:latin typeface="Gill Sans"/>
              <a:ea typeface="Gill Sans"/>
              <a:cs typeface="Gill Sans"/>
              <a:sym typeface="Gill Sans"/>
            </a:endParaRPr>
          </a:p>
        </p:txBody>
      </p:sp>
      <p:pic>
        <p:nvPicPr>
          <p:cNvPr id="4" name="Google Shape;251;gb9e4fe795c_2_7">
            <a:extLst>
              <a:ext uri="{FF2B5EF4-FFF2-40B4-BE49-F238E27FC236}">
                <a16:creationId xmlns:a16="http://schemas.microsoft.com/office/drawing/2014/main" id="{09C26EEE-74AD-499A-869C-2B9CC88918C4}"/>
              </a:ext>
            </a:extLst>
          </p:cNvPr>
          <p:cNvPicPr preferRelativeResize="0"/>
          <p:nvPr/>
        </p:nvPicPr>
        <p:blipFill rotWithShape="1">
          <a:blip r:embed="rId2">
            <a:alphaModFix/>
          </a:blip>
          <a:srcRect/>
          <a:stretch/>
        </p:blipFill>
        <p:spPr>
          <a:xfrm>
            <a:off x="3347704" y="2985118"/>
            <a:ext cx="1062909" cy="887764"/>
          </a:xfrm>
          <a:prstGeom prst="rect">
            <a:avLst/>
          </a:prstGeom>
          <a:noFill/>
          <a:ln>
            <a:noFill/>
          </a:ln>
        </p:spPr>
      </p:pic>
      <p:pic>
        <p:nvPicPr>
          <p:cNvPr id="5" name="Google Shape;252;gb9e4fe795c_2_7">
            <a:extLst>
              <a:ext uri="{FF2B5EF4-FFF2-40B4-BE49-F238E27FC236}">
                <a16:creationId xmlns:a16="http://schemas.microsoft.com/office/drawing/2014/main" id="{797AA989-0DA5-4EB8-8AB1-FB5C718E524D}"/>
              </a:ext>
            </a:extLst>
          </p:cNvPr>
          <p:cNvPicPr preferRelativeResize="0"/>
          <p:nvPr/>
        </p:nvPicPr>
        <p:blipFill rotWithShape="1">
          <a:blip r:embed="rId2">
            <a:alphaModFix/>
          </a:blip>
          <a:srcRect/>
          <a:stretch/>
        </p:blipFill>
        <p:spPr>
          <a:xfrm>
            <a:off x="4388946" y="2649101"/>
            <a:ext cx="1436932" cy="1329709"/>
          </a:xfrm>
          <a:prstGeom prst="rect">
            <a:avLst/>
          </a:prstGeom>
          <a:noFill/>
          <a:ln>
            <a:noFill/>
          </a:ln>
        </p:spPr>
      </p:pic>
      <p:sp>
        <p:nvSpPr>
          <p:cNvPr id="7" name="Rectangle 6">
            <a:extLst>
              <a:ext uri="{FF2B5EF4-FFF2-40B4-BE49-F238E27FC236}">
                <a16:creationId xmlns:a16="http://schemas.microsoft.com/office/drawing/2014/main" id="{96E5B490-8972-4F1A-B44F-9D22D1A3C368}"/>
              </a:ext>
            </a:extLst>
          </p:cNvPr>
          <p:cNvSpPr/>
          <p:nvPr/>
        </p:nvSpPr>
        <p:spPr>
          <a:xfrm>
            <a:off x="1378039" y="4086725"/>
            <a:ext cx="6183071" cy="1681486"/>
          </a:xfrm>
          <a:prstGeom prst="rect">
            <a:avLst/>
          </a:prstGeom>
        </p:spPr>
        <p:txBody>
          <a:bodyPr wrap="square">
            <a:spAutoFit/>
          </a:bodyPr>
          <a:lstStyle/>
          <a:p>
            <a:pPr marL="342900" lvl="0" indent="-342900">
              <a:lnSpc>
                <a:spcPct val="85000"/>
              </a:lnSpc>
              <a:spcBef>
                <a:spcPts val="1300"/>
              </a:spcBef>
              <a:buSzPts val="2400"/>
              <a:buFont typeface="Wingdings" pitchFamily="2" charset="2"/>
              <a:buChar char="§"/>
            </a:pPr>
            <a:r>
              <a:rPr lang="en-GB" sz="2400" dirty="0">
                <a:solidFill>
                  <a:schemeClr val="accent5">
                    <a:lumMod val="50000"/>
                  </a:schemeClr>
                </a:solidFill>
                <a:latin typeface="Gill Sans"/>
                <a:ea typeface="Gill Sans"/>
                <a:cs typeface="Gill Sans"/>
                <a:sym typeface="Gill Sans"/>
              </a:rPr>
              <a:t>What happens when you put your hand or a tissue in front of the sneeze?</a:t>
            </a:r>
          </a:p>
          <a:p>
            <a:pPr lvl="0">
              <a:lnSpc>
                <a:spcPct val="85000"/>
              </a:lnSpc>
              <a:spcBef>
                <a:spcPts val="1300"/>
              </a:spcBef>
              <a:buSzPts val="2400"/>
            </a:pPr>
            <a:endParaRPr lang="en-GB" sz="2400" dirty="0">
              <a:solidFill>
                <a:schemeClr val="accent5">
                  <a:lumMod val="50000"/>
                </a:schemeClr>
              </a:solidFill>
              <a:latin typeface="Gill Sans"/>
              <a:ea typeface="Gill Sans"/>
              <a:cs typeface="Gill Sans"/>
              <a:sym typeface="Gill Sans"/>
            </a:endParaRPr>
          </a:p>
          <a:p>
            <a:pPr marL="342900" lvl="0" indent="-342900">
              <a:lnSpc>
                <a:spcPct val="85000"/>
              </a:lnSpc>
              <a:spcBef>
                <a:spcPts val="1300"/>
              </a:spcBef>
              <a:buSzPts val="2400"/>
              <a:buFont typeface="Wingdings" pitchFamily="2" charset="2"/>
              <a:buChar char="§"/>
            </a:pPr>
            <a:r>
              <a:rPr lang="en-GB" sz="2400" dirty="0">
                <a:solidFill>
                  <a:schemeClr val="accent5">
                    <a:lumMod val="50000"/>
                  </a:schemeClr>
                </a:solidFill>
                <a:latin typeface="Gill Sans"/>
                <a:ea typeface="Gill Sans"/>
                <a:cs typeface="Gill Sans"/>
                <a:sym typeface="Gill Sans"/>
              </a:rPr>
              <a:t>Record your results on the table.</a:t>
            </a:r>
          </a:p>
        </p:txBody>
      </p:sp>
    </p:spTree>
    <p:extLst>
      <p:ext uri="{BB962C8B-B14F-4D97-AF65-F5344CB8AC3E}">
        <p14:creationId xmlns:p14="http://schemas.microsoft.com/office/powerpoint/2010/main" val="386675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7;gb9e4fe795c_2_21">
            <a:extLst>
              <a:ext uri="{FF2B5EF4-FFF2-40B4-BE49-F238E27FC236}">
                <a16:creationId xmlns:a16="http://schemas.microsoft.com/office/drawing/2014/main" id="{1363F59B-A7A6-458C-B140-43EB7DB3B8C8}"/>
              </a:ext>
            </a:extLst>
          </p:cNvPr>
          <p:cNvSpPr txBox="1">
            <a:spLocks/>
          </p:cNvSpPr>
          <p:nvPr/>
        </p:nvSpPr>
        <p:spPr>
          <a:xfrm>
            <a:off x="204310" y="271569"/>
            <a:ext cx="8675936" cy="131108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1800"/>
            </a:pPr>
            <a:r>
              <a:rPr lang="en-GB" sz="4000" dirty="0">
                <a:solidFill>
                  <a:srgbClr val="0F6AB1"/>
                </a:solidFill>
                <a:latin typeface="Gill Sans" panose="020B0502020104020203" pitchFamily="34" charset="-79"/>
                <a:cs typeface="Gill Sans" panose="020B0502020104020203" pitchFamily="34" charset="-79"/>
                <a:sym typeface="Gill Sans"/>
              </a:rPr>
              <a:t>How far do droplets of snot and saliva spread when you sneeze?</a:t>
            </a:r>
          </a:p>
        </p:txBody>
      </p:sp>
      <p:pic>
        <p:nvPicPr>
          <p:cNvPr id="3" name="Google Shape;258;gb9e4fe795c_2_21">
            <a:extLst>
              <a:ext uri="{FF2B5EF4-FFF2-40B4-BE49-F238E27FC236}">
                <a16:creationId xmlns:a16="http://schemas.microsoft.com/office/drawing/2014/main" id="{AD6809A5-2F96-48AF-9C4B-A66C474DF539}"/>
              </a:ext>
            </a:extLst>
          </p:cNvPr>
          <p:cNvPicPr preferRelativeResize="0"/>
          <p:nvPr/>
        </p:nvPicPr>
        <p:blipFill rotWithShape="1">
          <a:blip r:embed="rId2">
            <a:alphaModFix/>
          </a:blip>
          <a:srcRect l="5567" t="12642" r="10707" b="14273"/>
          <a:stretch/>
        </p:blipFill>
        <p:spPr>
          <a:xfrm>
            <a:off x="938151" y="1955266"/>
            <a:ext cx="7227055" cy="3633725"/>
          </a:xfrm>
          <a:prstGeom prst="rect">
            <a:avLst/>
          </a:prstGeom>
          <a:noFill/>
          <a:ln w="38100" cap="flat" cmpd="sng">
            <a:solidFill>
              <a:srgbClr val="0000FF"/>
            </a:solidFill>
            <a:prstDash val="solid"/>
            <a:round/>
            <a:headEnd type="none" w="sm" len="sm"/>
            <a:tailEnd type="none" w="sm" len="sm"/>
          </a:ln>
        </p:spPr>
      </p:pic>
      <p:sp>
        <p:nvSpPr>
          <p:cNvPr id="4" name="Google Shape;259;gb9e4fe795c_2_21">
            <a:extLst>
              <a:ext uri="{FF2B5EF4-FFF2-40B4-BE49-F238E27FC236}">
                <a16:creationId xmlns:a16="http://schemas.microsoft.com/office/drawing/2014/main" id="{55C6A512-A2B5-4B99-85C0-018198E7EEFF}"/>
              </a:ext>
            </a:extLst>
          </p:cNvPr>
          <p:cNvSpPr txBox="1"/>
          <p:nvPr/>
        </p:nvSpPr>
        <p:spPr>
          <a:xfrm>
            <a:off x="938151" y="5711600"/>
            <a:ext cx="7355843"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accent5">
                    <a:lumMod val="50000"/>
                  </a:schemeClr>
                </a:solidFill>
                <a:latin typeface="Gill Sans"/>
                <a:ea typeface="Gill Sans"/>
                <a:cs typeface="Gill Sans"/>
                <a:sym typeface="Gill Sans"/>
              </a:rPr>
              <a:t>Look at the results and think about how you should sneeze to keep others safe.</a:t>
            </a:r>
            <a:endParaRPr sz="2400" b="0" i="0" u="none" strike="noStrike" cap="none" dirty="0">
              <a:solidFill>
                <a:schemeClr val="accent5">
                  <a:lumMod val="50000"/>
                </a:schemeClr>
              </a:solidFill>
              <a:latin typeface="Gill Sans"/>
              <a:ea typeface="Gill Sans"/>
              <a:cs typeface="Gill Sans"/>
              <a:sym typeface="Gill Sans"/>
            </a:endParaRPr>
          </a:p>
        </p:txBody>
      </p:sp>
      <p:pic>
        <p:nvPicPr>
          <p:cNvPr id="5" name="Google Shape;267;gb65152134c_1_0">
            <a:extLst>
              <a:ext uri="{FF2B5EF4-FFF2-40B4-BE49-F238E27FC236}">
                <a16:creationId xmlns:a16="http://schemas.microsoft.com/office/drawing/2014/main" id="{8677907D-93CD-994D-B024-02D18657A187}"/>
              </a:ext>
            </a:extLst>
          </p:cNvPr>
          <p:cNvPicPr preferRelativeResize="0"/>
          <p:nvPr/>
        </p:nvPicPr>
        <p:blipFill rotWithShape="1">
          <a:blip r:embed="rId3">
            <a:alphaModFix/>
          </a:blip>
          <a:srcRect/>
          <a:stretch/>
        </p:blipFill>
        <p:spPr>
          <a:xfrm>
            <a:off x="7892631" y="927113"/>
            <a:ext cx="1047059" cy="1028153"/>
          </a:xfrm>
          <a:prstGeom prst="rect">
            <a:avLst/>
          </a:prstGeom>
          <a:noFill/>
          <a:ln>
            <a:noFill/>
          </a:ln>
        </p:spPr>
      </p:pic>
      <p:pic>
        <p:nvPicPr>
          <p:cNvPr id="6" name="Google Shape;267;gb65152134c_1_0">
            <a:extLst>
              <a:ext uri="{FF2B5EF4-FFF2-40B4-BE49-F238E27FC236}">
                <a16:creationId xmlns:a16="http://schemas.microsoft.com/office/drawing/2014/main" id="{0145C2AF-3C3D-3B44-86B9-E1C41B7F10AE}"/>
              </a:ext>
            </a:extLst>
          </p:cNvPr>
          <p:cNvPicPr preferRelativeResize="0"/>
          <p:nvPr/>
        </p:nvPicPr>
        <p:blipFill rotWithShape="1">
          <a:blip r:embed="rId3">
            <a:alphaModFix/>
          </a:blip>
          <a:srcRect/>
          <a:stretch/>
        </p:blipFill>
        <p:spPr>
          <a:xfrm>
            <a:off x="7931268" y="5691022"/>
            <a:ext cx="1047059" cy="1028153"/>
          </a:xfrm>
          <a:prstGeom prst="rect">
            <a:avLst/>
          </a:prstGeom>
          <a:noFill/>
          <a:ln>
            <a:noFill/>
          </a:ln>
        </p:spPr>
      </p:pic>
    </p:spTree>
    <p:extLst>
      <p:ext uri="{BB962C8B-B14F-4D97-AF65-F5344CB8AC3E}">
        <p14:creationId xmlns:p14="http://schemas.microsoft.com/office/powerpoint/2010/main" val="4161004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b65152134c_1_0"/>
          <p:cNvSpPr txBox="1">
            <a:spLocks noGrp="1"/>
          </p:cNvSpPr>
          <p:nvPr>
            <p:ph type="title"/>
          </p:nvPr>
        </p:nvSpPr>
        <p:spPr>
          <a:xfrm>
            <a:off x="532200" y="386367"/>
            <a:ext cx="8079600" cy="118832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800"/>
              <a:buFont typeface="Arial"/>
              <a:buNone/>
            </a:pPr>
            <a:r>
              <a:rPr lang="en-GB" sz="5000" dirty="0">
                <a:solidFill>
                  <a:srgbClr val="0F6AB1"/>
                </a:solidFill>
                <a:latin typeface="Gill Sans"/>
                <a:ea typeface="Gill Sans"/>
                <a:cs typeface="Gill Sans"/>
                <a:sym typeface="Gill Sans"/>
              </a:rPr>
              <a:t>What have we learnt?</a:t>
            </a:r>
            <a:endParaRPr sz="5000" dirty="0">
              <a:solidFill>
                <a:srgbClr val="0F6AB1"/>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dirty="0"/>
          </a:p>
        </p:txBody>
      </p:sp>
      <p:sp>
        <p:nvSpPr>
          <p:cNvPr id="266" name="Google Shape;266;gb65152134c_1_0"/>
          <p:cNvSpPr txBox="1"/>
          <p:nvPr/>
        </p:nvSpPr>
        <p:spPr>
          <a:xfrm>
            <a:off x="1156624" y="1433025"/>
            <a:ext cx="7062465" cy="4032900"/>
          </a:xfrm>
          <a:prstGeom prst="rect">
            <a:avLst/>
          </a:prstGeom>
          <a:noFill/>
          <a:ln>
            <a:noFill/>
          </a:ln>
        </p:spPr>
        <p:txBody>
          <a:bodyPr spcFirstLastPara="1" wrap="square" lIns="91425" tIns="91425" rIns="91425" bIns="91425" anchor="t" anchorCtr="0">
            <a:spAutoFit/>
          </a:bodyPr>
          <a:lstStyle/>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r>
              <a:rPr lang="en-GB" sz="2500" b="0" i="0" u="none" strike="noStrike" cap="none" dirty="0">
                <a:solidFill>
                  <a:schemeClr val="accent5">
                    <a:lumMod val="50000"/>
                  </a:schemeClr>
                </a:solidFill>
                <a:latin typeface="Gill Sans"/>
                <a:ea typeface="Gill Sans"/>
                <a:cs typeface="Gill Sans"/>
                <a:sym typeface="Gill Sans"/>
              </a:rPr>
              <a:t>You can see that germs can’t spread so far when you block your sneeze.</a:t>
            </a:r>
            <a:endParaRPr sz="25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endParaRPr sz="25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r>
              <a:rPr lang="en-GB" sz="2500" b="0" i="0" u="none" strike="noStrike" cap="none" dirty="0">
                <a:solidFill>
                  <a:schemeClr val="accent5">
                    <a:lumMod val="50000"/>
                  </a:schemeClr>
                </a:solidFill>
                <a:latin typeface="Gill Sans"/>
                <a:ea typeface="Gill Sans"/>
                <a:cs typeface="Gill Sans"/>
                <a:sym typeface="Gill Sans"/>
              </a:rPr>
              <a:t>Look at the hand… What can you see?</a:t>
            </a:r>
            <a:endParaRPr sz="25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endParaRPr sz="25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r>
              <a:rPr lang="en-GB" sz="2500" b="0" i="0" u="none" strike="noStrike" cap="none" dirty="0">
                <a:solidFill>
                  <a:schemeClr val="accent5">
                    <a:lumMod val="50000"/>
                  </a:schemeClr>
                </a:solidFill>
                <a:latin typeface="Gill Sans"/>
                <a:ea typeface="Gill Sans"/>
                <a:cs typeface="Gill Sans"/>
                <a:sym typeface="Gill Sans"/>
              </a:rPr>
              <a:t>The safest ways to sneeze are into a tissue or into your elbow.</a:t>
            </a:r>
            <a:endParaRPr sz="25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endParaRPr sz="25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r>
              <a:rPr lang="en-GB" sz="2500" b="0" i="0" u="none" strike="noStrike" cap="none" dirty="0">
                <a:solidFill>
                  <a:schemeClr val="accent5">
                    <a:lumMod val="50000"/>
                  </a:schemeClr>
                </a:solidFill>
                <a:latin typeface="Gill Sans"/>
                <a:ea typeface="Gill Sans"/>
                <a:cs typeface="Gill Sans"/>
                <a:sym typeface="Gill Sans"/>
              </a:rPr>
              <a:t>Remember to throw your tissue away and wash your hands!</a:t>
            </a:r>
            <a:endParaRPr sz="2500" b="0" i="0" u="none" strike="noStrike" cap="none" dirty="0">
              <a:solidFill>
                <a:schemeClr val="accent5">
                  <a:lumMod val="50000"/>
                </a:schemeClr>
              </a:solidFill>
              <a:latin typeface="Gill Sans"/>
              <a:ea typeface="Gill Sans"/>
              <a:cs typeface="Gill Sans"/>
              <a:sym typeface="Gill Sans"/>
            </a:endParaRPr>
          </a:p>
        </p:txBody>
      </p:sp>
    </p:spTree>
    <p:extLst>
      <p:ext uri="{BB962C8B-B14F-4D97-AF65-F5344CB8AC3E}">
        <p14:creationId xmlns:p14="http://schemas.microsoft.com/office/powerpoint/2010/main" val="1675367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abefc0c955_0_11"/>
          <p:cNvSpPr/>
          <p:nvPr/>
        </p:nvSpPr>
        <p:spPr>
          <a:xfrm>
            <a:off x="5369977" y="3615557"/>
            <a:ext cx="2824148" cy="2313141"/>
          </a:xfrm>
          <a:prstGeom prst="flowChartOnlineStorage">
            <a:avLst/>
          </a:prstGeom>
          <a:solidFill>
            <a:schemeClr val="accent5">
              <a:lumMod val="40000"/>
              <a:lumOff val="60000"/>
            </a:schemeClr>
          </a:solidFill>
          <a:ln w="76200" cap="flat"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gabefc0c955_0_11"/>
          <p:cNvSpPr txBox="1"/>
          <p:nvPr/>
        </p:nvSpPr>
        <p:spPr>
          <a:xfrm>
            <a:off x="5599886" y="3857657"/>
            <a:ext cx="2111367" cy="166196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400" i="1" dirty="0">
                <a:solidFill>
                  <a:schemeClr val="accent1">
                    <a:lumMod val="75000"/>
                  </a:schemeClr>
                </a:solidFill>
                <a:latin typeface="Gill Sans"/>
                <a:ea typeface="Gill Sans"/>
                <a:cs typeface="Gill Sans"/>
                <a:sym typeface="Gill Sans"/>
              </a:rPr>
              <a:t>Remember to c</a:t>
            </a:r>
            <a:r>
              <a:rPr lang="en-GB" sz="2400" b="0" i="1" u="none" strike="noStrike" cap="none" dirty="0">
                <a:solidFill>
                  <a:schemeClr val="accent1">
                    <a:lumMod val="75000"/>
                  </a:schemeClr>
                </a:solidFill>
                <a:latin typeface="Gill Sans"/>
                <a:ea typeface="Gill Sans"/>
                <a:cs typeface="Gill Sans"/>
                <a:sym typeface="Gill Sans"/>
              </a:rPr>
              <a:t>olour in the next Warrior picture!</a:t>
            </a:r>
            <a:endParaRPr sz="2400" b="0" i="1" u="none" strike="noStrike" cap="none" dirty="0">
              <a:solidFill>
                <a:schemeClr val="accent1">
                  <a:lumMod val="75000"/>
                </a:schemeClr>
              </a:solidFill>
              <a:latin typeface="Gill Sans"/>
              <a:ea typeface="Gill Sans"/>
              <a:cs typeface="Gill Sans"/>
              <a:sym typeface="Gill Sans"/>
            </a:endParaRPr>
          </a:p>
        </p:txBody>
      </p:sp>
      <p:pic>
        <p:nvPicPr>
          <p:cNvPr id="274" name="Google Shape;274;gabefc0c955_0_11"/>
          <p:cNvPicPr preferRelativeResize="0"/>
          <p:nvPr/>
        </p:nvPicPr>
        <p:blipFill rotWithShape="1">
          <a:blip r:embed="rId3">
            <a:alphaModFix/>
          </a:blip>
          <a:srcRect/>
          <a:stretch/>
        </p:blipFill>
        <p:spPr>
          <a:xfrm>
            <a:off x="786469" y="270457"/>
            <a:ext cx="2037950" cy="2037950"/>
          </a:xfrm>
          <a:prstGeom prst="rect">
            <a:avLst/>
          </a:prstGeom>
          <a:noFill/>
          <a:ln>
            <a:noFill/>
          </a:ln>
        </p:spPr>
      </p:pic>
      <p:grpSp>
        <p:nvGrpSpPr>
          <p:cNvPr id="275" name="Google Shape;275;gabefc0c955_0_11"/>
          <p:cNvGrpSpPr/>
          <p:nvPr/>
        </p:nvGrpSpPr>
        <p:grpSpPr>
          <a:xfrm>
            <a:off x="3156527" y="503283"/>
            <a:ext cx="4380000" cy="2720100"/>
            <a:chOff x="3335250" y="174125"/>
            <a:chExt cx="4380000" cy="2720100"/>
          </a:xfrm>
        </p:grpSpPr>
        <p:sp>
          <p:nvSpPr>
            <p:cNvPr id="276" name="Google Shape;276;gabefc0c955_0_11"/>
            <p:cNvSpPr/>
            <p:nvPr/>
          </p:nvSpPr>
          <p:spPr>
            <a:xfrm>
              <a:off x="3335250" y="174125"/>
              <a:ext cx="4380000" cy="2478000"/>
            </a:xfrm>
            <a:prstGeom prst="wedgeRoundRectCallout">
              <a:avLst>
                <a:gd name="adj1" fmla="val -56728"/>
                <a:gd name="adj2" fmla="val -15406"/>
                <a:gd name="adj3" fmla="val 0"/>
              </a:avLst>
            </a:prstGeom>
            <a:solidFill>
              <a:srgbClr val="EAF0E0"/>
            </a:solidFill>
            <a:ln w="9525" cap="flat" cmpd="sng">
              <a:solidFill>
                <a:srgbClr val="162F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gabefc0c955_0_11"/>
            <p:cNvSpPr txBox="1"/>
            <p:nvPr/>
          </p:nvSpPr>
          <p:spPr>
            <a:xfrm>
              <a:off x="3442400" y="174125"/>
              <a:ext cx="4212600" cy="2720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500"/>
                <a:buFont typeface="Arial"/>
                <a:buNone/>
              </a:pPr>
              <a:r>
                <a:rPr lang="en-GB" sz="3200" b="0" i="0" u="none" strike="noStrike" cap="none" dirty="0">
                  <a:solidFill>
                    <a:srgbClr val="0F6AB1"/>
                  </a:solidFill>
                  <a:latin typeface="Gill Sans"/>
                  <a:ea typeface="Gill Sans"/>
                  <a:cs typeface="Gill Sans"/>
                  <a:sym typeface="Gill Sans"/>
                </a:rPr>
                <a:t>Bubbles says… “Remember to wash your hands with soap and water as often as you can!”</a:t>
              </a:r>
              <a:endParaRPr sz="3200" b="0" i="0" u="none" strike="noStrike" cap="none" dirty="0">
                <a:solidFill>
                  <a:srgbClr val="0F6AB1"/>
                </a:solidFill>
                <a:latin typeface="Gill Sans"/>
                <a:ea typeface="Gill Sans"/>
                <a:cs typeface="Gill Sans"/>
                <a:sym typeface="Gill Sans"/>
              </a:endParaRPr>
            </a:p>
          </p:txBody>
        </p:sp>
      </p:grpSp>
      <p:pic>
        <p:nvPicPr>
          <p:cNvPr id="278" name="Google Shape;278;gabefc0c955_0_11"/>
          <p:cNvPicPr preferRelativeResize="0"/>
          <p:nvPr/>
        </p:nvPicPr>
        <p:blipFill rotWithShape="1">
          <a:blip r:embed="rId4">
            <a:alphaModFix/>
          </a:blip>
          <a:srcRect l="26658" t="6132" r="26214" b="8446"/>
          <a:stretch/>
        </p:blipFill>
        <p:spPr>
          <a:xfrm>
            <a:off x="1642055" y="3223383"/>
            <a:ext cx="2364728" cy="2478001"/>
          </a:xfrm>
          <a:prstGeom prst="rect">
            <a:avLst/>
          </a:prstGeom>
          <a:noFill/>
          <a:ln>
            <a:noFill/>
          </a:ln>
        </p:spPr>
      </p:pic>
    </p:spTree>
    <p:extLst>
      <p:ext uri="{BB962C8B-B14F-4D97-AF65-F5344CB8AC3E}">
        <p14:creationId xmlns:p14="http://schemas.microsoft.com/office/powerpoint/2010/main" val="244476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 calcmode="lin" valueType="num">
                                      <p:cBhvr additive="base">
                                        <p:cTn id="7" dur="500" fill="hold"/>
                                        <p:tgtEl>
                                          <p:spTgt spid="275"/>
                                        </p:tgtEl>
                                        <p:attrNameLst>
                                          <p:attrName>ppt_x</p:attrName>
                                        </p:attrNameLst>
                                      </p:cBhvr>
                                      <p:tavLst>
                                        <p:tav tm="0">
                                          <p:val>
                                            <p:strVal val="#ppt_x"/>
                                          </p:val>
                                        </p:tav>
                                        <p:tav tm="100000">
                                          <p:val>
                                            <p:strVal val="#ppt_x"/>
                                          </p:val>
                                        </p:tav>
                                      </p:tavLst>
                                    </p:anim>
                                    <p:anim calcmode="lin" valueType="num">
                                      <p:cBhvr additive="base">
                                        <p:cTn id="8" dur="500" fill="hold"/>
                                        <p:tgtEl>
                                          <p:spTgt spid="2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274"/>
                                        </p:tgtEl>
                                        <p:attrNameLst>
                                          <p:attrName>style.visibility</p:attrName>
                                        </p:attrNameLst>
                                      </p:cBhvr>
                                      <p:to>
                                        <p:strVal val="visible"/>
                                      </p:to>
                                    </p:set>
                                    <p:animEffect transition="in" filter="fade">
                                      <p:cBhvr>
                                        <p:cTn id="13" dur="2000"/>
                                        <p:tgtEl>
                                          <p:spTgt spid="274"/>
                                        </p:tgtEl>
                                      </p:cBhvr>
                                    </p:animEffect>
                                    <p:anim calcmode="lin" valueType="num">
                                      <p:cBhvr>
                                        <p:cTn id="14" dur="2000" fill="hold"/>
                                        <p:tgtEl>
                                          <p:spTgt spid="274"/>
                                        </p:tgtEl>
                                        <p:attrNameLst>
                                          <p:attrName>ppt_w</p:attrName>
                                        </p:attrNameLst>
                                      </p:cBhvr>
                                      <p:tavLst>
                                        <p:tav tm="0" fmla="#ppt_w*sin(2.5*pi*$)">
                                          <p:val>
                                            <p:fltVal val="0"/>
                                          </p:val>
                                        </p:tav>
                                        <p:tav tm="100000">
                                          <p:val>
                                            <p:fltVal val="1"/>
                                          </p:val>
                                        </p:tav>
                                      </p:tavLst>
                                    </p:anim>
                                    <p:anim calcmode="lin" valueType="num">
                                      <p:cBhvr>
                                        <p:cTn id="15" dur="2000" fill="hold"/>
                                        <p:tgtEl>
                                          <p:spTgt spid="2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af9cfb55a7_0_0"/>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Extension Activities</a:t>
            </a:r>
            <a:endParaRPr sz="4800" dirty="0">
              <a:solidFill>
                <a:srgbClr val="0F6AB1"/>
              </a:solidFill>
              <a:latin typeface="Gill Sans"/>
              <a:ea typeface="Gill Sans"/>
              <a:cs typeface="Gill Sans"/>
              <a:sym typeface="Gill Sans"/>
            </a:endParaRPr>
          </a:p>
        </p:txBody>
      </p:sp>
      <p:sp>
        <p:nvSpPr>
          <p:cNvPr id="284" name="Google Shape;284;gaf9cfb55a7_0_0"/>
          <p:cNvSpPr txBox="1">
            <a:spLocks noGrp="1"/>
          </p:cNvSpPr>
          <p:nvPr>
            <p:ph type="subTitle" idx="1"/>
          </p:nvPr>
        </p:nvSpPr>
        <p:spPr>
          <a:xfrm>
            <a:off x="1371600" y="1767400"/>
            <a:ext cx="6400800" cy="1752600"/>
          </a:xfrm>
          <a:prstGeom prst="rect">
            <a:avLst/>
          </a:prstGeom>
          <a:noFill/>
          <a:ln>
            <a:noFill/>
          </a:ln>
        </p:spPr>
        <p:txBody>
          <a:bodyPr spcFirstLastPara="1" wrap="square" lIns="91425" tIns="45700" rIns="91425" bIns="45700" anchor="t" anchorCtr="0">
            <a:noAutofit/>
          </a:bodyPr>
          <a:lstStyle/>
          <a:p>
            <a:pPr marL="0" lvl="0" indent="0" rtl="0">
              <a:lnSpc>
                <a:spcPct val="85000"/>
              </a:lnSpc>
              <a:spcBef>
                <a:spcPts val="1300"/>
              </a:spcBef>
              <a:spcAft>
                <a:spcPts val="0"/>
              </a:spcAft>
              <a:buSzPts val="2400"/>
              <a:buNone/>
            </a:pPr>
            <a:r>
              <a:rPr lang="en-GB" dirty="0">
                <a:solidFill>
                  <a:schemeClr val="accent5">
                    <a:lumMod val="50000"/>
                  </a:schemeClr>
                </a:solidFill>
                <a:latin typeface="Gill Sans" panose="020B0502020104020203" pitchFamily="34" charset="-79"/>
                <a:cs typeface="Gill Sans" panose="020B0502020104020203" pitchFamily="34" charset="-79"/>
              </a:rPr>
              <a:t>Have a go at making a poster to show others how to sneeze safely.</a:t>
            </a:r>
            <a:endParaRPr dirty="0">
              <a:solidFill>
                <a:schemeClr val="accent5">
                  <a:lumMod val="50000"/>
                </a:schemeClr>
              </a:solidFill>
              <a:latin typeface="Gill Sans" panose="020B0502020104020203" pitchFamily="34" charset="-79"/>
              <a:cs typeface="Gill Sans" panose="020B0502020104020203" pitchFamily="34" charset="-79"/>
            </a:endParaRPr>
          </a:p>
        </p:txBody>
      </p:sp>
      <p:pic>
        <p:nvPicPr>
          <p:cNvPr id="285" name="Google Shape;285;gaf9cfb55a7_0_0"/>
          <p:cNvPicPr preferRelativeResize="0"/>
          <p:nvPr/>
        </p:nvPicPr>
        <p:blipFill rotWithShape="1">
          <a:blip r:embed="rId3">
            <a:alphaModFix/>
          </a:blip>
          <a:srcRect/>
          <a:stretch/>
        </p:blipFill>
        <p:spPr>
          <a:xfrm>
            <a:off x="1683899" y="3159308"/>
            <a:ext cx="2212075" cy="2389424"/>
          </a:xfrm>
          <a:prstGeom prst="rect">
            <a:avLst/>
          </a:prstGeom>
          <a:noFill/>
          <a:ln>
            <a:noFill/>
          </a:ln>
        </p:spPr>
      </p:pic>
      <p:pic>
        <p:nvPicPr>
          <p:cNvPr id="286" name="Google Shape;286;gaf9cfb55a7_0_0"/>
          <p:cNvPicPr preferRelativeResize="0"/>
          <p:nvPr/>
        </p:nvPicPr>
        <p:blipFill rotWithShape="1">
          <a:blip r:embed="rId4">
            <a:alphaModFix/>
          </a:blip>
          <a:srcRect/>
          <a:stretch/>
        </p:blipFill>
        <p:spPr>
          <a:xfrm>
            <a:off x="4713610" y="3429000"/>
            <a:ext cx="3177165" cy="3033200"/>
          </a:xfrm>
          <a:prstGeom prst="rect">
            <a:avLst/>
          </a:prstGeom>
          <a:noFill/>
          <a:ln>
            <a:noFill/>
          </a:ln>
        </p:spPr>
      </p:pic>
    </p:spTree>
    <p:extLst>
      <p:ext uri="{BB962C8B-B14F-4D97-AF65-F5344CB8AC3E}">
        <p14:creationId xmlns:p14="http://schemas.microsoft.com/office/powerpoint/2010/main" val="2311128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648368" y="1472700"/>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369981" y="1002268"/>
            <a:ext cx="3610665" cy="3424851"/>
          </a:xfrm>
          <a:prstGeom prst="wedgeEllipseCallout">
            <a:avLst>
              <a:gd name="adj1" fmla="val -58794"/>
              <a:gd name="adj2" fmla="val -41295"/>
            </a:avLst>
          </a:prstGeom>
          <a:noFill/>
          <a:ln w="12700" cap="flat" cmpd="sng">
            <a:solidFill>
              <a:schemeClr val="dk2"/>
            </a:solidFill>
            <a:prstDash val="solid"/>
            <a:round/>
            <a:headEnd type="none" w="sm" len="sm"/>
            <a:tailEnd type="none" w="sm" len="sm"/>
            <a:extLst>
              <a:ext uri="{C807C97D-BFC1-408E-A445-0C87EB9F89A2}">
                <ask:lineSketchStyleProps xmlns:ask="http://schemas.microsoft.com/office/drawing/2018/sketchyshapes">
                  <ask:type>
                    <ask:lineSketchNone/>
                  </ask:type>
                </ask:lineSketchStyleProps>
              </a:ext>
            </a:extLst>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6" name="Google Shape;274;gabefc0c955_0_11">
            <a:extLst>
              <a:ext uri="{FF2B5EF4-FFF2-40B4-BE49-F238E27FC236}">
                <a16:creationId xmlns:a16="http://schemas.microsoft.com/office/drawing/2014/main" id="{3A5AB9D6-106E-4B17-A955-04D0E34DB0AC}"/>
              </a:ext>
            </a:extLst>
          </p:cNvPr>
          <p:cNvPicPr preferRelativeResize="0"/>
          <p:nvPr/>
        </p:nvPicPr>
        <p:blipFill rotWithShape="1">
          <a:blip r:embed="rId2">
            <a:alphaModFix/>
          </a:blip>
          <a:srcRect/>
          <a:stretch/>
        </p:blipFill>
        <p:spPr>
          <a:xfrm>
            <a:off x="1014713" y="676743"/>
            <a:ext cx="2037950" cy="2037950"/>
          </a:xfrm>
          <a:prstGeom prst="rect">
            <a:avLst/>
          </a:prstGeom>
          <a:noFill/>
          <a:ln>
            <a:noFill/>
          </a:ln>
        </p:spPr>
      </p:pic>
    </p:spTree>
    <p:extLst>
      <p:ext uri="{BB962C8B-B14F-4D97-AF65-F5344CB8AC3E}">
        <p14:creationId xmlns:p14="http://schemas.microsoft.com/office/powerpoint/2010/main" val="75606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 id="{1246ACCD-276B-6246-85D1-34FCA5AA3E72}" vid="{3378657C-4ABA-D142-9F5C-7928264EBBB0}"/>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 id="{1246ACCD-276B-6246-85D1-34FCA5AA3E72}" vid="{F8CD78C0-58D0-1440-A3D3-C58A4E160540}"/>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 id="{1246ACCD-276B-6246-85D1-34FCA5AA3E72}" vid="{065A7AE9-93B7-454E-B904-49D2E1956187}"/>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 id="{1246ACCD-276B-6246-85D1-34FCA5AA3E72}" vid="{110FE141-679F-A34A-ACE7-DDE2796391FE}"/>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 id="{1246ACCD-276B-6246-85D1-34FCA5AA3E72}" vid="{11CD0A69-AFF7-9E4B-B3E8-AF9B6B9DD603}"/>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 id="{1246ACCD-276B-6246-85D1-34FCA5AA3E72}" vid="{46666010-23A1-A247-9C93-B11EF2E3C129}"/>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 id="{1246ACCD-276B-6246-85D1-34FCA5AA3E72}" vid="{E0D49EBB-7A90-1341-A06F-90DCC122805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702004-0A64-4450-ACE6-4855603C74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875778-D423-4FA7-8ED3-FE0C6E397ED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2B99EB8-6E50-4E7F-936A-1AA2BF0067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Custom Design</Template>
  <TotalTime>0</TotalTime>
  <Words>218</Words>
  <Application>Microsoft Office PowerPoint</Application>
  <PresentationFormat>On-screen Show (4:3)</PresentationFormat>
  <Paragraphs>30</Paragraphs>
  <Slides>9</Slides>
  <Notes>5</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9</vt:i4>
      </vt:variant>
    </vt:vector>
  </HeadingPairs>
  <TitlesOfParts>
    <vt:vector size="22" baseType="lpstr">
      <vt:lpstr>Comfortaa</vt:lpstr>
      <vt:lpstr>Gill Sans</vt:lpstr>
      <vt:lpstr>Arial</vt:lpstr>
      <vt:lpstr>Calibri</vt:lpstr>
      <vt:lpstr>Calibri Light</vt:lpstr>
      <vt:lpstr>Wingdings</vt:lpstr>
      <vt:lpstr>Custom Design</vt:lpstr>
      <vt:lpstr>3_Custom Design</vt:lpstr>
      <vt:lpstr>4_Custom Design</vt:lpstr>
      <vt:lpstr>6_Custom Design</vt:lpstr>
      <vt:lpstr>1_Custom Design</vt:lpstr>
      <vt:lpstr>2_Custom Design</vt:lpstr>
      <vt:lpstr>5_Custom Design</vt:lpstr>
      <vt:lpstr>Sneeze Test</vt:lpstr>
      <vt:lpstr>PowerPoint Presentation</vt:lpstr>
      <vt:lpstr>PowerPoint Presentation</vt:lpstr>
      <vt:lpstr>PowerPoint Presentation</vt:lpstr>
      <vt:lpstr>What have we learnt? </vt:lpstr>
      <vt:lpstr>PowerPoint Presentation</vt:lpstr>
      <vt:lpstr>Extension Activities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 : Sneeze Test</dc:title>
  <dc:creator>Natasha Green</dc:creator>
  <cp:lastModifiedBy>Rachel Gagen</cp:lastModifiedBy>
  <cp:revision>1</cp:revision>
  <dcterms:created xsi:type="dcterms:W3CDTF">2021-03-24T16:22:27Z</dcterms:created>
  <dcterms:modified xsi:type="dcterms:W3CDTF">2022-01-05T14:52:55Z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