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2"/>
  </p:notesMasterIdLst>
  <p:sldIdLst>
    <p:sldId id="256" r:id="rId13"/>
    <p:sldId id="257" r:id="rId14"/>
    <p:sldId id="310" r:id="rId15"/>
    <p:sldId id="309" r:id="rId16"/>
    <p:sldId id="260" r:id="rId17"/>
    <p:sldId id="261" r:id="rId18"/>
    <p:sldId id="307" r:id="rId19"/>
    <p:sldId id="267"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8A8"/>
    <a:srgbClr val="157E83"/>
    <a:srgbClr val="EDB834"/>
    <a:srgbClr val="EC632B"/>
    <a:srgbClr val="712E88"/>
    <a:srgbClr val="E26FA9"/>
    <a:srgbClr val="D30D4F"/>
    <a:srgbClr val="E26EA8"/>
    <a:srgbClr val="D2639A"/>
    <a:srgbClr val="369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74" autoAdjust="0"/>
    <p:restoredTop sz="94660"/>
  </p:normalViewPr>
  <p:slideViewPr>
    <p:cSldViewPr snapToGrid="0">
      <p:cViewPr varScale="1">
        <p:scale>
          <a:sx n="125" d="100"/>
          <a:sy n="125" d="100"/>
        </p:scale>
        <p:origin x="792"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b8147b453b790b83" providerId="LiveId" clId="{3C6FC723-6242-4F71-A043-95D6960081D8}"/>
    <pc:docChg chg="modSld">
      <pc:chgData name="Rachel Gagen" userId="b8147b453b790b83" providerId="LiveId" clId="{3C6FC723-6242-4F71-A043-95D6960081D8}" dt="2022-01-05T14:52:16.075" v="18" actId="20577"/>
      <pc:docMkLst>
        <pc:docMk/>
      </pc:docMkLst>
      <pc:sldChg chg="modSp mod">
        <pc:chgData name="Rachel Gagen" userId="b8147b453b790b83" providerId="LiveId" clId="{3C6FC723-6242-4F71-A043-95D6960081D8}" dt="2022-01-05T14:52:02.990" v="0" actId="20577"/>
        <pc:sldMkLst>
          <pc:docMk/>
          <pc:sldMk cId="2988363034" sldId="256"/>
        </pc:sldMkLst>
        <pc:spChg chg="mod">
          <ac:chgData name="Rachel Gagen" userId="b8147b453b790b83" providerId="LiveId" clId="{3C6FC723-6242-4F71-A043-95D6960081D8}" dt="2022-01-05T14:52:02.990" v="0" actId="20577"/>
          <ac:spMkLst>
            <pc:docMk/>
            <pc:sldMk cId="2988363034" sldId="256"/>
            <ac:spMk id="233" creationId="{00000000-0000-0000-0000-000000000000}"/>
          </ac:spMkLst>
        </pc:spChg>
      </pc:sldChg>
      <pc:sldChg chg="modSp mod">
        <pc:chgData name="Rachel Gagen" userId="b8147b453b790b83" providerId="LiveId" clId="{3C6FC723-6242-4F71-A043-95D6960081D8}" dt="2022-01-05T14:52:16.075" v="18" actId="20577"/>
        <pc:sldMkLst>
          <pc:docMk/>
          <pc:sldMk cId="1139979137" sldId="257"/>
        </pc:sldMkLst>
        <pc:spChg chg="mod">
          <ac:chgData name="Rachel Gagen" userId="b8147b453b790b83" providerId="LiveId" clId="{3C6FC723-6242-4F71-A043-95D6960081D8}" dt="2022-01-05T14:52:16.075" v="18" actId="20577"/>
          <ac:spMkLst>
            <pc:docMk/>
            <pc:sldMk cId="1139979137" sldId="257"/>
            <ac:spMk id="242" creationId="{00000000-0000-0000-0000-000000000000}"/>
          </ac:spMkLst>
        </pc:spChg>
      </pc:sldChg>
    </pc:docChg>
  </pc:docChgLst>
  <pc:docChgLst>
    <pc:chgData name="Green, Natalia" userId="S::natalia.green_uhs.nhs.uk#ext#@sotonac.onmicrosoft.com::bf324bb5-e447-45be-938c-312f37635ca6" providerId="AD" clId="Web-{374BCF4F-5724-CAA3-3FC6-699CB4912D9D}"/>
    <pc:docChg chg="modSld">
      <pc:chgData name="Green, Natalia" userId="S::natalia.green_uhs.nhs.uk#ext#@sotonac.onmicrosoft.com::bf324bb5-e447-45be-938c-312f37635ca6" providerId="AD" clId="Web-{374BCF4F-5724-CAA3-3FC6-699CB4912D9D}" dt="2021-03-25T21:52:58.512" v="1"/>
      <pc:docMkLst>
        <pc:docMk/>
      </pc:docMkLst>
      <pc:sldChg chg="delSp">
        <pc:chgData name="Green, Natalia" userId="S::natalia.green_uhs.nhs.uk#ext#@sotonac.onmicrosoft.com::bf324bb5-e447-45be-938c-312f37635ca6" providerId="AD" clId="Web-{374BCF4F-5724-CAA3-3FC6-699CB4912D9D}" dt="2021-03-25T21:52:58.512" v="1"/>
        <pc:sldMkLst>
          <pc:docMk/>
          <pc:sldMk cId="1974776008" sldId="293"/>
        </pc:sldMkLst>
        <pc:spChg chg="del">
          <ac:chgData name="Green, Natalia" userId="S::natalia.green_uhs.nhs.uk#ext#@sotonac.onmicrosoft.com::bf324bb5-e447-45be-938c-312f37635ca6" providerId="AD" clId="Web-{374BCF4F-5724-CAA3-3FC6-699CB4912D9D}" dt="2021-03-25T21:52:56.995" v="0"/>
          <ac:spMkLst>
            <pc:docMk/>
            <pc:sldMk cId="1974776008" sldId="293"/>
            <ac:spMk id="2" creationId="{0B95BAB1-CB1B-4122-BEDE-092EACC2C66E}"/>
          </ac:spMkLst>
        </pc:spChg>
        <pc:spChg chg="del">
          <ac:chgData name="Green, Natalia" userId="S::natalia.green_uhs.nhs.uk#ext#@sotonac.onmicrosoft.com::bf324bb5-e447-45be-938c-312f37635ca6" providerId="AD" clId="Web-{374BCF4F-5724-CAA3-3FC6-699CB4912D9D}" dt="2021-03-25T21:52:58.512" v="1"/>
          <ac:spMkLst>
            <pc:docMk/>
            <pc:sldMk cId="1974776008" sldId="293"/>
            <ac:spMk id="3" creationId="{F40B4FC7-E86E-47E7-BF52-DB2858D568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84EA7-CFBA-504C-BD28-E325EDE5FFCA}" type="datetimeFigureOut">
              <a:rPr lang="en-US" smtClean="0"/>
              <a:t>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58816-B8CA-ED42-888C-97EF58B358B1}" type="slidenum">
              <a:rPr lang="en-US" smtClean="0"/>
              <a:t>‹#›</a:t>
            </a:fld>
            <a:endParaRPr lang="en-US"/>
          </a:p>
        </p:txBody>
      </p:sp>
    </p:spTree>
    <p:extLst>
      <p:ext uri="{BB962C8B-B14F-4D97-AF65-F5344CB8AC3E}">
        <p14:creationId xmlns:p14="http://schemas.microsoft.com/office/powerpoint/2010/main" val="406951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297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554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408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444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233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880528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5360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05/01/2022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05/01/2022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image" Target="../media/image5.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4.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60.xml"/><Relationship Id="rId16" Type="http://schemas.openxmlformats.org/officeDocument/2006/relationships/image" Target="../media/image5.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6" Type="http://schemas.openxmlformats.org/officeDocument/2006/relationships/image" Target="../media/image5.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 id="2147483882" r:id="rId14"/>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499533"/>
            <a:ext cx="8079600" cy="14194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AB1"/>
                </a:solidFill>
                <a:latin typeface="Gill Sans"/>
                <a:ea typeface="Gill Sans"/>
                <a:cs typeface="Gill Sans"/>
                <a:sym typeface="Gill Sans"/>
              </a:rPr>
              <a:t>Sneeze Test</a:t>
            </a:r>
            <a:endParaRPr sz="4800" dirty="0">
              <a:solidFill>
                <a:srgbClr val="0F6AB1"/>
              </a:solidFill>
              <a:latin typeface="Gill Sans"/>
              <a:ea typeface="Gill Sans"/>
              <a:cs typeface="Gill Sans"/>
              <a:sym typeface="Gill Sans"/>
            </a:endParaRPr>
          </a:p>
        </p:txBody>
      </p:sp>
      <p:sp>
        <p:nvSpPr>
          <p:cNvPr id="9" name="Google Shape;234;p1">
            <a:extLst>
              <a:ext uri="{FF2B5EF4-FFF2-40B4-BE49-F238E27FC236}">
                <a16:creationId xmlns:a16="http://schemas.microsoft.com/office/drawing/2014/main" id="{E779FA76-E7D5-0A47-9DC6-34E5F5ED3167}"/>
              </a:ext>
            </a:extLst>
          </p:cNvPr>
          <p:cNvSpPr txBox="1">
            <a:spLocks noGrp="1"/>
          </p:cNvSpPr>
          <p:nvPr>
            <p:ph type="subTitle" idx="1"/>
          </p:nvPr>
        </p:nvSpPr>
        <p:spPr>
          <a:xfrm>
            <a:off x="1332319" y="1918952"/>
            <a:ext cx="6400800" cy="394093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5000"/>
              </a:lnSpc>
              <a:spcBef>
                <a:spcPts val="0"/>
              </a:spcBef>
              <a:spcAft>
                <a:spcPts val="0"/>
              </a:spcAft>
              <a:buClr>
                <a:schemeClr val="dk1"/>
              </a:buClr>
              <a:buSzPts val="1100"/>
              <a:buNone/>
            </a:pPr>
            <a:r>
              <a:rPr lang="en-GB" sz="3300" dirty="0">
                <a:solidFill>
                  <a:schemeClr val="accent5">
                    <a:lumMod val="50000"/>
                  </a:schemeClr>
                </a:solidFill>
                <a:highlight>
                  <a:srgbClr val="FFFFFF"/>
                </a:highlight>
                <a:latin typeface="Gill Sans"/>
                <a:ea typeface="Gill Sans"/>
                <a:cs typeface="Gill Sans"/>
                <a:sym typeface="Gill Sans"/>
              </a:rPr>
              <a:t>Objectives:</a:t>
            </a:r>
            <a:r>
              <a:rPr lang="en-GB" sz="3300" dirty="0">
                <a:solidFill>
                  <a:schemeClr val="accent5">
                    <a:lumMod val="50000"/>
                  </a:schemeClr>
                </a:solidFill>
                <a:highlight>
                  <a:srgbClr val="FFFFFF"/>
                </a:highlight>
                <a:latin typeface="Comfortaa"/>
                <a:ea typeface="Comfortaa"/>
                <a:cs typeface="Comfortaa"/>
                <a:sym typeface="Comfortaa"/>
              </a:rPr>
              <a:t> </a:t>
            </a:r>
          </a:p>
          <a:p>
            <a:pPr marL="0" lvl="0" indent="0" algn="l" rtl="0">
              <a:lnSpc>
                <a:spcPct val="115000"/>
              </a:lnSpc>
              <a:spcBef>
                <a:spcPts val="0"/>
              </a:spcBef>
              <a:spcAft>
                <a:spcPts val="0"/>
              </a:spcAft>
              <a:buClr>
                <a:schemeClr val="dk1"/>
              </a:buClr>
              <a:buSzPts val="1100"/>
              <a:buNone/>
            </a:pPr>
            <a:endParaRPr sz="2900" dirty="0">
              <a:solidFill>
                <a:schemeClr val="accent5">
                  <a:lumMod val="50000"/>
                </a:schemeClr>
              </a:solidFill>
              <a:highlight>
                <a:srgbClr val="FFFFFF"/>
              </a:highlight>
              <a:latin typeface="Comfortaa"/>
              <a:ea typeface="Comfortaa"/>
              <a:cs typeface="Comfortaa"/>
              <a:sym typeface="Comfortaa"/>
            </a:endParaRPr>
          </a:p>
          <a:p>
            <a:pPr lvl="0">
              <a:lnSpc>
                <a:spcPct val="115000"/>
              </a:lnSpc>
              <a:spcBef>
                <a:spcPts val="0"/>
              </a:spcBef>
              <a:buClr>
                <a:schemeClr val="dk1"/>
              </a:buClr>
              <a:buSzPct val="80000"/>
              <a:buFont typeface="Arial" panose="020B0604020202020204" pitchFamily="34" charset="0"/>
              <a:buChar char="•"/>
            </a:pPr>
            <a:r>
              <a:rPr lang="en-GB" dirty="0">
                <a:solidFill>
                  <a:schemeClr val="accent5">
                    <a:lumMod val="50000"/>
                  </a:schemeClr>
                </a:solidFill>
                <a:highlight>
                  <a:srgbClr val="FFFFFF"/>
                </a:highlight>
                <a:latin typeface="Gill Sans"/>
                <a:ea typeface="Gill Sans"/>
                <a:cs typeface="Gill Sans"/>
                <a:sym typeface="Gill Sans"/>
              </a:rPr>
              <a:t>To explain how sneezes can spread viruses, using evidence from their experiments.  </a:t>
            </a:r>
          </a:p>
          <a:p>
            <a:pPr lvl="0">
              <a:lnSpc>
                <a:spcPct val="115000"/>
              </a:lnSpc>
              <a:spcBef>
                <a:spcPts val="0"/>
              </a:spcBef>
              <a:buClr>
                <a:schemeClr val="dk1"/>
              </a:buClr>
              <a:buSzPct val="80000"/>
              <a:buFont typeface="Arial" panose="020B0604020202020204" pitchFamily="34" charset="0"/>
              <a:buChar char="•"/>
            </a:pPr>
            <a:endParaRPr lang="en-GB" dirty="0">
              <a:solidFill>
                <a:schemeClr val="accent5">
                  <a:lumMod val="50000"/>
                </a:schemeClr>
              </a:solidFill>
              <a:highlight>
                <a:srgbClr val="FFFFFF"/>
              </a:highlight>
              <a:latin typeface="Gill Sans"/>
              <a:ea typeface="Gill Sans"/>
              <a:cs typeface="Gill Sans"/>
              <a:sym typeface="Gill Sans"/>
            </a:endParaRPr>
          </a:p>
          <a:p>
            <a:pPr lvl="0">
              <a:lnSpc>
                <a:spcPct val="115000"/>
              </a:lnSpc>
              <a:spcBef>
                <a:spcPts val="0"/>
              </a:spcBef>
              <a:buClr>
                <a:schemeClr val="dk1"/>
              </a:buClr>
              <a:buSzPct val="80000"/>
              <a:buFont typeface="Arial" panose="020B0604020202020204" pitchFamily="34" charset="0"/>
              <a:buChar char="•"/>
            </a:pPr>
            <a:r>
              <a:rPr lang="en-GB" dirty="0">
                <a:solidFill>
                  <a:schemeClr val="accent5">
                    <a:lumMod val="50000"/>
                  </a:schemeClr>
                </a:solidFill>
                <a:highlight>
                  <a:srgbClr val="FFFFFF"/>
                </a:highlight>
                <a:latin typeface="Gill Sans"/>
                <a:ea typeface="Gill Sans"/>
                <a:cs typeface="Gill Sans"/>
                <a:sym typeface="Gill Sans"/>
              </a:rPr>
              <a:t>To evaluate if their tests are ‘fair’ and suggest ways of improving them.   </a:t>
            </a:r>
          </a:p>
          <a:p>
            <a:pPr lvl="0">
              <a:lnSpc>
                <a:spcPct val="115000"/>
              </a:lnSpc>
              <a:spcBef>
                <a:spcPts val="0"/>
              </a:spcBef>
              <a:buClr>
                <a:schemeClr val="dk1"/>
              </a:buClr>
              <a:buSzPct val="80000"/>
              <a:buFont typeface="Arial" panose="020B0604020202020204" pitchFamily="34" charset="0"/>
              <a:buChar char="•"/>
            </a:pPr>
            <a:endParaRPr lang="en-GB" dirty="0">
              <a:solidFill>
                <a:schemeClr val="accent5">
                  <a:lumMod val="50000"/>
                </a:schemeClr>
              </a:solidFill>
              <a:highlight>
                <a:srgbClr val="FFFFFF"/>
              </a:highlight>
              <a:latin typeface="Gill Sans"/>
              <a:ea typeface="Gill Sans"/>
              <a:cs typeface="Gill Sans"/>
              <a:sym typeface="Gill Sans"/>
            </a:endParaRPr>
          </a:p>
          <a:p>
            <a:pPr lvl="0">
              <a:lnSpc>
                <a:spcPct val="115000"/>
              </a:lnSpc>
              <a:spcBef>
                <a:spcPts val="0"/>
              </a:spcBef>
              <a:buClr>
                <a:schemeClr val="dk1"/>
              </a:buClr>
              <a:buSzPct val="80000"/>
              <a:buFont typeface="Arial" panose="020B0604020202020204" pitchFamily="34" charset="0"/>
              <a:buChar char="•"/>
            </a:pPr>
            <a:r>
              <a:rPr lang="en-GB" dirty="0">
                <a:solidFill>
                  <a:schemeClr val="accent5">
                    <a:lumMod val="50000"/>
                  </a:schemeClr>
                </a:solidFill>
                <a:highlight>
                  <a:srgbClr val="FFFFFF"/>
                </a:highlight>
                <a:latin typeface="Gill Sans"/>
                <a:ea typeface="Gill Sans"/>
                <a:cs typeface="Gill Sans"/>
                <a:sym typeface="Gill Sans"/>
              </a:rPr>
              <a:t>To explain how actions such as using a tissue can help lower the spread of a virus.</a:t>
            </a:r>
          </a:p>
          <a:p>
            <a:pPr marL="0" lvl="0" indent="0" algn="l" rtl="0">
              <a:lnSpc>
                <a:spcPct val="115000"/>
              </a:lnSpc>
              <a:spcBef>
                <a:spcPts val="0"/>
              </a:spcBef>
              <a:spcAft>
                <a:spcPts val="0"/>
              </a:spcAft>
              <a:buClr>
                <a:schemeClr val="dk1"/>
              </a:buClr>
              <a:buSzPts val="1100"/>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298836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1" name="Google Shape;241;gb65152134c_2_18"/>
          <p:cNvPicPr preferRelativeResize="0"/>
          <p:nvPr/>
        </p:nvPicPr>
        <p:blipFill rotWithShape="1">
          <a:blip r:embed="rId3">
            <a:alphaModFix/>
          </a:blip>
          <a:srcRect/>
          <a:stretch/>
        </p:blipFill>
        <p:spPr>
          <a:xfrm>
            <a:off x="0" y="3786145"/>
            <a:ext cx="2256151" cy="2221851"/>
          </a:xfrm>
          <a:prstGeom prst="rect">
            <a:avLst/>
          </a:prstGeom>
          <a:noFill/>
          <a:ln>
            <a:noFill/>
          </a:ln>
        </p:spPr>
      </p:pic>
      <p:sp>
        <p:nvSpPr>
          <p:cNvPr id="242" name="Google Shape;242;gb65152134c_2_18"/>
          <p:cNvSpPr txBox="1"/>
          <p:nvPr/>
        </p:nvSpPr>
        <p:spPr>
          <a:xfrm>
            <a:off x="1235200" y="2308525"/>
            <a:ext cx="6495600" cy="166196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GB" sz="3000" b="0" i="0" u="none" strike="noStrike" cap="none" dirty="0">
                <a:solidFill>
                  <a:schemeClr val="accent5">
                    <a:lumMod val="50000"/>
                  </a:schemeClr>
                </a:solidFill>
                <a:latin typeface="Gill Sans"/>
                <a:ea typeface="Gill Sans"/>
                <a:cs typeface="Gill Sans"/>
                <a:sym typeface="Gill Sans"/>
              </a:rPr>
              <a:t>Watch COVID-19 Warriors Video Introduction</a:t>
            </a:r>
            <a:endParaRPr sz="30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4" name="Google Shape;244;gb65152134c_2_18"/>
          <p:cNvPicPr preferRelativeResize="0"/>
          <p:nvPr/>
        </p:nvPicPr>
        <p:blipFill rotWithShape="1">
          <a:blip r:embed="rId4">
            <a:alphaModFix/>
          </a:blip>
          <a:srcRect/>
          <a:stretch/>
        </p:blipFill>
        <p:spPr>
          <a:xfrm>
            <a:off x="6966559" y="3786145"/>
            <a:ext cx="2139976" cy="2139976"/>
          </a:xfrm>
          <a:prstGeom prst="rect">
            <a:avLst/>
          </a:prstGeom>
          <a:noFill/>
          <a:ln>
            <a:noFill/>
          </a:ln>
        </p:spPr>
      </p:pic>
    </p:spTree>
    <p:extLst>
      <p:ext uri="{BB962C8B-B14F-4D97-AF65-F5344CB8AC3E}">
        <p14:creationId xmlns:p14="http://schemas.microsoft.com/office/powerpoint/2010/main" val="113997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9e4fe795c_2_7">
            <a:extLst>
              <a:ext uri="{FF2B5EF4-FFF2-40B4-BE49-F238E27FC236}">
                <a16:creationId xmlns:a16="http://schemas.microsoft.com/office/drawing/2014/main" id="{3B383B9F-1061-490B-83E7-A73EAED1AAF1}"/>
              </a:ext>
            </a:extLst>
          </p:cNvPr>
          <p:cNvSpPr txBox="1">
            <a:spLocks/>
          </p:cNvSpPr>
          <p:nvPr/>
        </p:nvSpPr>
        <p:spPr>
          <a:xfrm>
            <a:off x="661091" y="531125"/>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dirty="0">
                <a:solidFill>
                  <a:srgbClr val="0F6AB1"/>
                </a:solidFill>
                <a:latin typeface="Gill Sans"/>
                <a:sym typeface="Gill Sans"/>
              </a:rPr>
              <a:t>Main Activity</a:t>
            </a:r>
          </a:p>
        </p:txBody>
      </p:sp>
      <p:sp>
        <p:nvSpPr>
          <p:cNvPr id="3" name="Google Shape;250;gb9e4fe795c_2_7">
            <a:extLst>
              <a:ext uri="{FF2B5EF4-FFF2-40B4-BE49-F238E27FC236}">
                <a16:creationId xmlns:a16="http://schemas.microsoft.com/office/drawing/2014/main" id="{3386BD35-19B8-4A8A-AC7F-CADDC71772B0}"/>
              </a:ext>
            </a:extLst>
          </p:cNvPr>
          <p:cNvSpPr txBox="1">
            <a:spLocks/>
          </p:cNvSpPr>
          <p:nvPr/>
        </p:nvSpPr>
        <p:spPr>
          <a:xfrm>
            <a:off x="1320084" y="1787542"/>
            <a:ext cx="6503831"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85000"/>
              </a:lnSpc>
              <a:spcBef>
                <a:spcPts val="1300"/>
              </a:spcBef>
              <a:buClr>
                <a:srgbClr val="0F6AB1"/>
              </a:buClr>
              <a:buSzPts val="2400"/>
              <a:buFont typeface="Wingdings" pitchFamily="2" charset="2"/>
              <a:buChar char="§"/>
            </a:pPr>
            <a:r>
              <a:rPr lang="en-GB" sz="2400" dirty="0">
                <a:solidFill>
                  <a:schemeClr val="accent5">
                    <a:lumMod val="50000"/>
                  </a:schemeClr>
                </a:solidFill>
                <a:latin typeface="Gill Sans"/>
                <a:ea typeface="Gill Sans"/>
                <a:cs typeface="Gill Sans"/>
                <a:sym typeface="Gill Sans"/>
              </a:rPr>
              <a:t>Imagine that the spray bottles are filled with a sneeze - a horrible mixture of snot and saliva…</a:t>
            </a:r>
          </a:p>
          <a:p>
            <a:pPr>
              <a:lnSpc>
                <a:spcPct val="85000"/>
              </a:lnSpc>
              <a:spcBef>
                <a:spcPts val="1300"/>
              </a:spcBef>
              <a:buSzPts val="2400"/>
            </a:pPr>
            <a:endParaRPr lang="en-GB" sz="3500" dirty="0">
              <a:solidFill>
                <a:schemeClr val="accent5">
                  <a:lumMod val="50000"/>
                </a:schemeClr>
              </a:solidFill>
              <a:latin typeface="Gill Sans"/>
              <a:ea typeface="Gill Sans"/>
              <a:cs typeface="Gill Sans"/>
              <a:sym typeface="Gill Sans"/>
            </a:endParaRPr>
          </a:p>
          <a:p>
            <a:pPr>
              <a:lnSpc>
                <a:spcPct val="85000"/>
              </a:lnSpc>
              <a:spcBef>
                <a:spcPts val="1300"/>
              </a:spcBef>
              <a:buSzPts val="2400"/>
            </a:pPr>
            <a:endParaRPr lang="en-GB" sz="3500" dirty="0">
              <a:solidFill>
                <a:srgbClr val="3D85C6"/>
              </a:solidFill>
              <a:latin typeface="Gill Sans"/>
              <a:ea typeface="Gill Sans"/>
              <a:cs typeface="Gill Sans"/>
              <a:sym typeface="Gill Sans"/>
            </a:endParaRPr>
          </a:p>
          <a:p>
            <a:pPr>
              <a:lnSpc>
                <a:spcPct val="85000"/>
              </a:lnSpc>
              <a:spcBef>
                <a:spcPts val="1300"/>
              </a:spcBef>
              <a:buSzPts val="2400"/>
            </a:pPr>
            <a:endParaRPr lang="en-GB" sz="3500" dirty="0">
              <a:solidFill>
                <a:srgbClr val="3D85C6"/>
              </a:solidFill>
              <a:latin typeface="Gill Sans"/>
              <a:ea typeface="Gill Sans"/>
              <a:cs typeface="Gill Sans"/>
              <a:sym typeface="Gill Sans"/>
            </a:endParaRPr>
          </a:p>
        </p:txBody>
      </p:sp>
      <p:pic>
        <p:nvPicPr>
          <p:cNvPr id="4" name="Google Shape;251;gb9e4fe795c_2_7">
            <a:extLst>
              <a:ext uri="{FF2B5EF4-FFF2-40B4-BE49-F238E27FC236}">
                <a16:creationId xmlns:a16="http://schemas.microsoft.com/office/drawing/2014/main" id="{09C26EEE-74AD-499A-869C-2B9CC88918C4}"/>
              </a:ext>
            </a:extLst>
          </p:cNvPr>
          <p:cNvPicPr preferRelativeResize="0"/>
          <p:nvPr/>
        </p:nvPicPr>
        <p:blipFill rotWithShape="1">
          <a:blip r:embed="rId2">
            <a:alphaModFix/>
          </a:blip>
          <a:srcRect/>
          <a:stretch/>
        </p:blipFill>
        <p:spPr>
          <a:xfrm>
            <a:off x="3347704" y="2985118"/>
            <a:ext cx="1062909" cy="887764"/>
          </a:xfrm>
          <a:prstGeom prst="rect">
            <a:avLst/>
          </a:prstGeom>
          <a:noFill/>
          <a:ln>
            <a:noFill/>
          </a:ln>
        </p:spPr>
      </p:pic>
      <p:pic>
        <p:nvPicPr>
          <p:cNvPr id="5" name="Google Shape;252;gb9e4fe795c_2_7">
            <a:extLst>
              <a:ext uri="{FF2B5EF4-FFF2-40B4-BE49-F238E27FC236}">
                <a16:creationId xmlns:a16="http://schemas.microsoft.com/office/drawing/2014/main" id="{797AA989-0DA5-4EB8-8AB1-FB5C718E524D}"/>
              </a:ext>
            </a:extLst>
          </p:cNvPr>
          <p:cNvPicPr preferRelativeResize="0"/>
          <p:nvPr/>
        </p:nvPicPr>
        <p:blipFill rotWithShape="1">
          <a:blip r:embed="rId2">
            <a:alphaModFix/>
          </a:blip>
          <a:srcRect/>
          <a:stretch/>
        </p:blipFill>
        <p:spPr>
          <a:xfrm>
            <a:off x="4388946" y="2649101"/>
            <a:ext cx="1436932" cy="1329709"/>
          </a:xfrm>
          <a:prstGeom prst="rect">
            <a:avLst/>
          </a:prstGeom>
          <a:noFill/>
          <a:ln>
            <a:noFill/>
          </a:ln>
        </p:spPr>
      </p:pic>
      <p:sp>
        <p:nvSpPr>
          <p:cNvPr id="7" name="Rectangle 6">
            <a:extLst>
              <a:ext uri="{FF2B5EF4-FFF2-40B4-BE49-F238E27FC236}">
                <a16:creationId xmlns:a16="http://schemas.microsoft.com/office/drawing/2014/main" id="{96E5B490-8972-4F1A-B44F-9D22D1A3C368}"/>
              </a:ext>
            </a:extLst>
          </p:cNvPr>
          <p:cNvSpPr/>
          <p:nvPr/>
        </p:nvSpPr>
        <p:spPr>
          <a:xfrm>
            <a:off x="1320084" y="4099604"/>
            <a:ext cx="6183071" cy="1681486"/>
          </a:xfrm>
          <a:prstGeom prst="rect">
            <a:avLst/>
          </a:prstGeom>
        </p:spPr>
        <p:txBody>
          <a:bodyPr wrap="square">
            <a:spAutoFit/>
          </a:bodyPr>
          <a:lstStyle/>
          <a:p>
            <a:pPr marL="342900" lvl="0" indent="-342900">
              <a:lnSpc>
                <a:spcPct val="85000"/>
              </a:lnSpc>
              <a:spcBef>
                <a:spcPts val="1300"/>
              </a:spcBef>
              <a:buSzPts val="2400"/>
              <a:buFont typeface="Wingdings" pitchFamily="2" charset="2"/>
              <a:buChar char="§"/>
            </a:pPr>
            <a:r>
              <a:rPr lang="en-GB" sz="2400" dirty="0">
                <a:solidFill>
                  <a:schemeClr val="accent5">
                    <a:lumMod val="50000"/>
                  </a:schemeClr>
                </a:solidFill>
                <a:latin typeface="Gill Sans"/>
                <a:ea typeface="Gill Sans"/>
                <a:cs typeface="Gill Sans"/>
                <a:sym typeface="Gill Sans"/>
              </a:rPr>
              <a:t>What happens when you put your hand or a tissue in front of the sneeze?</a:t>
            </a:r>
          </a:p>
          <a:p>
            <a:pPr lvl="0">
              <a:lnSpc>
                <a:spcPct val="85000"/>
              </a:lnSpc>
              <a:spcBef>
                <a:spcPts val="1300"/>
              </a:spcBef>
              <a:buSzPts val="2400"/>
            </a:pPr>
            <a:endParaRPr lang="en-GB" sz="2400" dirty="0">
              <a:solidFill>
                <a:schemeClr val="accent5">
                  <a:lumMod val="50000"/>
                </a:schemeClr>
              </a:solidFill>
              <a:latin typeface="Gill Sans"/>
              <a:ea typeface="Gill Sans"/>
              <a:cs typeface="Gill Sans"/>
              <a:sym typeface="Gill Sans"/>
            </a:endParaRPr>
          </a:p>
          <a:p>
            <a:pPr marL="342900" lvl="0" indent="-342900">
              <a:lnSpc>
                <a:spcPct val="85000"/>
              </a:lnSpc>
              <a:spcBef>
                <a:spcPts val="1300"/>
              </a:spcBef>
              <a:buSzPts val="2400"/>
              <a:buFont typeface="Wingdings" pitchFamily="2" charset="2"/>
              <a:buChar char="§"/>
            </a:pPr>
            <a:r>
              <a:rPr lang="en-GB" sz="2400" dirty="0">
                <a:solidFill>
                  <a:schemeClr val="accent5">
                    <a:lumMod val="50000"/>
                  </a:schemeClr>
                </a:solidFill>
                <a:latin typeface="Gill Sans"/>
                <a:ea typeface="Gill Sans"/>
                <a:cs typeface="Gill Sans"/>
                <a:sym typeface="Gill Sans"/>
              </a:rPr>
              <a:t>Record your results on the table.</a:t>
            </a:r>
          </a:p>
        </p:txBody>
      </p:sp>
    </p:spTree>
    <p:extLst>
      <p:ext uri="{BB962C8B-B14F-4D97-AF65-F5344CB8AC3E}">
        <p14:creationId xmlns:p14="http://schemas.microsoft.com/office/powerpoint/2010/main" val="275178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gb9e4fe795c_2_21">
            <a:extLst>
              <a:ext uri="{FF2B5EF4-FFF2-40B4-BE49-F238E27FC236}">
                <a16:creationId xmlns:a16="http://schemas.microsoft.com/office/drawing/2014/main" id="{1363F59B-A7A6-458C-B140-43EB7DB3B8C8}"/>
              </a:ext>
            </a:extLst>
          </p:cNvPr>
          <p:cNvSpPr txBox="1">
            <a:spLocks/>
          </p:cNvSpPr>
          <p:nvPr/>
        </p:nvSpPr>
        <p:spPr>
          <a:xfrm>
            <a:off x="204310" y="271569"/>
            <a:ext cx="8675936" cy="13110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000" dirty="0">
                <a:solidFill>
                  <a:srgbClr val="0F6AB1"/>
                </a:solidFill>
                <a:latin typeface="Gill Sans" panose="020B0502020104020203" pitchFamily="34" charset="-79"/>
                <a:cs typeface="Gill Sans" panose="020B0502020104020203" pitchFamily="34" charset="-79"/>
                <a:sym typeface="Gill Sans"/>
              </a:rPr>
              <a:t>How far do droplets of snot and saliva spread when you sneeze?</a:t>
            </a:r>
          </a:p>
        </p:txBody>
      </p:sp>
      <p:pic>
        <p:nvPicPr>
          <p:cNvPr id="3" name="Google Shape;258;gb9e4fe795c_2_21">
            <a:extLst>
              <a:ext uri="{FF2B5EF4-FFF2-40B4-BE49-F238E27FC236}">
                <a16:creationId xmlns:a16="http://schemas.microsoft.com/office/drawing/2014/main" id="{AD6809A5-2F96-48AF-9C4B-A66C474DF539}"/>
              </a:ext>
            </a:extLst>
          </p:cNvPr>
          <p:cNvPicPr preferRelativeResize="0"/>
          <p:nvPr/>
        </p:nvPicPr>
        <p:blipFill rotWithShape="1">
          <a:blip r:embed="rId2">
            <a:alphaModFix/>
          </a:blip>
          <a:srcRect l="5567" t="12642" r="10707" b="14273"/>
          <a:stretch/>
        </p:blipFill>
        <p:spPr>
          <a:xfrm>
            <a:off x="938151" y="1955266"/>
            <a:ext cx="7227055" cy="3633725"/>
          </a:xfrm>
          <a:prstGeom prst="rect">
            <a:avLst/>
          </a:prstGeom>
          <a:noFill/>
          <a:ln w="38100" cap="flat" cmpd="sng">
            <a:solidFill>
              <a:srgbClr val="0000FF"/>
            </a:solidFill>
            <a:prstDash val="solid"/>
            <a:round/>
            <a:headEnd type="none" w="sm" len="sm"/>
            <a:tailEnd type="none" w="sm" len="sm"/>
          </a:ln>
        </p:spPr>
      </p:pic>
      <p:sp>
        <p:nvSpPr>
          <p:cNvPr id="4" name="Google Shape;259;gb9e4fe795c_2_21">
            <a:extLst>
              <a:ext uri="{FF2B5EF4-FFF2-40B4-BE49-F238E27FC236}">
                <a16:creationId xmlns:a16="http://schemas.microsoft.com/office/drawing/2014/main" id="{55C6A512-A2B5-4B99-85C0-018198E7EEFF}"/>
              </a:ext>
            </a:extLst>
          </p:cNvPr>
          <p:cNvSpPr txBox="1"/>
          <p:nvPr/>
        </p:nvSpPr>
        <p:spPr>
          <a:xfrm>
            <a:off x="938151" y="5711600"/>
            <a:ext cx="7355843"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accent5">
                    <a:lumMod val="50000"/>
                  </a:schemeClr>
                </a:solidFill>
                <a:latin typeface="Gill Sans"/>
                <a:ea typeface="Gill Sans"/>
                <a:cs typeface="Gill Sans"/>
                <a:sym typeface="Gill Sans"/>
              </a:rPr>
              <a:t>Look at the results and think about how you should sneeze to keep others safe.</a:t>
            </a:r>
            <a:endParaRPr sz="2400" b="0" i="0" u="none" strike="noStrike" cap="none" dirty="0">
              <a:solidFill>
                <a:schemeClr val="accent5">
                  <a:lumMod val="50000"/>
                </a:schemeClr>
              </a:solidFill>
              <a:latin typeface="Gill Sans"/>
              <a:ea typeface="Gill Sans"/>
              <a:cs typeface="Gill Sans"/>
              <a:sym typeface="Gill Sans"/>
            </a:endParaRPr>
          </a:p>
        </p:txBody>
      </p:sp>
      <p:pic>
        <p:nvPicPr>
          <p:cNvPr id="5" name="Google Shape;267;gb65152134c_1_0">
            <a:extLst>
              <a:ext uri="{FF2B5EF4-FFF2-40B4-BE49-F238E27FC236}">
                <a16:creationId xmlns:a16="http://schemas.microsoft.com/office/drawing/2014/main" id="{8677907D-93CD-994D-B024-02D18657A187}"/>
              </a:ext>
            </a:extLst>
          </p:cNvPr>
          <p:cNvPicPr preferRelativeResize="0"/>
          <p:nvPr/>
        </p:nvPicPr>
        <p:blipFill rotWithShape="1">
          <a:blip r:embed="rId3">
            <a:alphaModFix/>
          </a:blip>
          <a:srcRect/>
          <a:stretch/>
        </p:blipFill>
        <p:spPr>
          <a:xfrm>
            <a:off x="7892631" y="927113"/>
            <a:ext cx="1047059" cy="1028153"/>
          </a:xfrm>
          <a:prstGeom prst="rect">
            <a:avLst/>
          </a:prstGeom>
          <a:noFill/>
          <a:ln>
            <a:noFill/>
          </a:ln>
        </p:spPr>
      </p:pic>
      <p:pic>
        <p:nvPicPr>
          <p:cNvPr id="6" name="Google Shape;267;gb65152134c_1_0">
            <a:extLst>
              <a:ext uri="{FF2B5EF4-FFF2-40B4-BE49-F238E27FC236}">
                <a16:creationId xmlns:a16="http://schemas.microsoft.com/office/drawing/2014/main" id="{0145C2AF-3C3D-3B44-86B9-E1C41B7F10AE}"/>
              </a:ext>
            </a:extLst>
          </p:cNvPr>
          <p:cNvPicPr preferRelativeResize="0"/>
          <p:nvPr/>
        </p:nvPicPr>
        <p:blipFill rotWithShape="1">
          <a:blip r:embed="rId3">
            <a:alphaModFix/>
          </a:blip>
          <a:srcRect/>
          <a:stretch/>
        </p:blipFill>
        <p:spPr>
          <a:xfrm>
            <a:off x="7931268" y="5691022"/>
            <a:ext cx="1047059" cy="1028153"/>
          </a:xfrm>
          <a:prstGeom prst="rect">
            <a:avLst/>
          </a:prstGeom>
          <a:noFill/>
          <a:ln>
            <a:noFill/>
          </a:ln>
        </p:spPr>
      </p:pic>
    </p:spTree>
    <p:extLst>
      <p:ext uri="{BB962C8B-B14F-4D97-AF65-F5344CB8AC3E}">
        <p14:creationId xmlns:p14="http://schemas.microsoft.com/office/powerpoint/2010/main" val="251716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b65152134c_1_0"/>
          <p:cNvSpPr txBox="1">
            <a:spLocks noGrp="1"/>
          </p:cNvSpPr>
          <p:nvPr>
            <p:ph type="title"/>
          </p:nvPr>
        </p:nvSpPr>
        <p:spPr>
          <a:xfrm>
            <a:off x="532200" y="515156"/>
            <a:ext cx="8079600" cy="118832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What have we learnt?</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6" name="Google Shape;266;gb65152134c_1_0"/>
          <p:cNvSpPr txBox="1"/>
          <p:nvPr/>
        </p:nvSpPr>
        <p:spPr>
          <a:xfrm>
            <a:off x="1156624" y="1433025"/>
            <a:ext cx="7062465" cy="40329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You can see that germs can’t spread so far when you block your sneeze.</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Look at the hand… What can you see?</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The safest ways to sneeze are into a tissue or into your elbow.</a:t>
            </a: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endParaRPr sz="25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80000"/>
              <a:buFont typeface="Arial" panose="020B0604020202020204" pitchFamily="34" charset="0"/>
              <a:buChar char="•"/>
            </a:pPr>
            <a:r>
              <a:rPr lang="en-GB" sz="2500" b="0" i="0" u="none" strike="noStrike" cap="none" dirty="0">
                <a:solidFill>
                  <a:schemeClr val="accent5">
                    <a:lumMod val="50000"/>
                  </a:schemeClr>
                </a:solidFill>
                <a:latin typeface="Gill Sans"/>
                <a:ea typeface="Gill Sans"/>
                <a:cs typeface="Gill Sans"/>
                <a:sym typeface="Gill Sans"/>
              </a:rPr>
              <a:t>Remember to throw your tissue away and wash your hands!</a:t>
            </a:r>
            <a:endParaRPr sz="25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185379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4" name="Google Shape;274;gabefc0c955_0_11"/>
          <p:cNvPicPr preferRelativeResize="0"/>
          <p:nvPr/>
        </p:nvPicPr>
        <p:blipFill rotWithShape="1">
          <a:blip r:embed="rId3">
            <a:alphaModFix/>
          </a:blip>
          <a:srcRect/>
          <a:stretch/>
        </p:blipFill>
        <p:spPr>
          <a:xfrm>
            <a:off x="786469" y="270457"/>
            <a:ext cx="2037950" cy="2037950"/>
          </a:xfrm>
          <a:prstGeom prst="rect">
            <a:avLst/>
          </a:prstGeom>
          <a:noFill/>
          <a:ln>
            <a:noFill/>
          </a:ln>
        </p:spPr>
      </p:pic>
      <p:grpSp>
        <p:nvGrpSpPr>
          <p:cNvPr id="275" name="Google Shape;275;gabefc0c955_0_11"/>
          <p:cNvGrpSpPr/>
          <p:nvPr/>
        </p:nvGrpSpPr>
        <p:grpSpPr>
          <a:xfrm>
            <a:off x="3156527" y="503283"/>
            <a:ext cx="4380000" cy="2720100"/>
            <a:chOff x="3335250" y="174125"/>
            <a:chExt cx="4380000" cy="2720100"/>
          </a:xfrm>
        </p:grpSpPr>
        <p:sp>
          <p:nvSpPr>
            <p:cNvPr id="276" name="Google Shape;276;gabefc0c955_0_11"/>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abefc0c955_0_11"/>
            <p:cNvSpPr txBox="1"/>
            <p:nvPr/>
          </p:nvSpPr>
          <p:spPr>
            <a:xfrm>
              <a:off x="3442400" y="174125"/>
              <a:ext cx="4212600" cy="2720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500"/>
                <a:buFont typeface="Arial"/>
                <a:buNone/>
              </a:pPr>
              <a:r>
                <a:rPr lang="en-GB" sz="3200" b="0" i="0" u="none" strike="noStrike" cap="none" dirty="0">
                  <a:solidFill>
                    <a:srgbClr val="0F6AB1"/>
                  </a:solidFill>
                  <a:latin typeface="Gill Sans"/>
                  <a:ea typeface="Gill Sans"/>
                  <a:cs typeface="Gill Sans"/>
                  <a:sym typeface="Gill Sans"/>
                </a:rPr>
                <a:t>Bubbles says… “Remember to wash your hands with soap and water as often as you can!”</a:t>
              </a:r>
              <a:endParaRPr sz="3200" b="0" i="0" u="none" strike="noStrike" cap="none" dirty="0">
                <a:solidFill>
                  <a:srgbClr val="0F6AB1"/>
                </a:solidFill>
                <a:latin typeface="Gill Sans"/>
                <a:ea typeface="Gill Sans"/>
                <a:cs typeface="Gill Sans"/>
                <a:sym typeface="Gill Sans"/>
              </a:endParaRPr>
            </a:p>
          </p:txBody>
        </p:sp>
      </p:grpSp>
      <p:pic>
        <p:nvPicPr>
          <p:cNvPr id="278" name="Google Shape;278;gabefc0c955_0_11"/>
          <p:cNvPicPr preferRelativeResize="0"/>
          <p:nvPr/>
        </p:nvPicPr>
        <p:blipFill rotWithShape="1">
          <a:blip r:embed="rId4">
            <a:alphaModFix/>
          </a:blip>
          <a:srcRect l="26658" t="6132" r="26214" b="8446"/>
          <a:stretch/>
        </p:blipFill>
        <p:spPr>
          <a:xfrm>
            <a:off x="3389636" y="3223383"/>
            <a:ext cx="2364728" cy="2478001"/>
          </a:xfrm>
          <a:prstGeom prst="rect">
            <a:avLst/>
          </a:prstGeom>
          <a:noFill/>
          <a:ln>
            <a:noFill/>
          </a:ln>
        </p:spPr>
      </p:pic>
    </p:spTree>
    <p:extLst>
      <p:ext uri="{BB962C8B-B14F-4D97-AF65-F5344CB8AC3E}">
        <p14:creationId xmlns:p14="http://schemas.microsoft.com/office/powerpoint/2010/main" val="410390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fill="hold"/>
                                        <p:tgtEl>
                                          <p:spTgt spid="275"/>
                                        </p:tgtEl>
                                        <p:attrNameLst>
                                          <p:attrName>ppt_x</p:attrName>
                                        </p:attrNameLst>
                                      </p:cBhvr>
                                      <p:tavLst>
                                        <p:tav tm="0">
                                          <p:val>
                                            <p:strVal val="#ppt_x"/>
                                          </p:val>
                                        </p:tav>
                                        <p:tav tm="100000">
                                          <p:val>
                                            <p:strVal val="#ppt_x"/>
                                          </p:val>
                                        </p:tav>
                                      </p:tavLst>
                                    </p:anim>
                                    <p:anim calcmode="lin" valueType="num">
                                      <p:cBhvr additive="base">
                                        <p:cTn id="8" dur="500" fill="hold"/>
                                        <p:tgtEl>
                                          <p:spTgt spid="2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74"/>
                                        </p:tgtEl>
                                        <p:attrNameLst>
                                          <p:attrName>style.visibility</p:attrName>
                                        </p:attrNameLst>
                                      </p:cBhvr>
                                      <p:to>
                                        <p:strVal val="visible"/>
                                      </p:to>
                                    </p:set>
                                    <p:animEffect transition="in" filter="fade">
                                      <p:cBhvr>
                                        <p:cTn id="13" dur="2000"/>
                                        <p:tgtEl>
                                          <p:spTgt spid="274"/>
                                        </p:tgtEl>
                                      </p:cBhvr>
                                    </p:animEffect>
                                    <p:anim calcmode="lin" valueType="num">
                                      <p:cBhvr>
                                        <p:cTn id="14" dur="2000" fill="hold"/>
                                        <p:tgtEl>
                                          <p:spTgt spid="274"/>
                                        </p:tgtEl>
                                        <p:attrNameLst>
                                          <p:attrName>ppt_w</p:attrName>
                                        </p:attrNameLst>
                                      </p:cBhvr>
                                      <p:tavLst>
                                        <p:tav tm="0" fmla="#ppt_w*sin(2.5*pi*$)">
                                          <p:val>
                                            <p:fltVal val="0"/>
                                          </p:val>
                                        </p:tav>
                                        <p:tav tm="100000">
                                          <p:val>
                                            <p:fltVal val="1"/>
                                          </p:val>
                                        </p:tav>
                                      </p:tavLst>
                                    </p:anim>
                                    <p:anim calcmode="lin" valueType="num">
                                      <p:cBhvr>
                                        <p:cTn id="15" dur="2000" fill="hold"/>
                                        <p:tgtEl>
                                          <p:spTgt spid="2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84" name="Google Shape;284;gaf9cfb55a7_0_0"/>
          <p:cNvSpPr txBox="1">
            <a:spLocks noGrp="1"/>
          </p:cNvSpPr>
          <p:nvPr>
            <p:ph type="subTitle" idx="1"/>
          </p:nvPr>
        </p:nvSpPr>
        <p:spPr>
          <a:xfrm>
            <a:off x="1371600" y="1419925"/>
            <a:ext cx="6400800" cy="3185949"/>
          </a:xfrm>
          <a:prstGeom prst="rect">
            <a:avLst/>
          </a:prstGeom>
          <a:noFill/>
          <a:ln>
            <a:noFill/>
          </a:ln>
        </p:spPr>
        <p:txBody>
          <a:bodyPr spcFirstLastPara="1" wrap="square" lIns="91425" tIns="45700" rIns="91425" bIns="45700" anchor="t" anchorCtr="0">
            <a:noAutofit/>
          </a:bodyPr>
          <a:lstStyle/>
          <a:p>
            <a:pPr lvl="0" rtl="0">
              <a:lnSpc>
                <a:spcPct val="85000"/>
              </a:lnSpc>
              <a:spcBef>
                <a:spcPts val="1300"/>
              </a:spcBef>
              <a:spcAft>
                <a:spcPts val="0"/>
              </a:spcAft>
              <a:buClr>
                <a:schemeClr val="accent5">
                  <a:lumMod val="50000"/>
                </a:schemeClr>
              </a:buClr>
              <a:buSzPct val="80000"/>
              <a:buFont typeface="Arial" panose="020B0604020202020204" pitchFamily="34" charset="0"/>
              <a:buChar char="•"/>
            </a:pPr>
            <a:r>
              <a:rPr lang="en-GB" dirty="0">
                <a:solidFill>
                  <a:schemeClr val="accent5">
                    <a:lumMod val="50000"/>
                  </a:schemeClr>
                </a:solidFill>
                <a:latin typeface="Gill Sans" panose="020B0502020104020203" pitchFamily="34" charset="-79"/>
                <a:cs typeface="Gill Sans" panose="020B0502020104020203" pitchFamily="34" charset="-79"/>
              </a:rPr>
              <a:t>Can you make a graph to show your results?</a:t>
            </a:r>
          </a:p>
          <a:p>
            <a:pPr lvl="0" rtl="0">
              <a:lnSpc>
                <a:spcPct val="85000"/>
              </a:lnSpc>
              <a:spcBef>
                <a:spcPts val="1300"/>
              </a:spcBef>
              <a:spcAft>
                <a:spcPts val="0"/>
              </a:spcAft>
              <a:buClr>
                <a:schemeClr val="accent5">
                  <a:lumMod val="50000"/>
                </a:schemeClr>
              </a:buClr>
              <a:buSzPct val="80000"/>
              <a:buFont typeface="Arial" panose="020B0604020202020204" pitchFamily="34" charset="0"/>
              <a:buChar char="•"/>
            </a:pPr>
            <a:r>
              <a:rPr lang="en-GB" dirty="0">
                <a:solidFill>
                  <a:schemeClr val="accent5">
                    <a:lumMod val="50000"/>
                  </a:schemeClr>
                </a:solidFill>
                <a:latin typeface="Gill Sans" panose="020B0502020104020203" pitchFamily="34" charset="-79"/>
                <a:cs typeface="Gill Sans" panose="020B0502020104020203" pitchFamily="34" charset="-79"/>
              </a:rPr>
              <a:t>You could also repeat the experiment outside – what is the difference? </a:t>
            </a:r>
          </a:p>
          <a:p>
            <a:pPr lvl="0" rtl="0">
              <a:lnSpc>
                <a:spcPct val="85000"/>
              </a:lnSpc>
              <a:spcBef>
                <a:spcPts val="1300"/>
              </a:spcBef>
              <a:spcAft>
                <a:spcPts val="0"/>
              </a:spcAft>
              <a:buClr>
                <a:schemeClr val="accent5">
                  <a:lumMod val="50000"/>
                </a:schemeClr>
              </a:buClr>
              <a:buSzPct val="80000"/>
              <a:buFont typeface="Arial" panose="020B0604020202020204" pitchFamily="34" charset="0"/>
              <a:buChar char="•"/>
            </a:pPr>
            <a:r>
              <a:rPr lang="en-GB" dirty="0">
                <a:solidFill>
                  <a:schemeClr val="accent5">
                    <a:lumMod val="50000"/>
                  </a:schemeClr>
                </a:solidFill>
                <a:latin typeface="Gill Sans" panose="020B0502020104020203" pitchFamily="34" charset="-79"/>
                <a:cs typeface="Gill Sans" panose="020B0502020104020203" pitchFamily="34" charset="-79"/>
              </a:rPr>
              <a:t>Have a go at making a poster to show others how to sneeze safely.</a:t>
            </a:r>
            <a:endParaRPr dirty="0">
              <a:solidFill>
                <a:schemeClr val="accent5">
                  <a:lumMod val="50000"/>
                </a:schemeClr>
              </a:solidFill>
              <a:latin typeface="Gill Sans" panose="020B0502020104020203" pitchFamily="34" charset="-79"/>
              <a:cs typeface="Gill Sans" panose="020B0502020104020203" pitchFamily="34" charset="-79"/>
            </a:endParaRPr>
          </a:p>
        </p:txBody>
      </p:sp>
      <p:pic>
        <p:nvPicPr>
          <p:cNvPr id="285" name="Google Shape;285;gaf9cfb55a7_0_0"/>
          <p:cNvPicPr preferRelativeResize="0"/>
          <p:nvPr/>
        </p:nvPicPr>
        <p:blipFill rotWithShape="1">
          <a:blip r:embed="rId3">
            <a:alphaModFix/>
          </a:blip>
          <a:srcRect/>
          <a:stretch/>
        </p:blipFill>
        <p:spPr>
          <a:xfrm>
            <a:off x="819360" y="4221051"/>
            <a:ext cx="1660644" cy="1752600"/>
          </a:xfrm>
          <a:prstGeom prst="rect">
            <a:avLst/>
          </a:prstGeom>
          <a:noFill/>
          <a:ln>
            <a:noFill/>
          </a:ln>
        </p:spPr>
      </p:pic>
      <p:pic>
        <p:nvPicPr>
          <p:cNvPr id="286" name="Google Shape;286;gaf9cfb55a7_0_0"/>
          <p:cNvPicPr preferRelativeResize="0"/>
          <p:nvPr/>
        </p:nvPicPr>
        <p:blipFill rotWithShape="1">
          <a:blip r:embed="rId4">
            <a:alphaModFix/>
          </a:blip>
          <a:srcRect/>
          <a:stretch/>
        </p:blipFill>
        <p:spPr>
          <a:xfrm>
            <a:off x="6535208" y="3757989"/>
            <a:ext cx="2216805" cy="2215662"/>
          </a:xfrm>
          <a:prstGeom prst="rect">
            <a:avLst/>
          </a:prstGeom>
          <a:noFill/>
          <a:ln>
            <a:noFill/>
          </a:ln>
        </p:spPr>
      </p:pic>
    </p:spTree>
    <p:extLst>
      <p:ext uri="{BB962C8B-B14F-4D97-AF65-F5344CB8AC3E}">
        <p14:creationId xmlns:p14="http://schemas.microsoft.com/office/powerpoint/2010/main" val="187385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648368" y="14727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369981" y="1002268"/>
            <a:ext cx="3610665" cy="3424851"/>
          </a:xfrm>
          <a:prstGeom prst="wedgeEllipseCallout">
            <a:avLst>
              <a:gd name="adj1" fmla="val -58794"/>
              <a:gd name="adj2" fmla="val -41295"/>
            </a:avLst>
          </a:prstGeom>
          <a:noFill/>
          <a:ln w="12700" cap="flat" cmpd="sng">
            <a:solidFill>
              <a:schemeClr val="dk2"/>
            </a:solidFill>
            <a:prstDash val="solid"/>
            <a:round/>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Google Shape;274;gabefc0c955_0_11">
            <a:extLst>
              <a:ext uri="{FF2B5EF4-FFF2-40B4-BE49-F238E27FC236}">
                <a16:creationId xmlns:a16="http://schemas.microsoft.com/office/drawing/2014/main" id="{3A5AB9D6-106E-4B17-A955-04D0E34DB0AC}"/>
              </a:ext>
            </a:extLst>
          </p:cNvPr>
          <p:cNvPicPr preferRelativeResize="0"/>
          <p:nvPr/>
        </p:nvPicPr>
        <p:blipFill rotWithShape="1">
          <a:blip r:embed="rId2">
            <a:alphaModFix/>
          </a:blip>
          <a:srcRect/>
          <a:stretch/>
        </p:blipFill>
        <p:spPr>
          <a:xfrm>
            <a:off x="1014713" y="676743"/>
            <a:ext cx="2037950" cy="2037950"/>
          </a:xfrm>
          <a:prstGeom prst="rect">
            <a:avLst/>
          </a:prstGeom>
          <a:noFill/>
          <a:ln>
            <a:noFill/>
          </a:ln>
        </p:spPr>
      </p:pic>
    </p:spTree>
    <p:extLst>
      <p:ext uri="{BB962C8B-B14F-4D97-AF65-F5344CB8AC3E}">
        <p14:creationId xmlns:p14="http://schemas.microsoft.com/office/powerpoint/2010/main" val="242859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658616-20A1-4EB1-B464-0BEA0F70BD6A}">
  <ds:schemaRefs>
    <ds:schemaRef ds:uri="http://schemas.microsoft.com/sharepoint/v3/contenttype/forms"/>
  </ds:schemaRefs>
</ds:datastoreItem>
</file>

<file path=customXml/itemProps2.xml><?xml version="1.0" encoding="utf-8"?>
<ds:datastoreItem xmlns:ds="http://schemas.openxmlformats.org/officeDocument/2006/customXml" ds:itemID="{55811DB3-3932-43A2-BA5A-EE8EF95D2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B9F3E8-EC39-4219-9CA2-277A51A371B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252</Words>
  <Application>Microsoft Office PowerPoint</Application>
  <PresentationFormat>On-screen Show (4:3)</PresentationFormat>
  <Paragraphs>33</Paragraphs>
  <Slides>9</Slides>
  <Notes>5</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9</vt:i4>
      </vt:variant>
    </vt:vector>
  </HeadingPairs>
  <TitlesOfParts>
    <vt:vector size="25" baseType="lpstr">
      <vt:lpstr>Comfortaa</vt:lpstr>
      <vt:lpstr>Gill Sans</vt:lpstr>
      <vt:lpstr>Arial</vt:lpstr>
      <vt:lpstr>Calibri</vt:lpstr>
      <vt:lpstr>Calibri Light</vt:lpstr>
      <vt:lpstr>Gill Sans MT</vt:lpstr>
      <vt:lpstr>Wingdings</vt: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Sneeze Test</vt:lpstr>
      <vt:lpstr>PowerPoint Presentation</vt:lpstr>
      <vt:lpstr>PowerPoint Presentation</vt:lpstr>
      <vt:lpstr>PowerPoint Presentation</vt:lpstr>
      <vt:lpstr>What have we learnt? </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Rachel Gagen</cp:lastModifiedBy>
  <cp:revision>10</cp:revision>
  <dcterms:created xsi:type="dcterms:W3CDTF">2021-03-17T09:42:00Z</dcterms:created>
  <dcterms:modified xsi:type="dcterms:W3CDTF">2022-01-05T14:52:22Z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