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705" r:id="rId5"/>
    <p:sldMasterId id="2147483735" r:id="rId6"/>
    <p:sldMasterId id="2147483738" r:id="rId7"/>
    <p:sldMasterId id="2147483740" r:id="rId8"/>
  </p:sldMasterIdLst>
  <p:notesMasterIdLst>
    <p:notesMasterId r:id="rId26"/>
  </p:notesMasterIdLst>
  <p:sldIdLst>
    <p:sldId id="256" r:id="rId9"/>
    <p:sldId id="301" r:id="rId10"/>
    <p:sldId id="316" r:id="rId11"/>
    <p:sldId id="317" r:id="rId12"/>
    <p:sldId id="320" r:id="rId13"/>
    <p:sldId id="319" r:id="rId14"/>
    <p:sldId id="310" r:id="rId15"/>
    <p:sldId id="294" r:id="rId16"/>
    <p:sldId id="312" r:id="rId17"/>
    <p:sldId id="321" r:id="rId18"/>
    <p:sldId id="313" r:id="rId19"/>
    <p:sldId id="297" r:id="rId20"/>
    <p:sldId id="300" r:id="rId21"/>
    <p:sldId id="315" r:id="rId22"/>
    <p:sldId id="309" r:id="rId23"/>
    <p:sldId id="308" r:id="rId24"/>
    <p:sldId id="28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61"/>
    <a:srgbClr val="245795"/>
    <a:srgbClr val="6600CC"/>
    <a:srgbClr val="59A9E5"/>
    <a:srgbClr val="2E67AD"/>
    <a:srgbClr val="C5FFC5"/>
    <a:srgbClr val="FFA000"/>
    <a:srgbClr val="FFCC66"/>
    <a:srgbClr val="FF9900"/>
    <a:srgbClr val="E36C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36E8D7-B5A4-4B60-91B4-B2681DF10E88}" v="7" dt="2021-05-13T11:58:54.343"/>
    <p1510:client id="{7898727D-0F3F-407E-B58F-8BAA4C223599}" v="327" dt="2021-05-14T14:58:12.905"/>
    <p1510:client id="{CC98FFED-A739-409E-A870-F4DD914EEC89}" v="10" dt="2021-05-14T14:49:36.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383" autoAdjust="0"/>
  </p:normalViewPr>
  <p:slideViewPr>
    <p:cSldViewPr snapToGrid="0">
      <p:cViewPr varScale="1">
        <p:scale>
          <a:sx n="52" d="100"/>
          <a:sy n="52" d="100"/>
        </p:scale>
        <p:origin x="17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6794BF-B36E-DA4E-9DF1-E31F26A49796}" type="datetimeFigureOut">
              <a:rPr lang="en-US" smtClean="0"/>
              <a:t>5/20/2021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7DEE80-B85B-D14C-B0B8-2864D965BDCD}" type="slidenum">
              <a:rPr lang="en-US" smtClean="0"/>
              <a:t>‹#›</a:t>
            </a:fld>
            <a:endParaRPr lang="en-US"/>
          </a:p>
        </p:txBody>
      </p:sp>
    </p:spTree>
    <p:extLst>
      <p:ext uri="{BB962C8B-B14F-4D97-AF65-F5344CB8AC3E}">
        <p14:creationId xmlns:p14="http://schemas.microsoft.com/office/powerpoint/2010/main" val="21306262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Qg8sRsERlwU"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it.ly/MtSAlasdairMunro"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ur03.safelinks.protection.outlook.com/?url=http%3A%2F%2Fbit.ly%2FLifeLabC19VaccineTrialParticipant&amp;data=01%7C01%7CL.J.Bagust%40soton.ac.uk%7Cb517d8b6787149cf63e208d866c34963%7C4a5378f929f44d3ebe89669d03ada9d8%7C0&amp;sdata=P7p2BBI0tBKrqwqcbeiEhjWAnqKWluDxYwMxJACxwdY%3D&amp;reserved=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uqN3r14vU4M"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youtube.com/watch?v=Y27WCb_k9CM" TargetMode="External"/><Relationship Id="rId4" Type="http://schemas.openxmlformats.org/officeDocument/2006/relationships/hyperlink" Target="https://youtu.be/uqN3r14vU4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Y-YNzNOFefc"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i0ZabxXmH4Y"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youtu.be/KaBqrQYvBbs" TargetMode="External"/><Relationship Id="rId4" Type="http://schemas.openxmlformats.org/officeDocument/2006/relationships/hyperlink" Target="https://www.youtube.com/watch?v=KaBqrQYvBb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Qg8sRsERlwU" TargetMode="External"/><Relationship Id="rId7" Type="http://schemas.openxmlformats.org/officeDocument/2006/relationships/hyperlink" Target="https://www.youtube.com/watch?v=TbiqKsbkR_I"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youtube.com/watch?v=Gy64nyDTBzk" TargetMode="External"/><Relationship Id="rId5" Type="http://schemas.openxmlformats.org/officeDocument/2006/relationships/hyperlink" Target="https://www.youtube.com/watch?v=1C9EVri-CA0" TargetMode="External"/><Relationship Id="rId4" Type="http://schemas.openxmlformats.org/officeDocument/2006/relationships/hyperlink" Target="https://www.youtube.com/watch?v=NkkCUudcfLY"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news/av/health-55281633"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The evolution of science and our role in preventing the spread of COVID-19 – YouTube</a:t>
            </a:r>
            <a:r>
              <a:rPr lang="en-GB"/>
              <a:t>  </a:t>
            </a:r>
          </a:p>
          <a:p>
            <a:endParaRPr lang="en-GB"/>
          </a:p>
        </p:txBody>
      </p:sp>
      <p:sp>
        <p:nvSpPr>
          <p:cNvPr id="4" name="Slide Number Placeholder 3"/>
          <p:cNvSpPr>
            <a:spLocks noGrp="1"/>
          </p:cNvSpPr>
          <p:nvPr>
            <p:ph type="sldNum" sz="quarter" idx="5"/>
          </p:nvPr>
        </p:nvSpPr>
        <p:spPr/>
        <p:txBody>
          <a:bodyPr/>
          <a:lstStyle/>
          <a:p>
            <a:fld id="{407DEE80-B85B-D14C-B0B8-2864D965BDCD}" type="slidenum">
              <a:rPr lang="en-US" smtClean="0"/>
              <a:t>1</a:t>
            </a:fld>
            <a:endParaRPr lang="en-US"/>
          </a:p>
        </p:txBody>
      </p:sp>
    </p:spTree>
    <p:extLst>
      <p:ext uri="{BB962C8B-B14F-4D97-AF65-F5344CB8AC3E}">
        <p14:creationId xmlns:p14="http://schemas.microsoft.com/office/powerpoint/2010/main" val="667735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Full videos:</a:t>
            </a:r>
            <a:endParaRPr lang="en-US" sz="1200" kern="1200" dirty="0">
              <a:solidFill>
                <a:schemeClr val="tx1"/>
              </a:solidFill>
              <a:effectLst/>
              <a:latin typeface="+mn-lt"/>
              <a:ea typeface="+mn-ea"/>
              <a:cs typeface="+mn-cs"/>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hlinkClick r:id="rId3"/>
              </a:rPr>
              <a:t>https://bit.ly/MtSAlasdairMunro</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4"/>
              </a:rPr>
              <a:t>http://bit.ly/LifeLabC19VaccineTrialParticipant</a:t>
            </a:r>
            <a:endParaRPr lang="en-GB" sz="1200" kern="120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407DEE80-B85B-D14C-B0B8-2864D965BDCD}" type="slidenum">
              <a:rPr lang="en-US" smtClean="0"/>
              <a:t>11</a:t>
            </a:fld>
            <a:endParaRPr lang="en-US"/>
          </a:p>
        </p:txBody>
      </p:sp>
    </p:spTree>
    <p:extLst>
      <p:ext uri="{BB962C8B-B14F-4D97-AF65-F5344CB8AC3E}">
        <p14:creationId xmlns:p14="http://schemas.microsoft.com/office/powerpoint/2010/main" val="1176590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pl-PL" sz="1200" b="0" i="0" kern="1200" dirty="0">
                <a:solidFill>
                  <a:schemeClr val="tx1"/>
                </a:solidFill>
                <a:effectLst/>
                <a:latin typeface="+mn-lt"/>
                <a:ea typeface="+mn-ea"/>
                <a:cs typeface="+mn-cs"/>
              </a:rPr>
              <a:t>BBC </a:t>
            </a:r>
            <a:r>
              <a:rPr lang="en-GB" sz="1200" b="0" i="0" kern="1200" dirty="0">
                <a:solidFill>
                  <a:schemeClr val="tx1"/>
                </a:solidFill>
                <a:effectLst/>
                <a:latin typeface="+mn-lt"/>
                <a:ea typeface="+mn-ea"/>
                <a:cs typeface="+mn-cs"/>
              </a:rPr>
              <a:t>Horizon clip on how v</a:t>
            </a:r>
            <a:r>
              <a:rPr lang="pl-PL" sz="1200" b="0" i="0" kern="1200" dirty="0">
                <a:solidFill>
                  <a:schemeClr val="tx1"/>
                </a:solidFill>
                <a:effectLst/>
                <a:latin typeface="+mn-lt"/>
                <a:ea typeface="+mn-ea"/>
                <a:cs typeface="+mn-cs"/>
              </a:rPr>
              <a:t>accine</a:t>
            </a:r>
            <a:r>
              <a:rPr lang="en-GB" sz="1200" b="0" i="0" kern="1200" dirty="0">
                <a:solidFill>
                  <a:schemeClr val="tx1"/>
                </a:solidFill>
                <a:effectLst/>
                <a:latin typeface="+mn-lt"/>
                <a:ea typeface="+mn-ea"/>
                <a:cs typeface="+mn-cs"/>
              </a:rPr>
              <a:t>s can help protect communities:</a:t>
            </a:r>
            <a:r>
              <a:rPr lang="pl-PL" sz="1200" b="0" i="0" kern="1200" dirty="0">
                <a:solidFill>
                  <a:schemeClr val="tx1"/>
                </a:solidFill>
                <a:effectLst/>
                <a:latin typeface="+mn-lt"/>
                <a:ea typeface="+mn-ea"/>
                <a:cs typeface="+mn-cs"/>
              </a:rPr>
              <a:t> </a:t>
            </a:r>
          </a:p>
          <a:p>
            <a:pPr rtl="0" fontAlgn="base"/>
            <a:r>
              <a:rPr lang="en-GB" dirty="0">
                <a:hlinkClick r:id="rId3"/>
              </a:rPr>
              <a:t>General Testing - BBC Horizon - Vaccine </a:t>
            </a:r>
            <a:r>
              <a:rPr lang="en-GB" dirty="0">
                <a:hlinkClick r:id="rId4"/>
              </a:rPr>
              <a:t>–</a:t>
            </a:r>
            <a:r>
              <a:rPr lang="en-GB" dirty="0">
                <a:hlinkClick r:id="rId3"/>
              </a:rPr>
              <a:t> YouTube</a:t>
            </a:r>
            <a:r>
              <a:rPr lang="en-GB" dirty="0"/>
              <a:t>  https://www.youtube.com/watch?v=uqN3r14vU4M </a:t>
            </a:r>
            <a:r>
              <a:rPr lang="en-GB" b="1" dirty="0"/>
              <a:t>(1min 38secs)</a:t>
            </a:r>
          </a:p>
          <a:p>
            <a:pPr rtl="0" fontAlgn="base"/>
            <a:endParaRPr lang="en-GB" dirty="0"/>
          </a:p>
          <a:p>
            <a:pPr rtl="0" fontAlgn="base"/>
            <a:r>
              <a:rPr lang="en-GB" dirty="0">
                <a:hlinkClick r:id="rId5"/>
              </a:rPr>
              <a:t>General Testing - Kate Glyn-Owen - Vaccines – YouTube</a:t>
            </a:r>
            <a:r>
              <a:rPr lang="en-GB" dirty="0"/>
              <a:t> https://www.youtube.com/watch?v=Y27WCb_k9CM </a:t>
            </a:r>
            <a:r>
              <a:rPr lang="en-GB" b="1" dirty="0"/>
              <a:t>(2mins 43 secs)</a:t>
            </a:r>
            <a:endParaRPr lang="en-US" b="1" dirty="0"/>
          </a:p>
        </p:txBody>
      </p:sp>
      <p:sp>
        <p:nvSpPr>
          <p:cNvPr id="4" name="Slide Number Placeholder 3"/>
          <p:cNvSpPr>
            <a:spLocks noGrp="1"/>
          </p:cNvSpPr>
          <p:nvPr>
            <p:ph type="sldNum" sz="quarter" idx="10"/>
          </p:nvPr>
        </p:nvSpPr>
        <p:spPr/>
        <p:txBody>
          <a:bodyPr/>
          <a:lstStyle/>
          <a:p>
            <a:fld id="{407DEE80-B85B-D14C-B0B8-2864D965BDCD}" type="slidenum">
              <a:rPr lang="en-US" smtClean="0"/>
              <a:t>12</a:t>
            </a:fld>
            <a:endParaRPr lang="en-US"/>
          </a:p>
        </p:txBody>
      </p:sp>
    </p:spTree>
    <p:extLst>
      <p:ext uri="{BB962C8B-B14F-4D97-AF65-F5344CB8AC3E}">
        <p14:creationId xmlns:p14="http://schemas.microsoft.com/office/powerpoint/2010/main" val="356405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13</a:t>
            </a:fld>
            <a:endParaRPr lang="en-US"/>
          </a:p>
        </p:txBody>
      </p:sp>
    </p:spTree>
    <p:extLst>
      <p:ext uri="{BB962C8B-B14F-4D97-AF65-F5344CB8AC3E}">
        <p14:creationId xmlns:p14="http://schemas.microsoft.com/office/powerpoint/2010/main" val="3564059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2</a:t>
            </a:fld>
            <a:endParaRPr lang="en-US"/>
          </a:p>
        </p:txBody>
      </p:sp>
    </p:spTree>
    <p:extLst>
      <p:ext uri="{BB962C8B-B14F-4D97-AF65-F5344CB8AC3E}">
        <p14:creationId xmlns:p14="http://schemas.microsoft.com/office/powerpoint/2010/main" val="341684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Contagion clip:</a:t>
            </a:r>
          </a:p>
          <a:p>
            <a:r>
              <a:rPr lang="en-GB" dirty="0">
                <a:hlinkClick r:id="rId3"/>
              </a:rPr>
              <a:t>General Testing - Contagion – YouTube</a:t>
            </a:r>
            <a:r>
              <a:rPr lang="en-GB" dirty="0"/>
              <a:t> https://www.youtube.com/watch?v=Y-YNzNOFefc </a:t>
            </a:r>
            <a:r>
              <a:rPr lang="en-GB" b="1" dirty="0"/>
              <a:t>(2mins 20 secs)</a:t>
            </a:r>
          </a:p>
        </p:txBody>
      </p:sp>
      <p:sp>
        <p:nvSpPr>
          <p:cNvPr id="4" name="Slide Number Placeholder 3"/>
          <p:cNvSpPr>
            <a:spLocks noGrp="1"/>
          </p:cNvSpPr>
          <p:nvPr>
            <p:ph type="sldNum" sz="quarter" idx="5"/>
          </p:nvPr>
        </p:nvSpPr>
        <p:spPr/>
        <p:txBody>
          <a:bodyPr/>
          <a:lstStyle/>
          <a:p>
            <a:fld id="{407DEE80-B85B-D14C-B0B8-2864D965BDCD}" type="slidenum">
              <a:rPr lang="en-US" smtClean="0"/>
              <a:t>3</a:t>
            </a:fld>
            <a:endParaRPr lang="en-US"/>
          </a:p>
        </p:txBody>
      </p:sp>
    </p:spTree>
    <p:extLst>
      <p:ext uri="{BB962C8B-B14F-4D97-AF65-F5344CB8AC3E}">
        <p14:creationId xmlns:p14="http://schemas.microsoft.com/office/powerpoint/2010/main" val="38417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4</a:t>
            </a:fld>
            <a:endParaRPr lang="en-US"/>
          </a:p>
        </p:txBody>
      </p:sp>
    </p:spTree>
    <p:extLst>
      <p:ext uri="{BB962C8B-B14F-4D97-AF65-F5344CB8AC3E}">
        <p14:creationId xmlns:p14="http://schemas.microsoft.com/office/powerpoint/2010/main" val="1793929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147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6</a:t>
            </a:fld>
            <a:endParaRPr lang="en-US"/>
          </a:p>
        </p:txBody>
      </p:sp>
    </p:spTree>
    <p:extLst>
      <p:ext uri="{BB962C8B-B14F-4D97-AF65-F5344CB8AC3E}">
        <p14:creationId xmlns:p14="http://schemas.microsoft.com/office/powerpoint/2010/main" val="2091205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dirty="0"/>
              <a:t>WHO explaining how the virus has spread:</a:t>
            </a:r>
            <a:endParaRPr lang="it-IT" sz="1200" b="0" i="0" kern="1200" dirty="0">
              <a:solidFill>
                <a:schemeClr val="tx1"/>
              </a:solidFill>
              <a:effectLst/>
              <a:latin typeface="+mn-lt"/>
              <a:ea typeface="+mn-ea"/>
              <a:cs typeface="+mn-cs"/>
            </a:endParaRPr>
          </a:p>
          <a:p>
            <a:r>
              <a:rPr lang="en-GB" dirty="0">
                <a:hlinkClick r:id="rId3"/>
              </a:rPr>
              <a:t>Coronavirus disease (COVID-19) – YouTube</a:t>
            </a:r>
            <a:r>
              <a:rPr lang="en-GB" dirty="0"/>
              <a:t> https://www.youtube.com/watch?v=i0ZabxXmH4Y </a:t>
            </a:r>
            <a:r>
              <a:rPr lang="en-GB" b="1" dirty="0"/>
              <a:t>(5mins 18 secs)</a:t>
            </a:r>
          </a:p>
          <a:p>
            <a:endParaRPr lang="en-GB" dirty="0"/>
          </a:p>
          <a:p>
            <a:pPr rtl="0" fontAlgn="base"/>
            <a:r>
              <a:rPr lang="it-IT" sz="1200" b="0" i="0" kern="1200" dirty="0">
                <a:solidFill>
                  <a:schemeClr val="tx1"/>
                </a:solidFill>
                <a:effectLst/>
                <a:latin typeface="+mn-lt"/>
                <a:ea typeface="+mn-ea"/>
                <a:cs typeface="+mn-cs"/>
              </a:rPr>
              <a:t>Slo-Mo Guys Demo why its good to wear a mask: </a:t>
            </a:r>
          </a:p>
          <a:p>
            <a:pPr rtl="0" fontAlgn="base"/>
            <a:r>
              <a:rPr lang="en-GB" dirty="0">
                <a:hlinkClick r:id="rId4"/>
              </a:rPr>
              <a:t>General Testing </a:t>
            </a:r>
            <a:r>
              <a:rPr lang="en-GB" dirty="0" err="1">
                <a:hlinkClick r:id="rId4"/>
              </a:rPr>
              <a:t>Slo</a:t>
            </a:r>
            <a:r>
              <a:rPr lang="en-GB" dirty="0">
                <a:hlinkClick r:id="rId4"/>
              </a:rPr>
              <a:t>-Mo Guys Demo </a:t>
            </a:r>
            <a:r>
              <a:rPr lang="en-GB" dirty="0">
                <a:hlinkClick r:id="rId5"/>
              </a:rPr>
              <a:t>–</a:t>
            </a:r>
            <a:r>
              <a:rPr lang="en-GB" dirty="0">
                <a:hlinkClick r:id="rId4"/>
              </a:rPr>
              <a:t> YouTube</a:t>
            </a:r>
            <a:r>
              <a:rPr lang="en-GB" dirty="0"/>
              <a:t> https://www.youtube.com/watch?v=KaBqrQYvBbs </a:t>
            </a:r>
            <a:r>
              <a:rPr lang="en-GB" b="1" dirty="0"/>
              <a:t>(3mins 55 secs)</a:t>
            </a:r>
          </a:p>
          <a:p>
            <a:endParaRPr lang="en-US" dirty="0"/>
          </a:p>
        </p:txBody>
      </p:sp>
      <p:sp>
        <p:nvSpPr>
          <p:cNvPr id="4" name="Slide Number Placeholder 3"/>
          <p:cNvSpPr>
            <a:spLocks noGrp="1"/>
          </p:cNvSpPr>
          <p:nvPr>
            <p:ph type="sldNum" sz="quarter" idx="10"/>
          </p:nvPr>
        </p:nvSpPr>
        <p:spPr/>
        <p:txBody>
          <a:bodyPr/>
          <a:lstStyle/>
          <a:p>
            <a:fld id="{407DEE80-B85B-D14C-B0B8-2864D965BDCD}" type="slidenum">
              <a:rPr lang="en-US" smtClean="0"/>
              <a:t>8</a:t>
            </a:fld>
            <a:endParaRPr lang="en-US"/>
          </a:p>
        </p:txBody>
      </p:sp>
    </p:spTree>
    <p:extLst>
      <p:ext uri="{BB962C8B-B14F-4D97-AF65-F5344CB8AC3E}">
        <p14:creationId xmlns:p14="http://schemas.microsoft.com/office/powerpoint/2010/main" val="4277146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a:t>
            </a:r>
            <a:endParaRPr lang="en-GB" dirty="0">
              <a:hlinkClick r:id="rId3"/>
            </a:endParaRPr>
          </a:p>
          <a:p>
            <a:r>
              <a:rPr lang="en-GB" dirty="0">
                <a:hlinkClick r:id="rId3"/>
              </a:rPr>
              <a:t>The evolution of science and our role in preventing the spread of COVID-19 – YouTube</a:t>
            </a:r>
            <a:r>
              <a:rPr lang="en-GB" dirty="0"/>
              <a:t>   https://www.youtube.com/watch?v=Qg8sRsERlwU </a:t>
            </a:r>
            <a:r>
              <a:rPr lang="en-GB" b="1" dirty="0"/>
              <a:t>(1min 20secs)</a:t>
            </a:r>
          </a:p>
          <a:p>
            <a:r>
              <a:rPr lang="en-GB" dirty="0"/>
              <a:t>&amp;</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hlinkClick r:id="rId4"/>
              </a:rPr>
              <a:t>Southampton COVID-19 research through media lens v6 – YouTube</a:t>
            </a:r>
            <a:r>
              <a:rPr lang="en-GB" dirty="0"/>
              <a:t>  https://www.youtube.com/watch?v=NkkCUudcfLY </a:t>
            </a:r>
            <a:r>
              <a:rPr lang="en-GB" b="1" dirty="0"/>
              <a:t>(3mins)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Or alternative:</a:t>
            </a:r>
          </a:p>
          <a:p>
            <a:r>
              <a:rPr lang="en-GB" dirty="0">
                <a:hlinkClick r:id="rId5"/>
              </a:rPr>
              <a:t>University of Southampton helping in the fight against COVID-19. – YouTube</a:t>
            </a:r>
            <a:r>
              <a:rPr lang="en-GB" dirty="0"/>
              <a:t>   https://www.youtube.com/watch?v=1C9EVri-CA0</a:t>
            </a:r>
          </a:p>
          <a:p>
            <a:endParaRPr lang="en-GB" dirty="0"/>
          </a:p>
          <a:p>
            <a:r>
              <a:rPr lang="en-GB" dirty="0"/>
              <a:t>More info:</a:t>
            </a:r>
            <a:endParaRPr lang="en-GB" dirty="0">
              <a:hlinkClick r:id="rId6"/>
            </a:endParaRPr>
          </a:p>
          <a:p>
            <a:r>
              <a:rPr lang="en-GB" dirty="0">
                <a:hlinkClick r:id="rId7"/>
              </a:rPr>
              <a:t>COVID-19 drug testing clinical trials | University of Southampton – YouTube</a:t>
            </a:r>
            <a:r>
              <a:rPr lang="en-GB" dirty="0"/>
              <a:t> https://www.youtube.com/watch?v=TbiqKsbkR_I</a:t>
            </a:r>
            <a:endParaRPr lang="en-GB" dirty="0">
              <a:hlinkClick r:id="rId6"/>
            </a:endParaRPr>
          </a:p>
          <a:p>
            <a:r>
              <a:rPr lang="en-GB" dirty="0">
                <a:hlinkClick r:id="rId6"/>
              </a:rPr>
              <a:t>Personal respirator for treating covid-19 (</a:t>
            </a:r>
            <a:r>
              <a:rPr lang="en-GB" dirty="0" err="1">
                <a:hlinkClick r:id="rId6"/>
              </a:rPr>
              <a:t>PeRSo</a:t>
            </a:r>
            <a:r>
              <a:rPr lang="en-GB" dirty="0">
                <a:hlinkClick r:id="rId6"/>
              </a:rPr>
              <a:t>) | University of Southampton – YouTube</a:t>
            </a:r>
            <a:r>
              <a:rPr lang="en-GB" dirty="0"/>
              <a:t>  https://www.youtube.com/watch?v=Gy64nyDTBzk</a:t>
            </a:r>
          </a:p>
        </p:txBody>
      </p:sp>
      <p:sp>
        <p:nvSpPr>
          <p:cNvPr id="4" name="Slide Number Placeholder 3"/>
          <p:cNvSpPr>
            <a:spLocks noGrp="1"/>
          </p:cNvSpPr>
          <p:nvPr>
            <p:ph type="sldNum" sz="quarter" idx="5"/>
          </p:nvPr>
        </p:nvSpPr>
        <p:spPr/>
        <p:txBody>
          <a:bodyPr/>
          <a:lstStyle/>
          <a:p>
            <a:fld id="{407DEE80-B85B-D14C-B0B8-2864D965BDCD}" type="slidenum">
              <a:rPr lang="en-US" smtClean="0"/>
              <a:t>9</a:t>
            </a:fld>
            <a:endParaRPr lang="en-US"/>
          </a:p>
        </p:txBody>
      </p:sp>
    </p:spTree>
    <p:extLst>
      <p:ext uri="{BB962C8B-B14F-4D97-AF65-F5344CB8AC3E}">
        <p14:creationId xmlns:p14="http://schemas.microsoft.com/office/powerpoint/2010/main" val="3771426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Covid vaccine safety: How does a vaccine get approved? - BBC News</a:t>
            </a:r>
            <a:r>
              <a:rPr lang="en-GB" dirty="0"/>
              <a:t> https://www.bbc.co.uk/news/av/health-55281633 </a:t>
            </a:r>
            <a:r>
              <a:rPr lang="en-GB" b="1" dirty="0"/>
              <a:t>(2mins 53 secs)</a:t>
            </a:r>
          </a:p>
        </p:txBody>
      </p:sp>
      <p:sp>
        <p:nvSpPr>
          <p:cNvPr id="4" name="Slide Number Placeholder 3"/>
          <p:cNvSpPr>
            <a:spLocks noGrp="1"/>
          </p:cNvSpPr>
          <p:nvPr>
            <p:ph type="sldNum" sz="quarter" idx="5"/>
          </p:nvPr>
        </p:nvSpPr>
        <p:spPr/>
        <p:txBody>
          <a:bodyPr/>
          <a:lstStyle/>
          <a:p>
            <a:fld id="{407DEE80-B85B-D14C-B0B8-2864D965BDCD}" type="slidenum">
              <a:rPr lang="en-US" smtClean="0"/>
              <a:t>10</a:t>
            </a:fld>
            <a:endParaRPr lang="en-US"/>
          </a:p>
        </p:txBody>
      </p:sp>
    </p:spTree>
    <p:extLst>
      <p:ext uri="{BB962C8B-B14F-4D97-AF65-F5344CB8AC3E}">
        <p14:creationId xmlns:p14="http://schemas.microsoft.com/office/powerpoint/2010/main" val="1272246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3.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3.wdp"/></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7.png"/><Relationship Id="rId4" Type="http://schemas.openxmlformats.org/officeDocument/2006/relationships/image" Target="../media/image2.tif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4.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4.wdp"/></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8.png"/><Relationship Id="rId4" Type="http://schemas.openxmlformats.org/officeDocument/2006/relationships/image" Target="../media/image2.tif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5.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5.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tif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tif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tif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2.tif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68310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9" name="Picture 8">
            <a:extLst>
              <a:ext uri="{FF2B5EF4-FFF2-40B4-BE49-F238E27FC236}">
                <a16:creationId xmlns:a16="http://schemas.microsoft.com/office/drawing/2014/main" id="{196A163A-459B-4E33-A5A2-9C7F1912C2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1493777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6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7" name="Picture 6">
            <a:extLst>
              <a:ext uri="{FF2B5EF4-FFF2-40B4-BE49-F238E27FC236}">
                <a16:creationId xmlns:a16="http://schemas.microsoft.com/office/drawing/2014/main" id="{443D59A1-96FE-4369-9BA7-7DA6BD78BD72}"/>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1220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spTree>
    <p:extLst>
      <p:ext uri="{BB962C8B-B14F-4D97-AF65-F5344CB8AC3E}">
        <p14:creationId xmlns:p14="http://schemas.microsoft.com/office/powerpoint/2010/main" val="3840825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9" name="Picture 8">
            <a:extLst>
              <a:ext uri="{FF2B5EF4-FFF2-40B4-BE49-F238E27FC236}">
                <a16:creationId xmlns:a16="http://schemas.microsoft.com/office/drawing/2014/main" id="{52AC6BF0-2F08-4CE9-915E-CF7E92439A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687642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7" name="Picture 6">
            <a:extLst>
              <a:ext uri="{FF2B5EF4-FFF2-40B4-BE49-F238E27FC236}">
                <a16:creationId xmlns:a16="http://schemas.microsoft.com/office/drawing/2014/main" id="{6ADE9BE2-8A49-436A-AD27-8A4F9C54378D}"/>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052013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spTree>
    <p:extLst>
      <p:ext uri="{BB962C8B-B14F-4D97-AF65-F5344CB8AC3E}">
        <p14:creationId xmlns:p14="http://schemas.microsoft.com/office/powerpoint/2010/main" val="3404569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4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9" name="Picture 8">
            <a:extLst>
              <a:ext uri="{FF2B5EF4-FFF2-40B4-BE49-F238E27FC236}">
                <a16:creationId xmlns:a16="http://schemas.microsoft.com/office/drawing/2014/main" id="{A70C00F5-F640-4A54-8F16-95C94B21754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410540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8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7" name="Picture 6">
            <a:extLst>
              <a:ext uri="{FF2B5EF4-FFF2-40B4-BE49-F238E27FC236}">
                <a16:creationId xmlns:a16="http://schemas.microsoft.com/office/drawing/2014/main" id="{B6AFD699-5BD2-4C4C-BBDD-3BFB9632AAE7}"/>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94069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3835849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379447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duotone>
              <a:prstClr val="black"/>
              <a:srgbClr val="3699E0">
                <a:tint val="45000"/>
                <a:satMod val="400000"/>
              </a:srgb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3593558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0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694482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48232"/>
            <a:ext cx="8065294" cy="3377714"/>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a:extLst>
              <a:ext uri="{FF2B5EF4-FFF2-40B4-BE49-F238E27FC236}">
                <a16:creationId xmlns:a16="http://schemas.microsoft.com/office/drawing/2014/main" id="{00071454-3A23-4713-BDBA-79BD1BDBAADB}"/>
              </a:ext>
            </a:extLst>
          </p:cNvPr>
          <p:cNvPicPr>
            <a:picLocks noChangeAspect="1"/>
          </p:cNvPicPr>
          <p:nvPr userDrawn="1"/>
        </p:nvPicPr>
        <p:blipFill>
          <a:blip r:embed="rId3" cstate="print">
            <a:duotone>
              <a:prstClr val="black"/>
              <a:schemeClr val="bg1">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887286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4105238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41395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p>
            <a:r>
              <a:rPr lang="en-US"/>
              <a:t>Click to edit Master subtitle style</a:t>
            </a:r>
            <a:endParaRPr lang="en-GB"/>
          </a:p>
        </p:txBody>
      </p:sp>
    </p:spTree>
    <p:extLst>
      <p:ext uri="{BB962C8B-B14F-4D97-AF65-F5344CB8AC3E}">
        <p14:creationId xmlns:p14="http://schemas.microsoft.com/office/powerpoint/2010/main" val="1358519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610790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2140861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64140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A4C142-9607-4B65-8DC5-821AB04E4B22}"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104446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A4C142-9607-4B65-8DC5-821AB04E4B22}" type="datetimeFigureOut">
              <a:rPr lang="en-GB" smtClean="0"/>
              <a:t>20/05/2021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834677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B7F0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229565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A4C142-9607-4B65-8DC5-821AB04E4B22}" type="datetimeFigureOut">
              <a:rPr lang="en-GB" smtClean="0"/>
              <a:t>20/05/2021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222734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4C142-9607-4B65-8DC5-821AB04E4B22}" type="datetimeFigureOut">
              <a:rPr lang="en-GB" smtClean="0"/>
              <a:t>20/05/2021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393166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59A4C142-9607-4B65-8DC5-821AB04E4B22}" type="datetimeFigureOut">
              <a:rPr lang="en-GB" smtClean="0"/>
              <a:t>20/05/2021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1948677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59A4C142-9607-4B65-8DC5-821AB04E4B22}" type="datetimeFigureOut">
              <a:rPr lang="en-GB" smtClean="0"/>
              <a:t>20/05/2021</a:t>
            </a:fld>
            <a:endParaRPr lang="en-GB"/>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2394252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849907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20/05/2021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3919467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6368FFE6-4116-4438-BE4C-3DEC4A71FB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28170775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10247" name="Rectangle 1031"/>
          <p:cNvSpPr>
            <a:spLocks noChangeArrowheads="1"/>
          </p:cNvSpPr>
          <p:nvPr/>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GB" sz="1200">
              <a:solidFill>
                <a:srgbClr val="17365D"/>
              </a:solidFill>
            </a:endParaRPr>
          </a:p>
        </p:txBody>
      </p:sp>
      <p:sp>
        <p:nvSpPr>
          <p:cNvPr id="10248" name="Rectangle 1032"/>
          <p:cNvSpPr>
            <a:spLocks noChangeArrowheads="1"/>
          </p:cNvSpPr>
          <p:nvPr/>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US" sz="2400">
              <a:solidFill>
                <a:srgbClr val="17365D"/>
              </a:solidFill>
              <a:latin typeface="Arial" charset="0"/>
            </a:endParaRPr>
          </a:p>
        </p:txBody>
      </p:sp>
      <p:sp>
        <p:nvSpPr>
          <p:cNvPr id="10242" name="Rectangle 1026"/>
          <p:cNvSpPr>
            <a:spLocks noGrp="1" noChangeArrowheads="1"/>
          </p:cNvSpPr>
          <p:nvPr>
            <p:ph type="ctrTitle"/>
          </p:nvPr>
        </p:nvSpPr>
        <p:spPr>
          <a:xfrm>
            <a:off x="323850" y="1700213"/>
            <a:ext cx="8496300" cy="2160587"/>
          </a:xfrm>
        </p:spPr>
        <p:txBody>
          <a:bodyPr lIns="91440"/>
          <a:lstStyle>
            <a:lvl1pPr>
              <a:defRPr sz="7500">
                <a:solidFill>
                  <a:schemeClr val="bg1"/>
                </a:solidFill>
              </a:defRPr>
            </a:lvl1pPr>
          </a:lstStyle>
          <a:p>
            <a:pPr lvl="0"/>
            <a:r>
              <a:rPr lang="en-US" noProof="0"/>
              <a:t>Click to edit Master title style</a:t>
            </a:r>
            <a:endParaRPr lang="en-GB" noProof="0"/>
          </a:p>
        </p:txBody>
      </p:sp>
      <p:sp>
        <p:nvSpPr>
          <p:cNvPr id="10243" name="Rectangle 1027"/>
          <p:cNvSpPr>
            <a:spLocks noGrp="1" noChangeArrowheads="1"/>
          </p:cNvSpPr>
          <p:nvPr>
            <p:ph type="subTitle" idx="1"/>
          </p:nvPr>
        </p:nvSpPr>
        <p:spPr>
          <a:xfrm>
            <a:off x="323850" y="3933825"/>
            <a:ext cx="8496300" cy="1752600"/>
          </a:xfrm>
        </p:spPr>
        <p:txBody>
          <a:bodyPr lIns="91440"/>
          <a:lstStyle>
            <a:lvl1pPr marL="0" indent="0">
              <a:buFontTx/>
              <a:buNone/>
              <a:defRPr sz="3500">
                <a:solidFill>
                  <a:schemeClr val="accent1"/>
                </a:solidFill>
              </a:defRPr>
            </a:lvl1pPr>
          </a:lstStyle>
          <a:p>
            <a:pPr lvl="0"/>
            <a:r>
              <a:rPr lang="en-US" noProof="0"/>
              <a:t>Click to edit Master subtitle style</a:t>
            </a:r>
            <a:endParaRPr lang="en-GB" noProof="0"/>
          </a:p>
        </p:txBody>
      </p:sp>
      <p:sp>
        <p:nvSpPr>
          <p:cNvPr id="10246" name="Rectangle 1030"/>
          <p:cNvSpPr>
            <a:spLocks noGrp="1" noChangeArrowheads="1"/>
          </p:cNvSpPr>
          <p:nvPr>
            <p:ph type="sldNum" sz="quarter" idx="4"/>
          </p:nvPr>
        </p:nvSpPr>
        <p:spPr>
          <a:xfrm>
            <a:off x="6553200" y="6245225"/>
            <a:ext cx="2133600" cy="476250"/>
          </a:xfrm>
        </p:spPr>
        <p:txBody>
          <a:bodyPr rIns="91440"/>
          <a:lstStyle>
            <a:lvl1pPr>
              <a:defRPr>
                <a:latin typeface="Arial" charset="0"/>
              </a:defRPr>
            </a:lvl1pPr>
          </a:lstStyle>
          <a:p>
            <a:fld id="{B68048BD-FDB1-4011-BBA8-4A2F60B6EA91}" type="slidenum">
              <a:rPr lang="en-GB">
                <a:solidFill>
                  <a:srgbClr val="17365D"/>
                </a:solidFill>
              </a:rPr>
              <a:pPr/>
              <a:t>‹#›</a:t>
            </a:fld>
            <a:endParaRPr lang="en-GB">
              <a:solidFill>
                <a:srgbClr val="17365D"/>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279996578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algn="ctr" eaLnBrk="0" fontAlgn="base" hangingPunct="0">
              <a:spcBef>
                <a:spcPct val="0"/>
              </a:spcBef>
              <a:spcAft>
                <a:spcPct val="0"/>
              </a:spcAft>
            </a:pPr>
            <a:endParaRPr lang="en-GB" sz="1200">
              <a:solidFill>
                <a:srgbClr val="17365D"/>
              </a:solidFill>
            </a:endParaRPr>
          </a:p>
        </p:txBody>
      </p:sp>
      <p:sp>
        <p:nvSpPr>
          <p:cNvPr id="4" name="Slide Number Placeholder 3"/>
          <p:cNvSpPr>
            <a:spLocks noGrp="1"/>
          </p:cNvSpPr>
          <p:nvPr>
            <p:ph type="sldNum" sz="quarter" idx="12"/>
          </p:nvPr>
        </p:nvSpPr>
        <p:spPr/>
        <p:txBody>
          <a:bodyPr/>
          <a:lstStyle>
            <a:lvl1pPr>
              <a:defRPr/>
            </a:lvl1pPr>
          </a:lstStyle>
          <a:p>
            <a:fld id="{5C8C8DB0-7E3C-4496-9507-CD1A1F3791AC}" type="slidenum">
              <a:rPr lang="en-GB">
                <a:solidFill>
                  <a:srgbClr val="17365D"/>
                </a:solidFill>
              </a:rPr>
              <a:pPr/>
              <a:t>‹#›</a:t>
            </a:fld>
            <a:endParaRPr lang="en-GB">
              <a:solidFill>
                <a:srgbClr val="17365D"/>
              </a:solidFill>
            </a:endParaRPr>
          </a:p>
        </p:txBody>
      </p:sp>
    </p:spTree>
    <p:extLst>
      <p:ext uri="{BB962C8B-B14F-4D97-AF65-F5344CB8AC3E}">
        <p14:creationId xmlns:p14="http://schemas.microsoft.com/office/powerpoint/2010/main" val="801734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9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0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1820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414529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41199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277969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576961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15128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640190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452736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220993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479797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901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spTree>
    <p:extLst>
      <p:ext uri="{BB962C8B-B14F-4D97-AF65-F5344CB8AC3E}">
        <p14:creationId xmlns:p14="http://schemas.microsoft.com/office/powerpoint/2010/main" val="2485815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3577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28537650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37744823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79127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9" name="Picture 8">
            <a:extLst>
              <a:ext uri="{FF2B5EF4-FFF2-40B4-BE49-F238E27FC236}">
                <a16:creationId xmlns:a16="http://schemas.microsoft.com/office/drawing/2014/main" id="{2D382E51-171B-4E5C-B6DF-91438CCD3E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59188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7" name="Picture 6">
            <a:extLst>
              <a:ext uri="{FF2B5EF4-FFF2-40B4-BE49-F238E27FC236}">
                <a16:creationId xmlns:a16="http://schemas.microsoft.com/office/drawing/2014/main" id="{B44918C4-B3C9-4C22-B228-D81E5677ACCE}"/>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647721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spTree>
    <p:extLst>
      <p:ext uri="{BB962C8B-B14F-4D97-AF65-F5344CB8AC3E}">
        <p14:creationId xmlns:p14="http://schemas.microsoft.com/office/powerpoint/2010/main" val="811216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2.tiff"/><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theme" Target="../theme/theme4.xml"/><Relationship Id="rId1"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0.png"/><Relationship Id="rId2" Type="http://schemas.openxmlformats.org/officeDocument/2006/relationships/slideLayout" Target="../slideLayouts/slideLayout51.xml"/><Relationship Id="rId16" Type="http://schemas.openxmlformats.org/officeDocument/2006/relationships/image" Target="../media/image9.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19" Type="http://schemas.openxmlformats.org/officeDocument/2006/relationships/image" Target="../media/image12.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59A4C142-9607-4B65-8DC5-821AB04E4B22}" type="datetimeFigureOut">
              <a:rPr lang="en-GB" smtClean="0"/>
              <a:t>20/05/2021</a:t>
            </a:fld>
            <a:endParaRPr lang="en-GB"/>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GB"/>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2067058409"/>
      </p:ext>
    </p:extLst>
  </p:cSld>
  <p:clrMap bg1="lt1" tx1="dk1" bg2="lt2" tx2="dk2" accent1="accent1" accent2="accent2" accent3="accent3" accent4="accent4" accent5="accent5" accent6="accent6" hlink="hlink" folHlink="folHlink"/>
  <p:sldLayoutIdLst>
    <p:sldLayoutId id="2147483688" r:id="rId1"/>
    <p:sldLayoutId id="2147483719" r:id="rId2"/>
    <p:sldLayoutId id="2147483689" r:id="rId3"/>
    <p:sldLayoutId id="2147483733" r:id="rId4"/>
    <p:sldLayoutId id="2147483724" r:id="rId5"/>
    <p:sldLayoutId id="2147483720" r:id="rId6"/>
    <p:sldLayoutId id="2147483725" r:id="rId7"/>
    <p:sldLayoutId id="2147483729" r:id="rId8"/>
    <p:sldLayoutId id="2147483721" r:id="rId9"/>
    <p:sldLayoutId id="2147483726" r:id="rId10"/>
    <p:sldLayoutId id="2147483730" r:id="rId11"/>
    <p:sldLayoutId id="2147483722" r:id="rId12"/>
    <p:sldLayoutId id="2147483727" r:id="rId13"/>
    <p:sldLayoutId id="2147483731" r:id="rId14"/>
    <p:sldLayoutId id="2147483723" r:id="rId15"/>
    <p:sldLayoutId id="2147483728" r:id="rId16"/>
    <p:sldLayoutId id="2147483732" r:id="rId17"/>
    <p:sldLayoutId id="2147483717" r:id="rId18"/>
    <p:sldLayoutId id="2147483701" r:id="rId19"/>
    <p:sldLayoutId id="2147483734" r:id="rId20"/>
    <p:sldLayoutId id="2147483703" r:id="rId21"/>
    <p:sldLayoutId id="2147483702" r:id="rId22"/>
    <p:sldLayoutId id="2147483718" r:id="rId23"/>
    <p:sldLayoutId id="2147483693" r:id="rId24"/>
    <p:sldLayoutId id="2147483700" r:id="rId25"/>
    <p:sldLayoutId id="2147483704" r:id="rId26"/>
    <p:sldLayoutId id="2147483699" r:id="rId27"/>
    <p:sldLayoutId id="2147483690" r:id="rId28"/>
    <p:sldLayoutId id="2147483691" r:id="rId29"/>
    <p:sldLayoutId id="2147483692" r:id="rId30"/>
    <p:sldLayoutId id="2147483694" r:id="rId31"/>
    <p:sldLayoutId id="2147483695" r:id="rId32"/>
    <p:sldLayoutId id="2147483696" r:id="rId33"/>
    <p:sldLayoutId id="2147483697" r:id="rId34"/>
    <p:sldLayoutId id="2147483698" r:id="rId35"/>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US" sz="2400">
              <a:solidFill>
                <a:srgbClr val="17365D"/>
              </a:solidFill>
              <a:latin typeface="Arial" charset="0"/>
            </a:endParaRPr>
          </a:p>
        </p:txBody>
      </p:sp>
      <p:sp>
        <p:nvSpPr>
          <p:cNvPr id="1026" name="Rectangle 2"/>
          <p:cNvSpPr>
            <a:spLocks noGrp="1" noChangeArrowheads="1"/>
          </p:cNvSpPr>
          <p:nvPr>
            <p:ph type="title"/>
          </p:nvPr>
        </p:nvSpPr>
        <p:spPr bwMode="auto">
          <a:xfrm>
            <a:off x="107504" y="332656"/>
            <a:ext cx="8496300" cy="649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t>Click to edit Master title style</a:t>
            </a:r>
            <a:endParaRPr lang="en-GB"/>
          </a:p>
        </p:txBody>
      </p:sp>
      <p:sp>
        <p:nvSpPr>
          <p:cNvPr id="1027"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30" name="Rectangle 6"/>
          <p:cNvSpPr>
            <a:spLocks noGrp="1" noChangeArrowheads="1"/>
          </p:cNvSpPr>
          <p:nvPr>
            <p:ph type="sldNum" sz="quarter" idx="4"/>
          </p:nvPr>
        </p:nvSpPr>
        <p:spPr bwMode="auto">
          <a:xfrm>
            <a:off x="6877050" y="6308725"/>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F7B4C3C3-6C6B-47AB-BB96-8F3BC3FF3662}" type="slidenum">
              <a:rPr lang="en-GB">
                <a:solidFill>
                  <a:srgbClr val="17365D"/>
                </a:solidFill>
              </a:rPr>
              <a:pPr eaLnBrk="0" fontAlgn="base" hangingPunct="0">
                <a:spcBef>
                  <a:spcPct val="0"/>
                </a:spcBef>
                <a:spcAft>
                  <a:spcPct val="0"/>
                </a:spcAft>
              </a:pPr>
              <a:t>‹#›</a:t>
            </a:fld>
            <a:endParaRPr lang="en-GB">
              <a:solidFill>
                <a:srgbClr val="17365D"/>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293483034"/>
      </p:ext>
    </p:extLst>
  </p:cSld>
  <p:clrMap bg1="lt1" tx1="dk1" bg2="lt2" tx2="dk2" accent1="accent1" accent2="accent2" accent3="accent3" accent4="accent4" accent5="accent5" accent6="accent6" hlink="hlink" folHlink="folHlink"/>
  <p:sldLayoutIdLst>
    <p:sldLayoutId id="2147483736" r:id="rId1"/>
    <p:sldLayoutId id="2147483737" r:id="rId2"/>
  </p:sldLayoutIdLst>
  <p:hf hdr="0" ftr="0" dt="0"/>
  <p:txStyles>
    <p:title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p:titleStyle>
    <p:bodyStyle>
      <a:lvl1pPr marL="342900" indent="-342900" algn="l" rtl="0" eaLnBrk="1" fontAlgn="base" hangingPunct="1">
        <a:spcBef>
          <a:spcPct val="0"/>
        </a:spcBef>
        <a:spcAft>
          <a:spcPct val="70000"/>
        </a:spcAft>
        <a:buChar char="•"/>
        <a:defRPr sz="2400">
          <a:solidFill>
            <a:schemeClr val="tx1"/>
          </a:solidFill>
          <a:latin typeface="+mn-lt"/>
          <a:ea typeface="+mn-ea"/>
          <a:cs typeface="+mn-cs"/>
        </a:defRPr>
      </a:lvl1pPr>
      <a:lvl2pPr marL="811213" indent="-288925" algn="l" rtl="0" eaLnBrk="1" fontAlgn="base" hangingPunct="1">
        <a:lnSpc>
          <a:spcPct val="90000"/>
        </a:lnSpc>
        <a:spcBef>
          <a:spcPct val="0"/>
        </a:spcBef>
        <a:spcAft>
          <a:spcPct val="50000"/>
        </a:spcAft>
        <a:buChar char="–"/>
        <a:defRPr sz="2400">
          <a:solidFill>
            <a:schemeClr val="tx1"/>
          </a:solidFill>
          <a:latin typeface="+mn-lt"/>
          <a:ea typeface="+mn-ea"/>
        </a:defRPr>
      </a:lvl2pPr>
      <a:lvl3pPr marL="1219200" indent="-228600" algn="l" rtl="0" eaLnBrk="1" fontAlgn="base" hangingPunct="1">
        <a:lnSpc>
          <a:spcPct val="90000"/>
        </a:lnSpc>
        <a:spcBef>
          <a:spcPct val="20000"/>
        </a:spcBef>
        <a:spcAft>
          <a:spcPct val="0"/>
        </a:spcAft>
        <a:buChar char="•"/>
        <a:defRPr sz="2400">
          <a:solidFill>
            <a:schemeClr val="tx1"/>
          </a:solidFill>
          <a:latin typeface="+mn-lt"/>
          <a:ea typeface="+mn-ea"/>
        </a:defRPr>
      </a:lvl3pPr>
      <a:lvl4pPr marL="1627188" indent="-228600" algn="l" rtl="0" eaLnBrk="1" fontAlgn="base" hangingPunct="1">
        <a:lnSpc>
          <a:spcPct val="90000"/>
        </a:lnSpc>
        <a:spcBef>
          <a:spcPct val="20000"/>
        </a:spcBef>
        <a:spcAft>
          <a:spcPct val="0"/>
        </a:spcAft>
        <a:buChar char="–"/>
        <a:defRPr sz="2400">
          <a:solidFill>
            <a:schemeClr val="tx1"/>
          </a:solidFill>
          <a:latin typeface="+mn-lt"/>
          <a:ea typeface="+mn-ea"/>
        </a:defRPr>
      </a:lvl4pPr>
      <a:lvl5pPr marL="2057400" indent="-228600" algn="l" rtl="0" eaLnBrk="1" fontAlgn="base" hangingPunct="1">
        <a:lnSpc>
          <a:spcPct val="90000"/>
        </a:lnSpc>
        <a:spcBef>
          <a:spcPct val="20000"/>
        </a:spcBef>
        <a:spcAft>
          <a:spcPct val="0"/>
        </a:spcAft>
        <a:buChar char="»"/>
        <a:defRPr sz="24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B7F0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131024"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37312"/>
            <a:ext cx="6336704" cy="576064"/>
          </a:xfrm>
          <a:prstGeom prst="rect">
            <a:avLst/>
          </a:prstGeom>
        </p:spPr>
      </p:pic>
    </p:spTree>
    <p:extLst>
      <p:ext uri="{BB962C8B-B14F-4D97-AF65-F5344CB8AC3E}">
        <p14:creationId xmlns:p14="http://schemas.microsoft.com/office/powerpoint/2010/main" val="2680286066"/>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20/05/2021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377AABF-BC98-4767-8227-1CF974E5104F}"/>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6A7FE84F-3E24-4C54-936F-A3D2EBF435E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A698595-900B-415D-AB11-EDB19A8DA29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1E086582-60F7-4906-98ED-2AD61EFF6BD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299841791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Lesson%201%20Resources/Alasdair%20Munro%20Vaccine%20Trials.mp4" TargetMode="External"/><Relationship Id="rId5" Type="http://schemas.openxmlformats.org/officeDocument/2006/relationships/image" Target="../media/image24.jpeg"/><Relationship Id="rId4" Type="http://schemas.openxmlformats.org/officeDocument/2006/relationships/hyperlink" Target="Lesson%201%20Resources/Ruth%20Vaccine%20Trial%20participant.mp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microsoft.com/office/2007/relationships/hdphoto" Target="../media/hdphoto1.wdp"/><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www.youtube.com/watch?v=Y-YNzNOFefc" TargetMode="Externa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Lesson%201%20Resources/BBC%20news%20clip%20year,%20vaccines,science.mov"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7385F95E-DB36-4A5A-B789-DC9A453D43BE}"/>
              </a:ext>
            </a:extLst>
          </p:cNvPr>
          <p:cNvSpPr>
            <a:spLocks noGrp="1"/>
          </p:cNvSpPr>
          <p:nvPr>
            <p:ph type="subTitle" idx="1"/>
          </p:nvPr>
        </p:nvSpPr>
        <p:spPr>
          <a:xfrm>
            <a:off x="500063" y="4198938"/>
            <a:ext cx="6921500" cy="1644650"/>
          </a:xfrm>
        </p:spPr>
        <p:txBody>
          <a:bodyPr>
            <a:normAutofit/>
          </a:bodyPr>
          <a:lstStyle/>
          <a:p>
            <a:r>
              <a:rPr lang="en-GB" sz="3600">
                <a:solidFill>
                  <a:srgbClr val="7030A0"/>
                </a:solidFill>
                <a:latin typeface="Gill Sans MT"/>
                <a:cs typeface="Gill Sans MT"/>
              </a:rPr>
              <a:t>Lesson 1: How Scientists Work </a:t>
            </a:r>
          </a:p>
        </p:txBody>
      </p:sp>
      <p:sp>
        <p:nvSpPr>
          <p:cNvPr id="9" name="Title 1">
            <a:extLst>
              <a:ext uri="{FF2B5EF4-FFF2-40B4-BE49-F238E27FC236}">
                <a16:creationId xmlns:a16="http://schemas.microsoft.com/office/drawing/2014/main" id="{D042620F-B415-409D-9B9A-DEA2880C4E00}"/>
              </a:ext>
            </a:extLst>
          </p:cNvPr>
          <p:cNvSpPr>
            <a:spLocks noGrp="1"/>
          </p:cNvSpPr>
          <p:nvPr>
            <p:ph type="ctrTitle"/>
          </p:nvPr>
        </p:nvSpPr>
        <p:spPr>
          <a:xfrm>
            <a:off x="452438" y="769938"/>
            <a:ext cx="8086725" cy="3352800"/>
          </a:xfrm>
        </p:spPr>
        <p:txBody>
          <a:bodyPr/>
          <a:lstStyle/>
          <a:p>
            <a:r>
              <a:rPr lang="en-GB" sz="7200">
                <a:solidFill>
                  <a:srgbClr val="2B337C"/>
                </a:solidFill>
                <a:latin typeface="Gill Sans MT"/>
                <a:cs typeface="Gill Sans MT"/>
              </a:rPr>
              <a:t>Me, My Health and My Children’s Health</a:t>
            </a:r>
          </a:p>
        </p:txBody>
      </p:sp>
    </p:spTree>
    <p:extLst>
      <p:ext uri="{BB962C8B-B14F-4D97-AF65-F5344CB8AC3E}">
        <p14:creationId xmlns:p14="http://schemas.microsoft.com/office/powerpoint/2010/main" val="3663210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4F36AD-00C8-4F59-91FA-A86DFD68822D}"/>
              </a:ext>
            </a:extLst>
          </p:cNvPr>
          <p:cNvSpPr txBox="1"/>
          <p:nvPr/>
        </p:nvSpPr>
        <p:spPr>
          <a:xfrm>
            <a:off x="234575" y="187140"/>
            <a:ext cx="7117027" cy="1077218"/>
          </a:xfrm>
          <a:prstGeom prst="rect">
            <a:avLst/>
          </a:prstGeom>
          <a:noFill/>
        </p:spPr>
        <p:txBody>
          <a:bodyPr wrap="square" rtlCol="0">
            <a:spAutoFit/>
          </a:bodyPr>
          <a:lstStyle/>
          <a:p>
            <a:r>
              <a:rPr lang="en-US" sz="3200" b="1">
                <a:solidFill>
                  <a:srgbClr val="254061"/>
                </a:solidFill>
                <a:latin typeface="Gill Sans MT"/>
                <a:cs typeface="Gill Sans MT"/>
              </a:rPr>
              <a:t>How can the COVID-19  vaccine have been developed so fast?</a:t>
            </a:r>
          </a:p>
        </p:txBody>
      </p:sp>
      <p:pic>
        <p:nvPicPr>
          <p:cNvPr id="6" name="Picture 5">
            <a:extLst>
              <a:ext uri="{FF2B5EF4-FFF2-40B4-BE49-F238E27FC236}">
                <a16:creationId xmlns:a16="http://schemas.microsoft.com/office/drawing/2014/main" id="{FE6B42E7-8869-487F-B847-7D2981EA2CEB}"/>
              </a:ext>
            </a:extLst>
          </p:cNvPr>
          <p:cNvPicPr>
            <a:picLocks noChangeAspect="1"/>
          </p:cNvPicPr>
          <p:nvPr/>
        </p:nvPicPr>
        <p:blipFill>
          <a:blip r:embed="rId3"/>
          <a:stretch>
            <a:fillRect/>
          </a:stretch>
        </p:blipFill>
        <p:spPr>
          <a:xfrm>
            <a:off x="234575" y="1910780"/>
            <a:ext cx="5918515" cy="3314738"/>
          </a:xfrm>
          <a:prstGeom prst="rect">
            <a:avLst/>
          </a:prstGeom>
        </p:spPr>
      </p:pic>
      <p:sp>
        <p:nvSpPr>
          <p:cNvPr id="7" name="Rectangle 6">
            <a:extLst>
              <a:ext uri="{FF2B5EF4-FFF2-40B4-BE49-F238E27FC236}">
                <a16:creationId xmlns:a16="http://schemas.microsoft.com/office/drawing/2014/main" id="{B7771980-D477-47EC-A154-5BCD472032BB}"/>
              </a:ext>
            </a:extLst>
          </p:cNvPr>
          <p:cNvSpPr/>
          <p:nvPr/>
        </p:nvSpPr>
        <p:spPr>
          <a:xfrm>
            <a:off x="559428" y="1164323"/>
            <a:ext cx="7117027" cy="563231"/>
          </a:xfrm>
          <a:prstGeom prst="rect">
            <a:avLst/>
          </a:prstGeom>
        </p:spPr>
        <p:txBody>
          <a:bodyPr wrap="square">
            <a:spAutoFit/>
          </a:bodyPr>
          <a:lstStyle/>
          <a:p>
            <a:pPr lvl="0" defTabSz="914400">
              <a:lnSpc>
                <a:spcPct val="85000"/>
              </a:lnSpc>
              <a:spcBef>
                <a:spcPts val="1300"/>
              </a:spcBef>
            </a:pPr>
            <a:r>
              <a:rPr lang="en-US">
                <a:solidFill>
                  <a:srgbClr val="2E67AD"/>
                </a:solidFill>
                <a:latin typeface="Gill Sans MT"/>
                <a:cs typeface="Gill Sans MT"/>
              </a:rPr>
              <a:t>Normally developing a vaccine is a slow process, taking an average of around 10 years to completely develop a new vaccine from scratch. </a:t>
            </a:r>
          </a:p>
        </p:txBody>
      </p:sp>
      <p:sp>
        <p:nvSpPr>
          <p:cNvPr id="8" name="Rectangle 7">
            <a:extLst>
              <a:ext uri="{FF2B5EF4-FFF2-40B4-BE49-F238E27FC236}">
                <a16:creationId xmlns:a16="http://schemas.microsoft.com/office/drawing/2014/main" id="{D6783798-64FF-4C49-A8B2-C5EE836EEF24}"/>
              </a:ext>
            </a:extLst>
          </p:cNvPr>
          <p:cNvSpPr/>
          <p:nvPr/>
        </p:nvSpPr>
        <p:spPr>
          <a:xfrm>
            <a:off x="404326" y="5313673"/>
            <a:ext cx="4998797" cy="929485"/>
          </a:xfrm>
          <a:prstGeom prst="rect">
            <a:avLst/>
          </a:prstGeom>
        </p:spPr>
        <p:txBody>
          <a:bodyPr wrap="square">
            <a:spAutoFit/>
          </a:bodyPr>
          <a:lstStyle/>
          <a:p>
            <a:pPr lvl="0" defTabSz="914400">
              <a:lnSpc>
                <a:spcPct val="85000"/>
              </a:lnSpc>
              <a:spcBef>
                <a:spcPts val="1300"/>
              </a:spcBef>
            </a:pPr>
            <a:r>
              <a:rPr lang="en-US" sz="1600">
                <a:solidFill>
                  <a:srgbClr val="254061"/>
                </a:solidFill>
                <a:latin typeface="Gill Sans MT"/>
                <a:cs typeface="Gill Sans MT"/>
              </a:rPr>
              <a:t>Each phase normally takes years with years in between, but the COVID-19 vaccine was developed in 10 months! Collecting as much data as any other trial, without compromising safety.</a:t>
            </a:r>
          </a:p>
        </p:txBody>
      </p:sp>
      <p:sp>
        <p:nvSpPr>
          <p:cNvPr id="9" name="Rectangle 8">
            <a:extLst>
              <a:ext uri="{FF2B5EF4-FFF2-40B4-BE49-F238E27FC236}">
                <a16:creationId xmlns:a16="http://schemas.microsoft.com/office/drawing/2014/main" id="{9252AA3D-31FC-471A-B7E0-8E001D5C2E3F}"/>
              </a:ext>
            </a:extLst>
          </p:cNvPr>
          <p:cNvSpPr/>
          <p:nvPr/>
        </p:nvSpPr>
        <p:spPr>
          <a:xfrm>
            <a:off x="6217914" y="1910780"/>
            <a:ext cx="2926086" cy="4516621"/>
          </a:xfrm>
          <a:prstGeom prst="rect">
            <a:avLst/>
          </a:prstGeom>
        </p:spPr>
        <p:txBody>
          <a:bodyPr wrap="square">
            <a:spAutoFit/>
          </a:bodyPr>
          <a:lstStyle/>
          <a:p>
            <a:pPr marL="91440" lvl="0" indent="-91440" defTabSz="914400">
              <a:lnSpc>
                <a:spcPct val="85000"/>
              </a:lnSpc>
              <a:spcBef>
                <a:spcPts val="1300"/>
              </a:spcBef>
              <a:buFont typeface="Arial" panose="020B0604020202020204" pitchFamily="34" charset="0"/>
              <a:buChar char="•"/>
            </a:pPr>
            <a:r>
              <a:rPr lang="en-US" sz="2000">
                <a:solidFill>
                  <a:srgbClr val="7030A0"/>
                </a:solidFill>
                <a:latin typeface="Gill Sans MT"/>
                <a:cs typeface="Gill Sans MT"/>
              </a:rPr>
              <a:t>Scientist had </a:t>
            </a:r>
            <a:r>
              <a:rPr lang="en-US" sz="2000" b="1">
                <a:solidFill>
                  <a:srgbClr val="7030A0"/>
                </a:solidFill>
                <a:latin typeface="Gill Sans MT"/>
                <a:cs typeface="Gill Sans MT"/>
              </a:rPr>
              <a:t>research </a:t>
            </a:r>
            <a:r>
              <a:rPr lang="en-US" sz="2000">
                <a:solidFill>
                  <a:srgbClr val="7030A0"/>
                </a:solidFill>
                <a:latin typeface="Gill Sans MT"/>
                <a:cs typeface="Gill Sans MT"/>
              </a:rPr>
              <a:t>to build on </a:t>
            </a:r>
            <a:r>
              <a:rPr lang="en-US" sz="2000" b="1">
                <a:solidFill>
                  <a:srgbClr val="7030A0"/>
                </a:solidFill>
                <a:latin typeface="Gill Sans MT"/>
                <a:cs typeface="Gill Sans MT"/>
              </a:rPr>
              <a:t>from past viral outbreaks</a:t>
            </a:r>
          </a:p>
          <a:p>
            <a:pPr marL="91440" lvl="0" indent="-91440" defTabSz="914400">
              <a:lnSpc>
                <a:spcPct val="85000"/>
              </a:lnSpc>
              <a:spcBef>
                <a:spcPts val="1300"/>
              </a:spcBef>
              <a:buFont typeface="Arial" panose="020B0604020202020204" pitchFamily="34" charset="0"/>
              <a:buChar char="•"/>
            </a:pPr>
            <a:r>
              <a:rPr lang="en-US" sz="2000">
                <a:solidFill>
                  <a:srgbClr val="7030A0"/>
                </a:solidFill>
                <a:latin typeface="Gill Sans MT"/>
                <a:cs typeface="Gill Sans MT"/>
              </a:rPr>
              <a:t>The unprecedented demand worldwide for    a vaccine prompted </a:t>
            </a:r>
            <a:r>
              <a:rPr lang="en-US" sz="2000" b="1">
                <a:solidFill>
                  <a:srgbClr val="7030A0"/>
                </a:solidFill>
                <a:latin typeface="Gill Sans MT"/>
                <a:cs typeface="Gill Sans MT"/>
              </a:rPr>
              <a:t>funding</a:t>
            </a:r>
            <a:r>
              <a:rPr lang="en-US" sz="2000">
                <a:solidFill>
                  <a:srgbClr val="7030A0"/>
                </a:solidFill>
                <a:latin typeface="Gill Sans MT"/>
                <a:cs typeface="Gill Sans MT"/>
              </a:rPr>
              <a:t> from governments</a:t>
            </a:r>
          </a:p>
          <a:p>
            <a:pPr marL="91440" lvl="0" indent="-91440" defTabSz="914400">
              <a:lnSpc>
                <a:spcPct val="85000"/>
              </a:lnSpc>
              <a:spcBef>
                <a:spcPts val="1300"/>
              </a:spcBef>
              <a:buFont typeface="Arial" panose="020B0604020202020204" pitchFamily="34" charset="0"/>
              <a:buChar char="•"/>
            </a:pPr>
            <a:r>
              <a:rPr lang="en-US" sz="2000">
                <a:solidFill>
                  <a:srgbClr val="7030A0"/>
                </a:solidFill>
                <a:latin typeface="Gill Sans MT"/>
                <a:cs typeface="Gill Sans MT"/>
              </a:rPr>
              <a:t>It was a </a:t>
            </a:r>
            <a:r>
              <a:rPr lang="en-US" sz="2000" b="1">
                <a:solidFill>
                  <a:srgbClr val="7030A0"/>
                </a:solidFill>
                <a:latin typeface="Gill Sans MT"/>
                <a:cs typeface="Gill Sans MT"/>
              </a:rPr>
              <a:t>global effort</a:t>
            </a:r>
            <a:r>
              <a:rPr lang="en-US" sz="2000">
                <a:solidFill>
                  <a:srgbClr val="7030A0"/>
                </a:solidFill>
                <a:latin typeface="Gill Sans MT"/>
                <a:cs typeface="Gill Sans MT"/>
              </a:rPr>
              <a:t>, with scientists sharing information around the world</a:t>
            </a:r>
          </a:p>
          <a:p>
            <a:pPr marL="91440" lvl="0" indent="-91440" defTabSz="914400">
              <a:lnSpc>
                <a:spcPct val="85000"/>
              </a:lnSpc>
              <a:spcBef>
                <a:spcPts val="1300"/>
              </a:spcBef>
              <a:buFont typeface="Arial" panose="020B0604020202020204" pitchFamily="34" charset="0"/>
              <a:buChar char="•"/>
            </a:pPr>
            <a:r>
              <a:rPr lang="en-US" sz="2000">
                <a:solidFill>
                  <a:srgbClr val="7030A0"/>
                </a:solidFill>
                <a:latin typeface="Gill Sans MT"/>
                <a:cs typeface="Gill Sans MT"/>
              </a:rPr>
              <a:t>The </a:t>
            </a:r>
            <a:r>
              <a:rPr lang="en-US" sz="2000" b="1">
                <a:solidFill>
                  <a:srgbClr val="7030A0"/>
                </a:solidFill>
                <a:latin typeface="Gill Sans MT"/>
                <a:cs typeface="Gill Sans MT"/>
              </a:rPr>
              <a:t>trial phases </a:t>
            </a:r>
            <a:r>
              <a:rPr lang="en-US" sz="2000">
                <a:solidFill>
                  <a:srgbClr val="7030A0"/>
                </a:solidFill>
                <a:latin typeface="Gill Sans MT"/>
                <a:cs typeface="Gill Sans MT"/>
              </a:rPr>
              <a:t>and</a:t>
            </a:r>
            <a:r>
              <a:rPr lang="en-US" sz="2000" b="1">
                <a:solidFill>
                  <a:srgbClr val="7030A0"/>
                </a:solidFill>
                <a:latin typeface="Gill Sans MT"/>
                <a:cs typeface="Gill Sans MT"/>
              </a:rPr>
              <a:t> manufacturing overlapped</a:t>
            </a:r>
            <a:endParaRPr lang="en-US" sz="2000">
              <a:solidFill>
                <a:srgbClr val="7030A0"/>
              </a:solidFill>
              <a:latin typeface="Gill Sans MT"/>
              <a:cs typeface="Gill Sans MT"/>
            </a:endParaRPr>
          </a:p>
        </p:txBody>
      </p:sp>
    </p:spTree>
    <p:extLst>
      <p:ext uri="{BB962C8B-B14F-4D97-AF65-F5344CB8AC3E}">
        <p14:creationId xmlns:p14="http://schemas.microsoft.com/office/powerpoint/2010/main" val="22362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67D4D1E-FF03-47E1-8E19-E176F5FD318F}"/>
              </a:ext>
            </a:extLst>
          </p:cNvPr>
          <p:cNvSpPr txBox="1">
            <a:spLocks/>
          </p:cNvSpPr>
          <p:nvPr/>
        </p:nvSpPr>
        <p:spPr bwMode="auto">
          <a:xfrm>
            <a:off x="347920" y="286823"/>
            <a:ext cx="7084705" cy="15651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0" cap="none" spc="0" normalizeH="0" baseline="0" noProof="0">
                <a:ln>
                  <a:noFill/>
                </a:ln>
                <a:solidFill>
                  <a:srgbClr val="254061"/>
                </a:solidFill>
                <a:effectLst/>
                <a:uLnTx/>
                <a:uFillTx/>
                <a:latin typeface="Gill Sans MT" pitchFamily="34" charset="0"/>
                <a:ea typeface="ＭＳ Ｐゴシック"/>
              </a:rPr>
              <a:t>Meet two people who have been involved in developing a new vaccine for COVID-19</a:t>
            </a:r>
          </a:p>
        </p:txBody>
      </p:sp>
      <p:pic>
        <p:nvPicPr>
          <p:cNvPr id="6" name="Picture 5" descr="Covid-19 germs pink-02.png">
            <a:extLst>
              <a:ext uri="{FF2B5EF4-FFF2-40B4-BE49-F238E27FC236}">
                <a16:creationId xmlns:a16="http://schemas.microsoft.com/office/drawing/2014/main" id="{B0CA51E8-6C5E-461A-8F57-86C321CB67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1649" y="967385"/>
            <a:ext cx="659670" cy="658555"/>
          </a:xfrm>
          <a:prstGeom prst="rect">
            <a:avLst/>
          </a:prstGeom>
        </p:spPr>
      </p:pic>
      <p:sp>
        <p:nvSpPr>
          <p:cNvPr id="7" name="TextBox 6">
            <a:extLst>
              <a:ext uri="{FF2B5EF4-FFF2-40B4-BE49-F238E27FC236}">
                <a16:creationId xmlns:a16="http://schemas.microsoft.com/office/drawing/2014/main" id="{F244F0A3-F222-40A8-A6A6-1691A65503C5}"/>
              </a:ext>
            </a:extLst>
          </p:cNvPr>
          <p:cNvSpPr txBox="1"/>
          <p:nvPr/>
        </p:nvSpPr>
        <p:spPr>
          <a:xfrm>
            <a:off x="428117" y="1472545"/>
            <a:ext cx="3770322" cy="523220"/>
          </a:xfrm>
          <a:prstGeom prst="rect">
            <a:avLst/>
          </a:prstGeom>
          <a:noFill/>
        </p:spPr>
        <p:txBody>
          <a:bodyPr wrap="square" rtlCol="0">
            <a:spAutoFit/>
          </a:bodyPr>
          <a:lstStyle/>
          <a:p>
            <a:r>
              <a:rPr lang="en-US" sz="2800">
                <a:solidFill>
                  <a:srgbClr val="245795"/>
                </a:solidFill>
                <a:latin typeface="Gill Sans MT"/>
                <a:cs typeface="Gill Sans MT"/>
              </a:rPr>
              <a:t>Dr Alasdair Munro</a:t>
            </a:r>
          </a:p>
        </p:txBody>
      </p:sp>
      <p:pic>
        <p:nvPicPr>
          <p:cNvPr id="3" name="Picture 2">
            <a:hlinkClick r:id="rId4" action="ppaction://hlinkfile"/>
            <a:extLst>
              <a:ext uri="{FF2B5EF4-FFF2-40B4-BE49-F238E27FC236}">
                <a16:creationId xmlns:a16="http://schemas.microsoft.com/office/drawing/2014/main" id="{68A7AEFE-BF67-4A89-A8E7-DF9C2E4F2D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9242" y="2627134"/>
            <a:ext cx="2084448" cy="274963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A picture containing tree, person, person, outdoor&#10;&#10;Description automatically generated">
            <a:hlinkClick r:id="rId6" action="ppaction://hlinkfile"/>
            <a:extLst>
              <a:ext uri="{FF2B5EF4-FFF2-40B4-BE49-F238E27FC236}">
                <a16:creationId xmlns:a16="http://schemas.microsoft.com/office/drawing/2014/main" id="{641DB8F5-61E5-425B-BDDC-25189E8BBB7B}"/>
              </a:ext>
            </a:extLst>
          </p:cNvPr>
          <p:cNvPicPr>
            <a:picLocks noChangeAspect="1"/>
          </p:cNvPicPr>
          <p:nvPr/>
        </p:nvPicPr>
        <p:blipFill rotWithShape="1">
          <a:blip r:embed="rId7">
            <a:extLst>
              <a:ext uri="{28A0092B-C50C-407E-A947-70E740481C1C}">
                <a14:useLocalDpi xmlns:a14="http://schemas.microsoft.com/office/drawing/2010/main" val="0"/>
              </a:ext>
            </a:extLst>
          </a:blip>
          <a:srcRect l="10600" r="19959"/>
          <a:stretch/>
        </p:blipFill>
        <p:spPr>
          <a:xfrm>
            <a:off x="1546779" y="2083200"/>
            <a:ext cx="2083430" cy="27790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extLst>
              <a:ext uri="{FF2B5EF4-FFF2-40B4-BE49-F238E27FC236}">
                <a16:creationId xmlns:a16="http://schemas.microsoft.com/office/drawing/2014/main" id="{F85A756D-CE78-4961-8273-AA84C5548B70}"/>
              </a:ext>
            </a:extLst>
          </p:cNvPr>
          <p:cNvSpPr/>
          <p:nvPr/>
        </p:nvSpPr>
        <p:spPr>
          <a:xfrm>
            <a:off x="5215829" y="2031348"/>
            <a:ext cx="1854995" cy="523220"/>
          </a:xfrm>
          <a:prstGeom prst="rect">
            <a:avLst/>
          </a:prstGeom>
        </p:spPr>
        <p:txBody>
          <a:bodyPr wrap="none">
            <a:spAutoFit/>
          </a:bodyPr>
          <a:lstStyle/>
          <a:p>
            <a:r>
              <a:rPr lang="en-US" sz="2800">
                <a:solidFill>
                  <a:srgbClr val="245795"/>
                </a:solidFill>
                <a:latin typeface="Gill Sans MT"/>
                <a:cs typeface="Gill Sans MT"/>
              </a:rPr>
              <a:t>and Ruth</a:t>
            </a:r>
            <a:r>
              <a:rPr lang="is-IS" sz="2800">
                <a:solidFill>
                  <a:srgbClr val="245795"/>
                </a:solidFill>
                <a:latin typeface="Gill Sans MT"/>
                <a:cs typeface="Gill Sans MT"/>
              </a:rPr>
              <a:t>…</a:t>
            </a:r>
            <a:endParaRPr lang="en-GB">
              <a:solidFill>
                <a:srgbClr val="245795"/>
              </a:solidFill>
            </a:endParaRPr>
          </a:p>
        </p:txBody>
      </p:sp>
      <p:sp>
        <p:nvSpPr>
          <p:cNvPr id="10" name="TextBox 9">
            <a:extLst>
              <a:ext uri="{FF2B5EF4-FFF2-40B4-BE49-F238E27FC236}">
                <a16:creationId xmlns:a16="http://schemas.microsoft.com/office/drawing/2014/main" id="{68C80642-4BFF-448E-AD30-5751DC89AFEF}"/>
              </a:ext>
            </a:extLst>
          </p:cNvPr>
          <p:cNvSpPr txBox="1"/>
          <p:nvPr/>
        </p:nvSpPr>
        <p:spPr>
          <a:xfrm>
            <a:off x="1042517" y="4912046"/>
            <a:ext cx="3585831" cy="1200329"/>
          </a:xfrm>
          <a:prstGeom prst="rect">
            <a:avLst/>
          </a:prstGeom>
          <a:noFill/>
        </p:spPr>
        <p:txBody>
          <a:bodyPr wrap="square" rtlCol="0">
            <a:spAutoFit/>
          </a:bodyPr>
          <a:lstStyle/>
          <a:p>
            <a:r>
              <a:rPr lang="en-GB">
                <a:latin typeface="Gill Sans MT" panose="020B0502020104020203" pitchFamily="34" charset="0"/>
              </a:rPr>
              <a:t>works at Southampton General Hospital, specialising in paediatric infectious disease, including clinical trials for the COVID-19 vaccines</a:t>
            </a:r>
          </a:p>
        </p:txBody>
      </p:sp>
      <p:sp>
        <p:nvSpPr>
          <p:cNvPr id="11" name="TextBox 10">
            <a:extLst>
              <a:ext uri="{FF2B5EF4-FFF2-40B4-BE49-F238E27FC236}">
                <a16:creationId xmlns:a16="http://schemas.microsoft.com/office/drawing/2014/main" id="{E613E5E1-7E4F-4FA4-A90B-29EA58100C80}"/>
              </a:ext>
            </a:extLst>
          </p:cNvPr>
          <p:cNvSpPr txBox="1"/>
          <p:nvPr/>
        </p:nvSpPr>
        <p:spPr>
          <a:xfrm>
            <a:off x="4900804" y="5466044"/>
            <a:ext cx="3401340" cy="646331"/>
          </a:xfrm>
          <a:prstGeom prst="rect">
            <a:avLst/>
          </a:prstGeom>
          <a:noFill/>
        </p:spPr>
        <p:txBody>
          <a:bodyPr wrap="square" rtlCol="0">
            <a:spAutoFit/>
          </a:bodyPr>
          <a:lstStyle/>
          <a:p>
            <a:r>
              <a:rPr lang="en-GB">
                <a:latin typeface="Gill Sans MT" panose="020B0502020104020203" pitchFamily="34" charset="0"/>
              </a:rPr>
              <a:t>is a  volunteer who is taking part the COVID-19 vaccines trials </a:t>
            </a:r>
          </a:p>
        </p:txBody>
      </p:sp>
    </p:spTree>
    <p:extLst>
      <p:ext uri="{BB962C8B-B14F-4D97-AF65-F5344CB8AC3E}">
        <p14:creationId xmlns:p14="http://schemas.microsoft.com/office/powerpoint/2010/main" val="42375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12442" y="2620706"/>
            <a:ext cx="2622999" cy="3004075"/>
          </a:xfrm>
          <a:prstGeom prst="roundRect">
            <a:avLst/>
          </a:prstGeom>
          <a:solidFill>
            <a:srgbClr val="C5FFC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rgbClr val="245795"/>
                </a:solidFill>
                <a:latin typeface="Gill Sans MT"/>
                <a:cs typeface="Gill Sans MT"/>
              </a:rPr>
              <a:t>Look at the completed questionnaires from people who applied to take part in the vaccine trials. </a:t>
            </a:r>
          </a:p>
        </p:txBody>
      </p:sp>
      <p:sp>
        <p:nvSpPr>
          <p:cNvPr id="6" name="Rounded Rectangle 5"/>
          <p:cNvSpPr/>
          <p:nvPr/>
        </p:nvSpPr>
        <p:spPr>
          <a:xfrm>
            <a:off x="3404425" y="3040648"/>
            <a:ext cx="2622998" cy="2971916"/>
          </a:xfrm>
          <a:prstGeom prst="roundRect">
            <a:avLst/>
          </a:prstGeom>
          <a:solidFill>
            <a:srgbClr val="FFCC66"/>
          </a:solidFill>
          <a:ln>
            <a:solidFill>
              <a:srgbClr val="FFA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rgbClr val="245795"/>
                </a:solidFill>
                <a:latin typeface="Gill Sans MT"/>
                <a:cs typeface="Gill Sans MT"/>
              </a:rPr>
              <a:t>Who would you to choose to take part and why? </a:t>
            </a:r>
          </a:p>
        </p:txBody>
      </p:sp>
      <p:pic>
        <p:nvPicPr>
          <p:cNvPr id="5" name="Picture 4" descr="Chris_vacc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396407" y="3524386"/>
            <a:ext cx="2465816" cy="3249393"/>
          </a:xfrm>
          <a:prstGeom prst="rect">
            <a:avLst/>
          </a:prstGeom>
        </p:spPr>
      </p:pic>
      <p:sp>
        <p:nvSpPr>
          <p:cNvPr id="8" name="Rounded Rectangle 30">
            <a:extLst>
              <a:ext uri="{FF2B5EF4-FFF2-40B4-BE49-F238E27FC236}">
                <a16:creationId xmlns:a16="http://schemas.microsoft.com/office/drawing/2014/main" id="{0DDCE394-5BDE-4137-BB90-D835186352D7}"/>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4</a:t>
            </a:r>
          </a:p>
        </p:txBody>
      </p:sp>
      <p:pic>
        <p:nvPicPr>
          <p:cNvPr id="7" name="Picture 6" descr="Covid-19 germs pink-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7992" y="2558486"/>
            <a:ext cx="727525" cy="726296"/>
          </a:xfrm>
          <a:prstGeom prst="rect">
            <a:avLst/>
          </a:prstGeom>
        </p:spPr>
      </p:pic>
      <p:sp>
        <p:nvSpPr>
          <p:cNvPr id="10" name="Title 2">
            <a:extLst>
              <a:ext uri="{FF2B5EF4-FFF2-40B4-BE49-F238E27FC236}">
                <a16:creationId xmlns:a16="http://schemas.microsoft.com/office/drawing/2014/main" id="{DE02390E-92A5-4D7F-9F83-FCE3F2FB14BE}"/>
              </a:ext>
            </a:extLst>
          </p:cNvPr>
          <p:cNvSpPr txBox="1">
            <a:spLocks/>
          </p:cNvSpPr>
          <p:nvPr/>
        </p:nvSpPr>
        <p:spPr bwMode="auto">
          <a:xfrm>
            <a:off x="2119002" y="203840"/>
            <a:ext cx="4905995" cy="803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4000" b="1" kern="0">
                <a:solidFill>
                  <a:srgbClr val="254061"/>
                </a:solidFill>
                <a:latin typeface="Gill Sans MT" pitchFamily="34" charset="0"/>
                <a:ea typeface="ＭＳ Ｐゴシック"/>
              </a:rPr>
              <a:t>Vaccines and trials</a:t>
            </a:r>
            <a:endParaRPr kumimoji="0" lang="en-GB" sz="3600" b="1" i="0" u="none" strike="noStrike" kern="0" cap="none" spc="0" normalizeH="0" baseline="0" noProof="0">
              <a:ln>
                <a:noFill/>
              </a:ln>
              <a:solidFill>
                <a:srgbClr val="254061"/>
              </a:solidFill>
              <a:effectLst/>
              <a:uLnTx/>
              <a:uFillTx/>
              <a:latin typeface="Gill Sans MT" pitchFamily="34" charset="0"/>
              <a:ea typeface="ＭＳ Ｐゴシック"/>
            </a:endParaRPr>
          </a:p>
        </p:txBody>
      </p:sp>
      <p:sp>
        <p:nvSpPr>
          <p:cNvPr id="11" name="Content Placeholder 2">
            <a:extLst>
              <a:ext uri="{FF2B5EF4-FFF2-40B4-BE49-F238E27FC236}">
                <a16:creationId xmlns:a16="http://schemas.microsoft.com/office/drawing/2014/main" id="{D7D8822A-F52E-46EC-998E-475D50086C28}"/>
              </a:ext>
            </a:extLst>
          </p:cNvPr>
          <p:cNvSpPr>
            <a:spLocks noGrp="1"/>
          </p:cNvSpPr>
          <p:nvPr>
            <p:ph idx="4294967295"/>
          </p:nvPr>
        </p:nvSpPr>
        <p:spPr>
          <a:xfrm>
            <a:off x="317240" y="1087438"/>
            <a:ext cx="6826250" cy="1479550"/>
          </a:xfrm>
        </p:spPr>
        <p:txBody>
          <a:bodyPr>
            <a:normAutofit lnSpcReduction="10000"/>
          </a:bodyPr>
          <a:lstStyle/>
          <a:p>
            <a:pPr marL="0" indent="0">
              <a:buNone/>
            </a:pPr>
            <a:r>
              <a:rPr lang="en-US">
                <a:solidFill>
                  <a:srgbClr val="2E67AD"/>
                </a:solidFill>
                <a:latin typeface="Gill Sans MT"/>
                <a:cs typeface="Gill Sans MT"/>
              </a:rPr>
              <a:t>All new treatments and medicines have to be tested in clinical trials.</a:t>
            </a:r>
          </a:p>
          <a:p>
            <a:pPr marL="0" indent="0">
              <a:buNone/>
            </a:pPr>
            <a:r>
              <a:rPr lang="en-US">
                <a:solidFill>
                  <a:srgbClr val="2E67AD"/>
                </a:solidFill>
                <a:latin typeface="Gill Sans MT"/>
                <a:cs typeface="Gill Sans MT"/>
              </a:rPr>
              <a:t>There are strict criteria for people who want to volunteer to take part in any trial.</a:t>
            </a:r>
          </a:p>
        </p:txBody>
      </p:sp>
    </p:spTree>
    <p:extLst>
      <p:ext uri="{BB962C8B-B14F-4D97-AF65-F5344CB8AC3E}">
        <p14:creationId xmlns:p14="http://schemas.microsoft.com/office/powerpoint/2010/main" val="1878082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440" y="36107"/>
            <a:ext cx="6588125" cy="1858962"/>
          </a:xfrm>
        </p:spPr>
        <p:txBody>
          <a:bodyPr>
            <a:normAutofit/>
          </a:bodyPr>
          <a:lstStyle/>
          <a:p>
            <a:r>
              <a:rPr lang="en-US" sz="3600" b="1">
                <a:solidFill>
                  <a:srgbClr val="2E67AD"/>
                </a:solidFill>
                <a:latin typeface="Gill Sans MT"/>
                <a:cs typeface="Gill Sans MT"/>
              </a:rPr>
              <a:t>               </a:t>
            </a:r>
            <a:r>
              <a:rPr lang="en-US" sz="3600" b="1">
                <a:solidFill>
                  <a:srgbClr val="254061"/>
                </a:solidFill>
                <a:latin typeface="Gill Sans MT"/>
                <a:cs typeface="Gill Sans MT"/>
              </a:rPr>
              <a:t>Could you take part in scientific research?</a:t>
            </a:r>
          </a:p>
        </p:txBody>
      </p:sp>
      <p:sp>
        <p:nvSpPr>
          <p:cNvPr id="3" name="Content Placeholder 2"/>
          <p:cNvSpPr>
            <a:spLocks noGrp="1"/>
          </p:cNvSpPr>
          <p:nvPr>
            <p:ph idx="4294967295"/>
          </p:nvPr>
        </p:nvSpPr>
        <p:spPr>
          <a:xfrm>
            <a:off x="730250" y="1651000"/>
            <a:ext cx="8413750" cy="1479550"/>
          </a:xfrm>
        </p:spPr>
        <p:txBody>
          <a:bodyPr vert="horz" lIns="91440" tIns="45720" rIns="91440" bIns="45720" rtlCol="0" anchor="t">
            <a:normAutofit/>
          </a:bodyPr>
          <a:lstStyle/>
          <a:p>
            <a:pPr marL="0" indent="0">
              <a:buNone/>
            </a:pPr>
            <a:r>
              <a:rPr lang="en-US" dirty="0">
                <a:solidFill>
                  <a:srgbClr val="2E67AD"/>
                </a:solidFill>
                <a:latin typeface="Gill Sans MT"/>
                <a:cs typeface="Gill Sans MT"/>
              </a:rPr>
              <a:t>Most people engage with scientific research through news headlines, social media and some patients through clinical trials. </a:t>
            </a:r>
            <a:endParaRPr lang="en-US">
              <a:solidFill>
                <a:srgbClr val="2E67AD"/>
              </a:solidFill>
              <a:latin typeface="Gill Sans MT"/>
              <a:cs typeface="Gill Sans MT"/>
            </a:endParaRPr>
          </a:p>
          <a:p>
            <a:pPr marL="0" indent="0">
              <a:buNone/>
            </a:pPr>
            <a:r>
              <a:rPr lang="en-US" dirty="0">
                <a:solidFill>
                  <a:srgbClr val="2E67AD"/>
                </a:solidFill>
                <a:latin typeface="Gill Sans MT"/>
                <a:cs typeface="Gill Sans MT"/>
              </a:rPr>
              <a:t>This is called PPI (Patient and Public Involvement).</a:t>
            </a:r>
          </a:p>
        </p:txBody>
      </p:sp>
      <p:pic>
        <p:nvPicPr>
          <p:cNvPr id="6" name="Picture 5" descr="Bobbie_swabTes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2277" y="3030996"/>
            <a:ext cx="2973877" cy="3003601"/>
          </a:xfrm>
          <a:prstGeom prst="rect">
            <a:avLst/>
          </a:prstGeom>
        </p:spPr>
      </p:pic>
      <p:sp>
        <p:nvSpPr>
          <p:cNvPr id="7" name="Rounded Rectangle 30">
            <a:extLst>
              <a:ext uri="{FF2B5EF4-FFF2-40B4-BE49-F238E27FC236}">
                <a16:creationId xmlns:a16="http://schemas.microsoft.com/office/drawing/2014/main" id="{FF7BEF06-FD7E-467E-868E-878D1B4C8D35}"/>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5</a:t>
            </a:r>
          </a:p>
        </p:txBody>
      </p:sp>
      <p:sp>
        <p:nvSpPr>
          <p:cNvPr id="9" name="TextBox 8">
            <a:extLst>
              <a:ext uri="{FF2B5EF4-FFF2-40B4-BE49-F238E27FC236}">
                <a16:creationId xmlns:a16="http://schemas.microsoft.com/office/drawing/2014/main" id="{EE0775DB-BE73-4FFC-AC19-754774E275CF}"/>
              </a:ext>
            </a:extLst>
          </p:cNvPr>
          <p:cNvSpPr txBox="1"/>
          <p:nvPr/>
        </p:nvSpPr>
        <p:spPr>
          <a:xfrm>
            <a:off x="3285640" y="3066148"/>
            <a:ext cx="4928462" cy="1200329"/>
          </a:xfrm>
          <a:prstGeom prst="rect">
            <a:avLst/>
          </a:prstGeom>
          <a:noFill/>
        </p:spPr>
        <p:txBody>
          <a:bodyPr wrap="square" rtlCol="0">
            <a:spAutoFit/>
          </a:bodyPr>
          <a:lstStyle/>
          <a:p>
            <a:pPr defTabSz="914400"/>
            <a:r>
              <a:rPr lang="en-US" sz="2400">
                <a:solidFill>
                  <a:srgbClr val="CC99FF">
                    <a:lumMod val="50000"/>
                  </a:srgbClr>
                </a:solidFill>
                <a:latin typeface="Gill Sans MT"/>
              </a:rPr>
              <a:t>How do you think the views of young people could help the research being carried out? </a:t>
            </a:r>
          </a:p>
        </p:txBody>
      </p:sp>
      <p:sp>
        <p:nvSpPr>
          <p:cNvPr id="10" name="TextBox 9">
            <a:extLst>
              <a:ext uri="{FF2B5EF4-FFF2-40B4-BE49-F238E27FC236}">
                <a16:creationId xmlns:a16="http://schemas.microsoft.com/office/drawing/2014/main" id="{54ADECAB-5A0E-4466-8E2B-E602B29EC5C0}"/>
              </a:ext>
            </a:extLst>
          </p:cNvPr>
          <p:cNvSpPr txBox="1"/>
          <p:nvPr/>
        </p:nvSpPr>
        <p:spPr>
          <a:xfrm>
            <a:off x="3285640" y="4386627"/>
            <a:ext cx="4928462" cy="830997"/>
          </a:xfrm>
          <a:prstGeom prst="rect">
            <a:avLst/>
          </a:prstGeom>
          <a:noFill/>
        </p:spPr>
        <p:txBody>
          <a:bodyPr wrap="square" rtlCol="0">
            <a:spAutoFit/>
          </a:bodyPr>
          <a:lstStyle/>
          <a:p>
            <a:pPr defTabSz="914400"/>
            <a:r>
              <a:rPr lang="en-US" sz="2400">
                <a:solidFill>
                  <a:srgbClr val="CC99FF">
                    <a:lumMod val="50000"/>
                  </a:srgbClr>
                </a:solidFill>
                <a:latin typeface="Gill Sans MT"/>
              </a:rPr>
              <a:t>How </a:t>
            </a:r>
            <a:r>
              <a:rPr lang="en-US" sz="2400">
                <a:solidFill>
                  <a:srgbClr val="6600CC"/>
                </a:solidFill>
                <a:latin typeface="Gill Sans MT"/>
              </a:rPr>
              <a:t>could</a:t>
            </a:r>
            <a:r>
              <a:rPr lang="en-US" sz="2400">
                <a:solidFill>
                  <a:srgbClr val="CC99FF">
                    <a:lumMod val="50000"/>
                  </a:srgbClr>
                </a:solidFill>
                <a:latin typeface="Gill Sans MT"/>
              </a:rPr>
              <a:t> young people benefit from taking part? </a:t>
            </a:r>
          </a:p>
        </p:txBody>
      </p:sp>
      <p:sp>
        <p:nvSpPr>
          <p:cNvPr id="11" name="TextBox 10">
            <a:extLst>
              <a:ext uri="{FF2B5EF4-FFF2-40B4-BE49-F238E27FC236}">
                <a16:creationId xmlns:a16="http://schemas.microsoft.com/office/drawing/2014/main" id="{3A8DE5BE-1346-4BE2-8DB6-648B1B165480}"/>
              </a:ext>
            </a:extLst>
          </p:cNvPr>
          <p:cNvSpPr txBox="1"/>
          <p:nvPr/>
        </p:nvSpPr>
        <p:spPr>
          <a:xfrm>
            <a:off x="3285640" y="5312952"/>
            <a:ext cx="4928462" cy="830997"/>
          </a:xfrm>
          <a:prstGeom prst="rect">
            <a:avLst/>
          </a:prstGeom>
          <a:noFill/>
        </p:spPr>
        <p:txBody>
          <a:bodyPr wrap="square" rtlCol="0">
            <a:spAutoFit/>
          </a:bodyPr>
          <a:lstStyle/>
          <a:p>
            <a:pPr defTabSz="914400"/>
            <a:r>
              <a:rPr lang="en-US" sz="2400">
                <a:solidFill>
                  <a:srgbClr val="CC99FF">
                    <a:lumMod val="50000"/>
                  </a:srgbClr>
                </a:solidFill>
                <a:latin typeface="Gill Sans MT"/>
              </a:rPr>
              <a:t>What may put young people off from taking part? </a:t>
            </a:r>
          </a:p>
        </p:txBody>
      </p:sp>
    </p:spTree>
    <p:extLst>
      <p:ext uri="{BB962C8B-B14F-4D97-AF65-F5344CB8AC3E}">
        <p14:creationId xmlns:p14="http://schemas.microsoft.com/office/powerpoint/2010/main" val="1198726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D803DB-F6E1-4792-98D5-1BB05A8CE8E6}"/>
              </a:ext>
            </a:extLst>
          </p:cNvPr>
          <p:cNvSpPr/>
          <p:nvPr/>
        </p:nvSpPr>
        <p:spPr>
          <a:xfrm>
            <a:off x="283616" y="260969"/>
            <a:ext cx="4020268" cy="707886"/>
          </a:xfrm>
          <a:prstGeom prst="rect">
            <a:avLst/>
          </a:prstGeom>
        </p:spPr>
        <p:txBody>
          <a:bodyPr wrap="none">
            <a:spAutoFit/>
          </a:bodyPr>
          <a:lstStyle/>
          <a:p>
            <a:pPr lvl="0" algn="ctr" defTabSz="914400"/>
            <a:r>
              <a:rPr lang="en-US" sz="4000" b="1">
                <a:solidFill>
                  <a:srgbClr val="254061"/>
                </a:solidFill>
                <a:latin typeface="Gill Sans MT"/>
              </a:rPr>
              <a:t>Homework task</a:t>
            </a:r>
          </a:p>
        </p:txBody>
      </p:sp>
      <p:sp>
        <p:nvSpPr>
          <p:cNvPr id="7" name="Content Placeholder 2">
            <a:extLst>
              <a:ext uri="{FF2B5EF4-FFF2-40B4-BE49-F238E27FC236}">
                <a16:creationId xmlns:a16="http://schemas.microsoft.com/office/drawing/2014/main" id="{65C0FD7F-FDE3-4570-B4CC-01E81D63FF6D}"/>
              </a:ext>
            </a:extLst>
          </p:cNvPr>
          <p:cNvSpPr>
            <a:spLocks noGrp="1"/>
          </p:cNvSpPr>
          <p:nvPr>
            <p:ph idx="4294967295"/>
          </p:nvPr>
        </p:nvSpPr>
        <p:spPr>
          <a:xfrm>
            <a:off x="730250" y="1704975"/>
            <a:ext cx="8413750" cy="3765550"/>
          </a:xfrm>
        </p:spPr>
        <p:txBody>
          <a:bodyPr>
            <a:normAutofit/>
          </a:bodyPr>
          <a:lstStyle/>
          <a:p>
            <a:pPr marL="0" indent="0">
              <a:buNone/>
            </a:pPr>
            <a:r>
              <a:rPr lang="en-US" sz="2800">
                <a:solidFill>
                  <a:srgbClr val="254061"/>
                </a:solidFill>
                <a:latin typeface="Gill Sans MT"/>
                <a:cs typeface="Gill Sans MT"/>
              </a:rPr>
              <a:t>Ready for next lesson:</a:t>
            </a:r>
          </a:p>
          <a:p>
            <a:pPr marL="0" indent="0">
              <a:buNone/>
            </a:pPr>
            <a:endParaRPr lang="en-US" sz="2800">
              <a:solidFill>
                <a:srgbClr val="2E67AD"/>
              </a:solidFill>
              <a:latin typeface="Gill Sans MT"/>
              <a:cs typeface="Gill Sans MT"/>
            </a:endParaRPr>
          </a:p>
          <a:p>
            <a:pPr lvl="1">
              <a:buFont typeface="Arial" panose="020B0604020202020204" pitchFamily="34" charset="0"/>
              <a:buChar char="•"/>
            </a:pPr>
            <a:r>
              <a:rPr lang="en-US" sz="2800">
                <a:solidFill>
                  <a:srgbClr val="2E67AD"/>
                </a:solidFill>
                <a:latin typeface="Gill Sans MT"/>
                <a:cs typeface="Gill Sans MT"/>
              </a:rPr>
              <a:t>Take a photograph or write down everything you eat and drink in one day, including all the snacks!</a:t>
            </a:r>
          </a:p>
          <a:p>
            <a:pPr marL="0" lvl="1" indent="0">
              <a:buNone/>
            </a:pPr>
            <a:endParaRPr lang="en-US" sz="2800">
              <a:solidFill>
                <a:srgbClr val="2E67AD"/>
              </a:solidFill>
              <a:latin typeface="Gill Sans MT"/>
              <a:cs typeface="Gill Sans MT"/>
            </a:endParaRPr>
          </a:p>
          <a:p>
            <a:pPr marL="0" indent="0">
              <a:buNone/>
            </a:pPr>
            <a:endParaRPr lang="en-US">
              <a:solidFill>
                <a:srgbClr val="2E67AD"/>
              </a:solidFill>
              <a:latin typeface="Gill Sans MT"/>
              <a:cs typeface="Gill Sans MT"/>
            </a:endParaRPr>
          </a:p>
        </p:txBody>
      </p:sp>
    </p:spTree>
    <p:extLst>
      <p:ext uri="{BB962C8B-B14F-4D97-AF65-F5344CB8AC3E}">
        <p14:creationId xmlns:p14="http://schemas.microsoft.com/office/powerpoint/2010/main" val="3383669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B0D0-1B1D-4864-99D0-8739B8B271F4}"/>
              </a:ext>
            </a:extLst>
          </p:cNvPr>
          <p:cNvSpPr>
            <a:spLocks noGrp="1"/>
          </p:cNvSpPr>
          <p:nvPr>
            <p:ph type="title" idx="4294967295"/>
          </p:nvPr>
        </p:nvSpPr>
        <p:spPr>
          <a:xfrm>
            <a:off x="0" y="500063"/>
            <a:ext cx="8078788" cy="1657350"/>
          </a:xfrm>
        </p:spPr>
        <p:txBody>
          <a:bodyPr/>
          <a:lstStyle/>
          <a:p>
            <a:r>
              <a:rPr lang="en-GB" sz="4000" b="1">
                <a:solidFill>
                  <a:srgbClr val="254061"/>
                </a:solidFill>
                <a:latin typeface="Gill Sans MT"/>
                <a:cs typeface="Gill Sans MT"/>
              </a:rPr>
              <a:t>Objectives</a:t>
            </a:r>
            <a:br>
              <a:rPr lang="en-GB">
                <a:solidFill>
                  <a:srgbClr val="000090"/>
                </a:solidFill>
                <a:latin typeface="Gill Sans MT"/>
                <a:cs typeface="Gill Sans MT"/>
              </a:rPr>
            </a:br>
            <a:endParaRPr lang="en-GB">
              <a:solidFill>
                <a:srgbClr val="000090"/>
              </a:solidFill>
              <a:latin typeface="Gill Sans MT"/>
              <a:cs typeface="Gill Sans MT"/>
            </a:endParaRPr>
          </a:p>
        </p:txBody>
      </p:sp>
      <p:sp>
        <p:nvSpPr>
          <p:cNvPr id="4" name="Content Placeholder 2">
            <a:extLst>
              <a:ext uri="{FF2B5EF4-FFF2-40B4-BE49-F238E27FC236}">
                <a16:creationId xmlns:a16="http://schemas.microsoft.com/office/drawing/2014/main" id="{6A2DF147-52F4-4396-B264-5A9027AC6B9E}"/>
              </a:ext>
            </a:extLst>
          </p:cNvPr>
          <p:cNvSpPr txBox="1">
            <a:spLocks/>
          </p:cNvSpPr>
          <p:nvPr/>
        </p:nvSpPr>
        <p:spPr>
          <a:xfrm>
            <a:off x="507206" y="1590432"/>
            <a:ext cx="8065294" cy="4169663"/>
          </a:xfrm>
          <a:prstGeom prst="rect">
            <a:avLst/>
          </a:prstGeom>
        </p:spPr>
        <p:txBody>
          <a:bodyPr vert="horz" lIns="91440" tIns="45720" rIns="91440" bIns="45720" rtlCol="0" anchor="t">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GB" sz="3200">
                <a:solidFill>
                  <a:srgbClr val="254061"/>
                </a:solidFill>
                <a:latin typeface="Gill Sans MT"/>
                <a:ea typeface="ＭＳ Ｐゴシック"/>
              </a:rPr>
              <a:t>At the end of this lesson, you should be able to:</a:t>
            </a:r>
            <a:endParaRPr lang="en-GB" sz="3000">
              <a:solidFill>
                <a:srgbClr val="254061"/>
              </a:solidFill>
              <a:latin typeface="Gill Sans MT"/>
              <a:ea typeface="ＭＳ Ｐゴシック"/>
            </a:endParaRPr>
          </a:p>
          <a:p>
            <a:endParaRPr lang="en-GB" sz="3200">
              <a:solidFill>
                <a:srgbClr val="0F243E"/>
              </a:solidFill>
              <a:latin typeface="Gill Sans MT"/>
              <a:ea typeface="ＭＳ Ｐゴシック"/>
            </a:endParaRP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Recognise the role scientists played in the pandemic</a:t>
            </a: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Describe how scientists conduct trials to develop new treatments</a:t>
            </a: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Identify advantages of taking part in scientific research</a:t>
            </a:r>
          </a:p>
          <a:p>
            <a:pPr marL="0" indent="0">
              <a:buFont typeface="Arial" pitchFamily="34" charset="0"/>
              <a:buNone/>
            </a:pPr>
            <a:endParaRPr lang="en-GB">
              <a:solidFill>
                <a:srgbClr val="000090"/>
              </a:solidFill>
              <a:latin typeface="Gill Sans MT"/>
              <a:cs typeface="Gill Sans MT"/>
            </a:endParaRPr>
          </a:p>
          <a:p>
            <a:pPr marL="0" indent="0">
              <a:buFont typeface="Arial" pitchFamily="34" charset="0"/>
              <a:buNone/>
            </a:pPr>
            <a:endParaRPr lang="en-GB">
              <a:solidFill>
                <a:srgbClr val="000090"/>
              </a:solidFill>
              <a:latin typeface="Gill Sans MT"/>
              <a:cs typeface="Gill Sans MT"/>
            </a:endParaRPr>
          </a:p>
        </p:txBody>
      </p:sp>
      <p:pic>
        <p:nvPicPr>
          <p:cNvPr id="6" name="Picture 5" descr="Covid-19 germs pink-02.png">
            <a:extLst>
              <a:ext uri="{FF2B5EF4-FFF2-40B4-BE49-F238E27FC236}">
                <a16:creationId xmlns:a16="http://schemas.microsoft.com/office/drawing/2014/main" id="{A37C58D1-5495-4FE8-A237-F9DBF3260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1760" y="2807985"/>
            <a:ext cx="845034" cy="843606"/>
          </a:xfrm>
          <a:prstGeom prst="rect">
            <a:avLst/>
          </a:prstGeom>
        </p:spPr>
      </p:pic>
    </p:spTree>
    <p:extLst>
      <p:ext uri="{BB962C8B-B14F-4D97-AF65-F5344CB8AC3E}">
        <p14:creationId xmlns:p14="http://schemas.microsoft.com/office/powerpoint/2010/main" val="586865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tangle 1"/>
          <p:cNvSpPr/>
          <p:nvPr/>
        </p:nvSpPr>
        <p:spPr>
          <a:xfrm>
            <a:off x="50802" y="371420"/>
            <a:ext cx="3960440" cy="769441"/>
          </a:xfrm>
          <a:prstGeom prst="rect">
            <a:avLst/>
          </a:prstGeom>
        </p:spPr>
        <p:txBody>
          <a:bodyPr wrap="squar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254061"/>
                </a:solidFill>
                <a:effectLst/>
                <a:uLnTx/>
                <a:uFillTx/>
                <a:latin typeface="Gill Sans MT"/>
                <a:ea typeface="ＭＳ Ｐゴシック"/>
                <a:cs typeface="Gill Sans MT"/>
              </a:rPr>
              <a:t>Reflection</a:t>
            </a:r>
          </a:p>
        </p:txBody>
      </p:sp>
      <p:sp>
        <p:nvSpPr>
          <p:cNvPr id="7" name="Content Placeholder 2">
            <a:extLst>
              <a:ext uri="{FF2B5EF4-FFF2-40B4-BE49-F238E27FC236}">
                <a16:creationId xmlns:a16="http://schemas.microsoft.com/office/drawing/2014/main" id="{4B539FCB-7B7B-4A69-A578-F99EAF5F4FEC}"/>
              </a:ext>
            </a:extLst>
          </p:cNvPr>
          <p:cNvSpPr txBox="1">
            <a:spLocks/>
          </p:cNvSpPr>
          <p:nvPr/>
        </p:nvSpPr>
        <p:spPr>
          <a:xfrm>
            <a:off x="816760" y="1750407"/>
            <a:ext cx="8065294" cy="4736173"/>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a:ln>
                  <a:noFill/>
                </a:ln>
                <a:solidFill>
                  <a:srgbClr val="254061"/>
                </a:solidFill>
                <a:effectLst/>
                <a:uLnTx/>
                <a:uFillTx/>
                <a:latin typeface="Gill Sans MT"/>
                <a:ea typeface="+mn-ea"/>
                <a:cs typeface="Gill Sans MT"/>
              </a:rPr>
              <a:t>What new things have you learnt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800" b="0" i="0" u="none" strike="noStrike" kern="1200" cap="none" spc="0" normalizeH="0" baseline="0" noProof="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a:ln>
                  <a:noFill/>
                </a:ln>
                <a:solidFill>
                  <a:srgbClr val="254061"/>
                </a:solidFill>
                <a:effectLst/>
                <a:uLnTx/>
                <a:uFillTx/>
                <a:latin typeface="Gill Sans MT"/>
                <a:ea typeface="+mn-ea"/>
                <a:cs typeface="Gill Sans MT"/>
              </a:rPr>
              <a:t>How well did you understand today’s material?</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800" b="0" i="0" u="none" strike="noStrike" kern="1200" cap="none" spc="0" normalizeH="0" baseline="0" noProof="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a:ln>
                  <a:noFill/>
                </a:ln>
                <a:solidFill>
                  <a:srgbClr val="254061"/>
                </a:solidFill>
                <a:effectLst/>
                <a:uLnTx/>
                <a:uFillTx/>
                <a:latin typeface="Gill Sans MT"/>
                <a:ea typeface="+mn-ea"/>
                <a:cs typeface="Gill Sans MT"/>
              </a:rPr>
              <a:t>What skills have you used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800" b="0" i="0" u="none" strike="noStrike" kern="1200" cap="none" spc="0" normalizeH="0" baseline="0" noProof="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a:ln>
                  <a:noFill/>
                </a:ln>
                <a:solidFill>
                  <a:srgbClr val="254061"/>
                </a:solidFill>
                <a:effectLst/>
                <a:uLnTx/>
                <a:uFillTx/>
                <a:latin typeface="Gill Sans MT"/>
                <a:ea typeface="+mn-ea"/>
                <a:cs typeface="Gill Sans MT"/>
              </a:rPr>
              <a:t>What will you make sure you remember from today?</a:t>
            </a:r>
          </a:p>
        </p:txBody>
      </p:sp>
      <p:pic>
        <p:nvPicPr>
          <p:cNvPr id="8" name="Picture 7" descr="A picture containing food&#10;&#10;Description automatically generated">
            <a:extLst>
              <a:ext uri="{FF2B5EF4-FFF2-40B4-BE49-F238E27FC236}">
                <a16:creationId xmlns:a16="http://schemas.microsoft.com/office/drawing/2014/main" id="{F042CACE-4B26-446D-8B84-D12307365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pic>
        <p:nvPicPr>
          <p:cNvPr id="5" name="Picture 4">
            <a:extLst>
              <a:ext uri="{FF2B5EF4-FFF2-40B4-BE49-F238E27FC236}">
                <a16:creationId xmlns:a16="http://schemas.microsoft.com/office/drawing/2014/main" id="{322DD897-4D57-44BF-AFFF-94D9A3DADED2}"/>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spTree>
    <p:extLst>
      <p:ext uri="{BB962C8B-B14F-4D97-AF65-F5344CB8AC3E}">
        <p14:creationId xmlns:p14="http://schemas.microsoft.com/office/powerpoint/2010/main" val="1176518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73E4994C-1FBD-481D-B156-A20C4EB22125}"/>
              </a:ext>
            </a:extLst>
          </p:cNvPr>
          <p:cNvSpPr txBox="1">
            <a:spLocks noGrp="1"/>
          </p:cNvSpPr>
          <p:nvPr>
            <p:ph idx="1"/>
          </p:nvPr>
        </p:nvSpPr>
        <p:spPr>
          <a:xfrm>
            <a:off x="726909" y="4567797"/>
            <a:ext cx="7690181" cy="921578"/>
          </a:xfrm>
          <a:prstGeom prst="rect">
            <a:avLst/>
          </a:prstGeom>
        </p:spPr>
        <p:txBody>
          <a:bodyPr vert="horz" lIns="91440" tIns="45720" rIns="91440" bIns="45720" rtlCol="0">
            <a:normAutofit/>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GB" sz="1600">
                <a:solidFill>
                  <a:schemeClr val="tx1">
                    <a:lumMod val="65000"/>
                    <a:lumOff val="35000"/>
                  </a:schemeClr>
                </a:solidFill>
                <a:latin typeface="Gill Sans MT" panose="020B0502020104020203" pitchFamily="34" charset="0"/>
              </a:rPr>
              <a:t>This work is funded by the Department of Health and Social Care (DHSC) and the National Institute for Health Research (NIHR). The views expressed are those of the authors and not necessarily those of DHSC or NIHR</a:t>
            </a:r>
          </a:p>
        </p:txBody>
      </p:sp>
    </p:spTree>
    <p:extLst>
      <p:ext uri="{BB962C8B-B14F-4D97-AF65-F5344CB8AC3E}">
        <p14:creationId xmlns:p14="http://schemas.microsoft.com/office/powerpoint/2010/main" val="2334766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B0D0-1B1D-4864-99D0-8739B8B271F4}"/>
              </a:ext>
            </a:extLst>
          </p:cNvPr>
          <p:cNvSpPr>
            <a:spLocks noGrp="1"/>
          </p:cNvSpPr>
          <p:nvPr>
            <p:ph type="title" idx="4294967295"/>
          </p:nvPr>
        </p:nvSpPr>
        <p:spPr>
          <a:xfrm>
            <a:off x="492919" y="499533"/>
            <a:ext cx="8079581" cy="1658198"/>
          </a:xfrm>
        </p:spPr>
        <p:txBody>
          <a:bodyPr/>
          <a:lstStyle/>
          <a:p>
            <a:r>
              <a:rPr lang="en-GB" sz="4000" b="1">
                <a:solidFill>
                  <a:srgbClr val="254061"/>
                </a:solidFill>
                <a:latin typeface="Gill Sans MT"/>
                <a:cs typeface="Gill Sans MT"/>
              </a:rPr>
              <a:t>Objectives</a:t>
            </a:r>
            <a:br>
              <a:rPr lang="en-GB">
                <a:solidFill>
                  <a:srgbClr val="000090"/>
                </a:solidFill>
                <a:latin typeface="Gill Sans MT"/>
                <a:cs typeface="Gill Sans MT"/>
              </a:rPr>
            </a:br>
            <a:endParaRPr lang="en-GB">
              <a:solidFill>
                <a:srgbClr val="000090"/>
              </a:solidFill>
              <a:latin typeface="Gill Sans MT"/>
              <a:cs typeface="Gill Sans MT"/>
            </a:endParaRPr>
          </a:p>
        </p:txBody>
      </p:sp>
      <p:sp>
        <p:nvSpPr>
          <p:cNvPr id="4" name="Content Placeholder 2">
            <a:extLst>
              <a:ext uri="{FF2B5EF4-FFF2-40B4-BE49-F238E27FC236}">
                <a16:creationId xmlns:a16="http://schemas.microsoft.com/office/drawing/2014/main" id="{6A2DF147-52F4-4396-B264-5A9027AC6B9E}"/>
              </a:ext>
            </a:extLst>
          </p:cNvPr>
          <p:cNvSpPr txBox="1">
            <a:spLocks/>
          </p:cNvSpPr>
          <p:nvPr/>
        </p:nvSpPr>
        <p:spPr>
          <a:xfrm>
            <a:off x="507206" y="2033150"/>
            <a:ext cx="8065294" cy="4169663"/>
          </a:xfrm>
          <a:prstGeom prst="rect">
            <a:avLst/>
          </a:prstGeom>
        </p:spPr>
        <p:txBody>
          <a:bodyPr vert="horz" lIns="91440" tIns="45720" rIns="91440" bIns="45720" rtlCol="0" anchor="t">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GB" sz="3200">
                <a:solidFill>
                  <a:srgbClr val="254061"/>
                </a:solidFill>
                <a:latin typeface="Gill Sans MT"/>
                <a:ea typeface="ＭＳ Ｐゴシック"/>
              </a:rPr>
              <a:t>At the end of this lesson, you should be able to:</a:t>
            </a:r>
            <a:endParaRPr lang="en-GB" sz="3000">
              <a:solidFill>
                <a:srgbClr val="254061"/>
              </a:solidFill>
              <a:latin typeface="Gill Sans MT"/>
              <a:ea typeface="ＭＳ Ｐゴシック"/>
            </a:endParaRPr>
          </a:p>
          <a:p>
            <a:endParaRPr lang="en-GB" sz="1600">
              <a:solidFill>
                <a:srgbClr val="0F243E"/>
              </a:solidFill>
              <a:latin typeface="Gill Sans MT"/>
              <a:ea typeface="ＭＳ Ｐゴシック"/>
            </a:endParaRP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Recognise the role scientists played in the COVID-19 pandemic</a:t>
            </a: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Describe how scientists conduct trials to develop new treatments</a:t>
            </a: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Identify advantages of taking part in scientific research</a:t>
            </a:r>
          </a:p>
          <a:p>
            <a:pPr marL="0" indent="0">
              <a:buFont typeface="Arial" pitchFamily="34" charset="0"/>
              <a:buNone/>
            </a:pPr>
            <a:endParaRPr lang="en-GB">
              <a:solidFill>
                <a:srgbClr val="000090"/>
              </a:solidFill>
              <a:latin typeface="Gill Sans MT"/>
              <a:cs typeface="Gill Sans MT"/>
            </a:endParaRPr>
          </a:p>
          <a:p>
            <a:pPr marL="0" indent="0">
              <a:buFont typeface="Arial" pitchFamily="34" charset="0"/>
              <a:buNone/>
            </a:pPr>
            <a:endParaRPr lang="en-GB">
              <a:solidFill>
                <a:srgbClr val="000090"/>
              </a:solidFill>
              <a:latin typeface="Gill Sans MT"/>
              <a:cs typeface="Gill Sans MT"/>
            </a:endParaRPr>
          </a:p>
        </p:txBody>
      </p:sp>
      <p:pic>
        <p:nvPicPr>
          <p:cNvPr id="6" name="Picture 5" descr="Covid-19 germs pink-02.png">
            <a:extLst>
              <a:ext uri="{FF2B5EF4-FFF2-40B4-BE49-F238E27FC236}">
                <a16:creationId xmlns:a16="http://schemas.microsoft.com/office/drawing/2014/main" id="{A37C58D1-5495-4FE8-A237-F9DBF3260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1760" y="2807985"/>
            <a:ext cx="845034" cy="843606"/>
          </a:xfrm>
          <a:prstGeom prst="rect">
            <a:avLst/>
          </a:prstGeom>
        </p:spPr>
      </p:pic>
    </p:spTree>
    <p:extLst>
      <p:ext uri="{BB962C8B-B14F-4D97-AF65-F5344CB8AC3E}">
        <p14:creationId xmlns:p14="http://schemas.microsoft.com/office/powerpoint/2010/main" val="3350809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067FB9-63B1-4282-BA74-C2104DCA15B3}"/>
              </a:ext>
            </a:extLst>
          </p:cNvPr>
          <p:cNvSpPr/>
          <p:nvPr/>
        </p:nvSpPr>
        <p:spPr>
          <a:xfrm>
            <a:off x="361121" y="5500265"/>
            <a:ext cx="4704522" cy="810478"/>
          </a:xfrm>
          <a:prstGeom prst="rect">
            <a:avLst/>
          </a:prstGeom>
        </p:spPr>
        <p:txBody>
          <a:bodyPr wrap="square">
            <a:spAutoFit/>
          </a:bodyPr>
          <a:lstStyle/>
          <a:p>
            <a:pPr algn="just"/>
            <a:r>
              <a:rPr lang="en-GB" sz="2800" b="1" i="1" baseline="30000">
                <a:solidFill>
                  <a:srgbClr val="0070C0"/>
                </a:solidFill>
                <a:latin typeface="Gill Sans MT" panose="020B0502020104020203" pitchFamily="34" charset="0"/>
              </a:rPr>
              <a:t>‘How many of the terms do you recognise? </a:t>
            </a:r>
          </a:p>
          <a:p>
            <a:pPr algn="just"/>
            <a:r>
              <a:rPr lang="en-GB" sz="2800" b="1" i="1" baseline="30000">
                <a:solidFill>
                  <a:srgbClr val="0070C0"/>
                </a:solidFill>
                <a:latin typeface="Gill Sans MT" panose="020B0502020104020203" pitchFamily="34" charset="0"/>
              </a:rPr>
              <a:t>Could we have been better prepared?’</a:t>
            </a:r>
            <a:r>
              <a:rPr lang="en-GB" sz="2800" baseline="30000">
                <a:solidFill>
                  <a:srgbClr val="002060"/>
                </a:solidFill>
                <a:latin typeface="Gill Sans MT" panose="020B0502020104020203" pitchFamily="34" charset="0"/>
              </a:rPr>
              <a:t> </a:t>
            </a:r>
            <a:endParaRPr lang="en-GB" sz="2800"/>
          </a:p>
        </p:txBody>
      </p:sp>
      <p:pic>
        <p:nvPicPr>
          <p:cNvPr id="3" name="Picture 2" descr="A picture containing text, newspaper&#10;&#10;Description automatically generated">
            <a:extLst>
              <a:ext uri="{FF2B5EF4-FFF2-40B4-BE49-F238E27FC236}">
                <a16:creationId xmlns:a16="http://schemas.microsoft.com/office/drawing/2014/main" id="{C1B7E06C-A28F-4E5F-87DC-9F1729FCC9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742" y="1425040"/>
            <a:ext cx="6487301" cy="3631096"/>
          </a:xfrm>
          <a:prstGeom prst="rect">
            <a:avLst/>
          </a:prstGeom>
        </p:spPr>
      </p:pic>
      <p:sp>
        <p:nvSpPr>
          <p:cNvPr id="2" name="Rectangle 1">
            <a:extLst>
              <a:ext uri="{FF2B5EF4-FFF2-40B4-BE49-F238E27FC236}">
                <a16:creationId xmlns:a16="http://schemas.microsoft.com/office/drawing/2014/main" id="{EB4EBC78-E55B-4823-98E9-274DEAB7847B}"/>
              </a:ext>
            </a:extLst>
          </p:cNvPr>
          <p:cNvSpPr/>
          <p:nvPr/>
        </p:nvSpPr>
        <p:spPr>
          <a:xfrm>
            <a:off x="337929" y="163156"/>
            <a:ext cx="7166114" cy="1261884"/>
          </a:xfrm>
          <a:prstGeom prst="rect">
            <a:avLst/>
          </a:prstGeom>
        </p:spPr>
        <p:txBody>
          <a:bodyPr wrap="square">
            <a:spAutoFit/>
          </a:bodyPr>
          <a:lstStyle/>
          <a:p>
            <a:pPr lvl="0" defTabSz="914400">
              <a:defRPr/>
            </a:pPr>
            <a:r>
              <a:rPr lang="en-GB" sz="3600" b="1">
                <a:solidFill>
                  <a:srgbClr val="254061"/>
                </a:solidFill>
                <a:latin typeface="Gill Sans MT"/>
              </a:rPr>
              <a:t>This isn’t new Science!</a:t>
            </a:r>
          </a:p>
          <a:p>
            <a:pPr lvl="0" defTabSz="914400">
              <a:defRPr/>
            </a:pPr>
            <a:endParaRPr lang="en-GB" sz="1000" b="1">
              <a:solidFill>
                <a:srgbClr val="0F243E"/>
              </a:solidFill>
              <a:latin typeface="Gill Sans MT"/>
            </a:endParaRPr>
          </a:p>
          <a:p>
            <a:pPr lvl="0" defTabSz="914400">
              <a:defRPr/>
            </a:pPr>
            <a:endParaRPr lang="en-GB" sz="800" b="1">
              <a:solidFill>
                <a:srgbClr val="245795"/>
              </a:solidFill>
              <a:latin typeface="Gill Sans MT" panose="020B0502020104020203" pitchFamily="34" charset="0"/>
            </a:endParaRPr>
          </a:p>
          <a:p>
            <a:pPr lvl="0" defTabSz="914400">
              <a:defRPr/>
            </a:pPr>
            <a:r>
              <a:rPr lang="en-GB" sz="2200">
                <a:solidFill>
                  <a:srgbClr val="245795"/>
                </a:solidFill>
                <a:latin typeface="Gill Sans MT"/>
              </a:rPr>
              <a:t>Check out this clip from the film Contagion in 2011:</a:t>
            </a:r>
          </a:p>
        </p:txBody>
      </p:sp>
      <p:pic>
        <p:nvPicPr>
          <p:cNvPr id="9" name="Picture 8" descr="A picture containing text&#10;&#10;Description automatically generated">
            <a:extLst>
              <a:ext uri="{FF2B5EF4-FFF2-40B4-BE49-F238E27FC236}">
                <a16:creationId xmlns:a16="http://schemas.microsoft.com/office/drawing/2014/main" id="{8B8A0E39-E121-43EE-9409-159FDC4E9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0070" y="4682689"/>
            <a:ext cx="2904681" cy="2175311"/>
          </a:xfrm>
          <a:prstGeom prst="rect">
            <a:avLst/>
          </a:prstGeom>
        </p:spPr>
      </p:pic>
      <p:sp>
        <p:nvSpPr>
          <p:cNvPr id="6" name="Rectangle 5">
            <a:extLst>
              <a:ext uri="{FF2B5EF4-FFF2-40B4-BE49-F238E27FC236}">
                <a16:creationId xmlns:a16="http://schemas.microsoft.com/office/drawing/2014/main" id="{D01DE293-E581-4582-80A0-E33C3256E7DD}"/>
              </a:ext>
            </a:extLst>
          </p:cNvPr>
          <p:cNvSpPr/>
          <p:nvPr/>
        </p:nvSpPr>
        <p:spPr>
          <a:xfrm>
            <a:off x="1825892" y="5056136"/>
            <a:ext cx="5209389" cy="369332"/>
          </a:xfrm>
          <a:prstGeom prst="rect">
            <a:avLst/>
          </a:prstGeom>
        </p:spPr>
        <p:txBody>
          <a:bodyPr wrap="square" lIns="91440" tIns="45720" rIns="91440" bIns="45720" anchor="t">
            <a:spAutoFit/>
          </a:bodyPr>
          <a:lstStyle/>
          <a:p>
            <a:r>
              <a:rPr lang="en-GB" dirty="0"/>
              <a:t>h</a:t>
            </a:r>
            <a:r>
              <a:rPr lang="en-GB" dirty="0">
                <a:hlinkClick r:id="rId5"/>
              </a:rPr>
              <a:t>ttps://www.youtube.com/watch?v=Y-YNzNOFefc</a:t>
            </a:r>
            <a:endParaRPr lang="en-GB"/>
          </a:p>
        </p:txBody>
      </p:sp>
    </p:spTree>
    <p:extLst>
      <p:ext uri="{BB962C8B-B14F-4D97-AF65-F5344CB8AC3E}">
        <p14:creationId xmlns:p14="http://schemas.microsoft.com/office/powerpoint/2010/main" val="3761848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1944031" y="3041902"/>
            <a:ext cx="3841028" cy="2555826"/>
          </a:xfrm>
          <a:prstGeom prst="cloudCallout">
            <a:avLst>
              <a:gd name="adj1" fmla="val 95899"/>
              <a:gd name="adj2" fmla="val -73482"/>
            </a:avLst>
          </a:prstGeom>
          <a:solidFill>
            <a:srgbClr val="59A9E5"/>
          </a:solidFill>
          <a:ln>
            <a:solidFill>
              <a:srgbClr val="25406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a:cs typeface="Gill Sans MT"/>
            </a:endParaRPr>
          </a:p>
        </p:txBody>
      </p:sp>
      <p:sp>
        <p:nvSpPr>
          <p:cNvPr id="9" name="Rectangle 8"/>
          <p:cNvSpPr/>
          <p:nvPr/>
        </p:nvSpPr>
        <p:spPr>
          <a:xfrm>
            <a:off x="2427100" y="3569412"/>
            <a:ext cx="2746531" cy="1384995"/>
          </a:xfrm>
          <a:prstGeom prst="rect">
            <a:avLst/>
          </a:prstGeom>
        </p:spPr>
        <p:txBody>
          <a:bodyPr wrap="square">
            <a:spAutoFit/>
          </a:bodyPr>
          <a:lstStyle/>
          <a:p>
            <a:pPr algn="ctr"/>
            <a:r>
              <a:rPr lang="en-GB" sz="2800">
                <a:solidFill>
                  <a:srgbClr val="245795"/>
                </a:solidFill>
                <a:latin typeface="Gill Sans MT"/>
                <a:cs typeface="Gill Sans MT"/>
              </a:rPr>
              <a:t>Do you </a:t>
            </a:r>
            <a:r>
              <a:rPr lang="en-GB" sz="2800" b="1">
                <a:solidFill>
                  <a:srgbClr val="245795"/>
                </a:solidFill>
                <a:latin typeface="Gill Sans MT"/>
                <a:cs typeface="Gill Sans MT"/>
              </a:rPr>
              <a:t>agree</a:t>
            </a:r>
            <a:r>
              <a:rPr lang="en-GB" sz="2800">
                <a:solidFill>
                  <a:srgbClr val="245795"/>
                </a:solidFill>
                <a:latin typeface="Gill Sans MT"/>
                <a:cs typeface="Gill Sans MT"/>
              </a:rPr>
              <a:t> or </a:t>
            </a:r>
            <a:r>
              <a:rPr lang="en-GB" sz="2800" b="1">
                <a:solidFill>
                  <a:srgbClr val="245795"/>
                </a:solidFill>
                <a:latin typeface="Gill Sans MT"/>
                <a:cs typeface="Gill Sans MT"/>
              </a:rPr>
              <a:t>disagree</a:t>
            </a:r>
            <a:r>
              <a:rPr lang="en-GB" sz="2800">
                <a:solidFill>
                  <a:srgbClr val="245795"/>
                </a:solidFill>
                <a:latin typeface="Gill Sans MT"/>
                <a:cs typeface="Gill Sans MT"/>
              </a:rPr>
              <a:t>? </a:t>
            </a:r>
          </a:p>
          <a:p>
            <a:pPr algn="ctr"/>
            <a:r>
              <a:rPr lang="en-GB" sz="2800">
                <a:solidFill>
                  <a:srgbClr val="245795"/>
                </a:solidFill>
                <a:latin typeface="Gill Sans MT"/>
                <a:cs typeface="Gill Sans MT"/>
              </a:rPr>
              <a:t>Why?</a:t>
            </a:r>
          </a:p>
        </p:txBody>
      </p:sp>
      <p:sp>
        <p:nvSpPr>
          <p:cNvPr id="7" name="Rounded Rectangle 30">
            <a:extLst>
              <a:ext uri="{FF2B5EF4-FFF2-40B4-BE49-F238E27FC236}">
                <a16:creationId xmlns:a16="http://schemas.microsoft.com/office/drawing/2014/main" id="{BDB8FA41-373B-4931-99A4-DD867FD7B24A}"/>
              </a:ext>
            </a:extLst>
          </p:cNvPr>
          <p:cNvSpPr/>
          <p:nvPr/>
        </p:nvSpPr>
        <p:spPr>
          <a:xfrm>
            <a:off x="183941"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1</a:t>
            </a:r>
          </a:p>
        </p:txBody>
      </p:sp>
      <p:sp>
        <p:nvSpPr>
          <p:cNvPr id="12" name="TextBox 11">
            <a:extLst>
              <a:ext uri="{FF2B5EF4-FFF2-40B4-BE49-F238E27FC236}">
                <a16:creationId xmlns:a16="http://schemas.microsoft.com/office/drawing/2014/main" id="{2C0F60F6-E34D-4982-875A-8C5622880C92}"/>
              </a:ext>
            </a:extLst>
          </p:cNvPr>
          <p:cNvSpPr txBox="1"/>
          <p:nvPr/>
        </p:nvSpPr>
        <p:spPr>
          <a:xfrm>
            <a:off x="344423" y="1505164"/>
            <a:ext cx="7213274" cy="1200329"/>
          </a:xfrm>
          <a:prstGeom prst="rect">
            <a:avLst/>
          </a:prstGeom>
          <a:noFill/>
        </p:spPr>
        <p:txBody>
          <a:bodyPr wrap="square" rtlCol="0">
            <a:spAutoFit/>
          </a:bodyPr>
          <a:lstStyle/>
          <a:p>
            <a:pPr defTabSz="914400"/>
            <a:r>
              <a:rPr lang="en-GB" sz="3600">
                <a:solidFill>
                  <a:srgbClr val="254061"/>
                </a:solidFill>
                <a:latin typeface="Gill Sans MT"/>
                <a:ea typeface="ＭＳ Ｐゴシック"/>
              </a:rPr>
              <a:t>‘</a:t>
            </a:r>
            <a:r>
              <a:rPr lang="en-GB" sz="3600" i="1">
                <a:solidFill>
                  <a:srgbClr val="254061"/>
                </a:solidFill>
                <a:latin typeface="Gill Sans MT"/>
                <a:ea typeface="ＭＳ Ｐゴシック"/>
              </a:rPr>
              <a:t>All unhealthy food outlets should be banned within one mile of schools</a:t>
            </a:r>
            <a:r>
              <a:rPr lang="en-GB" sz="3600">
                <a:solidFill>
                  <a:srgbClr val="254061"/>
                </a:solidFill>
                <a:latin typeface="Gill Sans MT"/>
                <a:ea typeface="ＭＳ Ｐゴシック"/>
              </a:rPr>
              <a:t>’</a:t>
            </a:r>
          </a:p>
        </p:txBody>
      </p:sp>
      <p:pic>
        <p:nvPicPr>
          <p:cNvPr id="16" name="Picture 15" descr="Chris_png.png">
            <a:extLst>
              <a:ext uri="{FF2B5EF4-FFF2-40B4-BE49-F238E27FC236}">
                <a16:creationId xmlns:a16="http://schemas.microsoft.com/office/drawing/2014/main" id="{81C20881-E1D6-4277-99D1-8989B6028A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7976" y="1664779"/>
            <a:ext cx="1535419" cy="4119471"/>
          </a:xfrm>
          <a:prstGeom prst="rect">
            <a:avLst/>
          </a:prstGeom>
        </p:spPr>
      </p:pic>
      <p:sp>
        <p:nvSpPr>
          <p:cNvPr id="8" name="Title 1">
            <a:extLst>
              <a:ext uri="{FF2B5EF4-FFF2-40B4-BE49-F238E27FC236}">
                <a16:creationId xmlns:a16="http://schemas.microsoft.com/office/drawing/2014/main" id="{941AD606-4F4C-459F-BD9C-773219211E97}"/>
              </a:ext>
            </a:extLst>
          </p:cNvPr>
          <p:cNvSpPr txBox="1">
            <a:spLocks/>
          </p:cNvSpPr>
          <p:nvPr/>
        </p:nvSpPr>
        <p:spPr bwMode="auto">
          <a:xfrm>
            <a:off x="1903317" y="273544"/>
            <a:ext cx="5169287" cy="12961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Autofit/>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algn="ctr" defTabSz="914400"/>
            <a:r>
              <a:rPr lang="en-GB" sz="3600" b="1" kern="0">
                <a:solidFill>
                  <a:srgbClr val="254061"/>
                </a:solidFill>
                <a:latin typeface="Gill Sans MT" pitchFamily="34" charset="0"/>
                <a:ea typeface="ＭＳ Ｐゴシック"/>
              </a:rPr>
              <a:t>Where do you stand on current health issues?</a:t>
            </a:r>
          </a:p>
        </p:txBody>
      </p:sp>
    </p:spTree>
    <p:extLst>
      <p:ext uri="{BB962C8B-B14F-4D97-AF65-F5344CB8AC3E}">
        <p14:creationId xmlns:p14="http://schemas.microsoft.com/office/powerpoint/2010/main" val="181460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1944031" y="3041902"/>
            <a:ext cx="3841028" cy="2555826"/>
          </a:xfrm>
          <a:prstGeom prst="cloudCallout">
            <a:avLst>
              <a:gd name="adj1" fmla="val 82091"/>
              <a:gd name="adj2" fmla="val -69408"/>
            </a:avLst>
          </a:prstGeom>
          <a:solidFill>
            <a:srgbClr val="CC99FF"/>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a:cs typeface="Gill Sans MT"/>
            </a:endParaRPr>
          </a:p>
        </p:txBody>
      </p:sp>
      <p:sp>
        <p:nvSpPr>
          <p:cNvPr id="9" name="Rectangle 8"/>
          <p:cNvSpPr/>
          <p:nvPr/>
        </p:nvSpPr>
        <p:spPr>
          <a:xfrm>
            <a:off x="2427100" y="3569412"/>
            <a:ext cx="2746531" cy="1384995"/>
          </a:xfrm>
          <a:prstGeom prst="rect">
            <a:avLst/>
          </a:prstGeom>
        </p:spPr>
        <p:txBody>
          <a:bodyPr wrap="square">
            <a:spAutoFit/>
          </a:bodyPr>
          <a:lstStyle/>
          <a:p>
            <a:pPr algn="ctr"/>
            <a:r>
              <a:rPr lang="en-GB" sz="2800">
                <a:solidFill>
                  <a:srgbClr val="245795"/>
                </a:solidFill>
                <a:latin typeface="Gill Sans MT"/>
                <a:cs typeface="Gill Sans MT"/>
              </a:rPr>
              <a:t>Do you </a:t>
            </a:r>
            <a:r>
              <a:rPr lang="en-GB" sz="2800" b="1">
                <a:solidFill>
                  <a:srgbClr val="245795"/>
                </a:solidFill>
                <a:latin typeface="Gill Sans MT"/>
                <a:cs typeface="Gill Sans MT"/>
              </a:rPr>
              <a:t>agree</a:t>
            </a:r>
            <a:r>
              <a:rPr lang="en-GB" sz="2800">
                <a:solidFill>
                  <a:srgbClr val="245795"/>
                </a:solidFill>
                <a:latin typeface="Gill Sans MT"/>
                <a:cs typeface="Gill Sans MT"/>
              </a:rPr>
              <a:t> or </a:t>
            </a:r>
            <a:r>
              <a:rPr lang="en-GB" sz="2800" b="1">
                <a:solidFill>
                  <a:srgbClr val="245795"/>
                </a:solidFill>
                <a:latin typeface="Gill Sans MT"/>
                <a:cs typeface="Gill Sans MT"/>
              </a:rPr>
              <a:t>disagree</a:t>
            </a:r>
            <a:r>
              <a:rPr lang="en-GB" sz="2800">
                <a:solidFill>
                  <a:srgbClr val="245795"/>
                </a:solidFill>
                <a:latin typeface="Gill Sans MT"/>
                <a:cs typeface="Gill Sans MT"/>
              </a:rPr>
              <a:t>? </a:t>
            </a:r>
          </a:p>
          <a:p>
            <a:pPr algn="ctr"/>
            <a:r>
              <a:rPr lang="en-GB" sz="2800">
                <a:solidFill>
                  <a:srgbClr val="245795"/>
                </a:solidFill>
                <a:latin typeface="Gill Sans MT"/>
                <a:cs typeface="Gill Sans MT"/>
              </a:rPr>
              <a:t>Why?</a:t>
            </a:r>
          </a:p>
        </p:txBody>
      </p:sp>
      <p:sp>
        <p:nvSpPr>
          <p:cNvPr id="7" name="Rounded Rectangle 30">
            <a:extLst>
              <a:ext uri="{FF2B5EF4-FFF2-40B4-BE49-F238E27FC236}">
                <a16:creationId xmlns:a16="http://schemas.microsoft.com/office/drawing/2014/main" id="{BDB8FA41-373B-4931-99A4-DD867FD7B24A}"/>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1</a:t>
            </a:r>
          </a:p>
        </p:txBody>
      </p:sp>
      <p:sp>
        <p:nvSpPr>
          <p:cNvPr id="12" name="TextBox 11">
            <a:extLst>
              <a:ext uri="{FF2B5EF4-FFF2-40B4-BE49-F238E27FC236}">
                <a16:creationId xmlns:a16="http://schemas.microsoft.com/office/drawing/2014/main" id="{2C0F60F6-E34D-4982-875A-8C5622880C92}"/>
              </a:ext>
            </a:extLst>
          </p:cNvPr>
          <p:cNvSpPr txBox="1"/>
          <p:nvPr/>
        </p:nvSpPr>
        <p:spPr>
          <a:xfrm>
            <a:off x="280957" y="918244"/>
            <a:ext cx="6919012" cy="2123658"/>
          </a:xfrm>
          <a:prstGeom prst="rect">
            <a:avLst/>
          </a:prstGeom>
          <a:noFill/>
        </p:spPr>
        <p:txBody>
          <a:bodyPr wrap="square" rtlCol="0">
            <a:spAutoFit/>
          </a:bodyPr>
          <a:lstStyle/>
          <a:p>
            <a:r>
              <a:rPr lang="en-GB" sz="3600">
                <a:solidFill>
                  <a:srgbClr val="254061"/>
                </a:solidFill>
                <a:latin typeface="Gill Sans MT"/>
                <a:ea typeface="ＭＳ Ｐゴシック"/>
              </a:rPr>
              <a:t>‘</a:t>
            </a:r>
            <a:r>
              <a:rPr lang="en-GB" sz="3200" b="1" i="1">
                <a:solidFill>
                  <a:srgbClr val="0E375E"/>
                </a:solidFill>
                <a:latin typeface="Gill Sans MT" panose="020B0502020104020203" pitchFamily="34" charset="0"/>
              </a:rPr>
              <a:t>It is suggested the production of meat is causing more greenhouse gases which harm the planet. Meat eating is killing our planet.</a:t>
            </a:r>
            <a:r>
              <a:rPr lang="en-GB" sz="3200" b="1" i="1">
                <a:solidFill>
                  <a:srgbClr val="254061"/>
                </a:solidFill>
                <a:latin typeface="Gill Sans MT" panose="020B0502020104020203" pitchFamily="34" charset="0"/>
                <a:ea typeface="ＭＳ Ｐゴシック"/>
              </a:rPr>
              <a:t>’</a:t>
            </a:r>
          </a:p>
        </p:txBody>
      </p:sp>
      <p:pic>
        <p:nvPicPr>
          <p:cNvPr id="11" name="Picture 10" descr="TeenagerGirl_2.png">
            <a:extLst>
              <a:ext uri="{FF2B5EF4-FFF2-40B4-BE49-F238E27FC236}">
                <a16:creationId xmlns:a16="http://schemas.microsoft.com/office/drawing/2014/main" id="{B317E7D2-6752-4A49-ACEE-71A3D4A111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5993" y="1854073"/>
            <a:ext cx="1557050" cy="3956471"/>
          </a:xfrm>
          <a:prstGeom prst="rect">
            <a:avLst/>
          </a:prstGeom>
        </p:spPr>
      </p:pic>
    </p:spTree>
    <p:extLst>
      <p:ext uri="{BB962C8B-B14F-4D97-AF65-F5344CB8AC3E}">
        <p14:creationId xmlns:p14="http://schemas.microsoft.com/office/powerpoint/2010/main" val="1580823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440" y="1197351"/>
            <a:ext cx="6302638" cy="2308324"/>
          </a:xfrm>
          <a:prstGeom prst="rect">
            <a:avLst/>
          </a:prstGeom>
        </p:spPr>
        <p:txBody>
          <a:bodyPr wrap="square">
            <a:spAutoFit/>
          </a:bodyPr>
          <a:lstStyle/>
          <a:p>
            <a:r>
              <a:rPr lang="en-GB" sz="3600">
                <a:solidFill>
                  <a:srgbClr val="254061"/>
                </a:solidFill>
                <a:latin typeface="Gill Sans MT"/>
                <a:cs typeface="Gill Sans MT"/>
              </a:rPr>
              <a:t>‘</a:t>
            </a:r>
            <a:r>
              <a:rPr lang="en-GB" sz="3600" b="1" i="1">
                <a:solidFill>
                  <a:srgbClr val="254061"/>
                </a:solidFill>
                <a:latin typeface="Gill Sans MT"/>
                <a:cs typeface="Gill Sans MT"/>
              </a:rPr>
              <a:t>The Covid-19 vaccine should be made compulsory for everyone</a:t>
            </a:r>
            <a:r>
              <a:rPr lang="en-GB" sz="3600">
                <a:solidFill>
                  <a:srgbClr val="254061"/>
                </a:solidFill>
                <a:latin typeface="Gill Sans MT"/>
                <a:cs typeface="Gill Sans MT"/>
              </a:rPr>
              <a:t>’</a:t>
            </a:r>
          </a:p>
          <a:p>
            <a:endParaRPr lang="en-GB" sz="3600">
              <a:solidFill>
                <a:srgbClr val="000090"/>
              </a:solidFill>
              <a:latin typeface="Gill Sans MT"/>
              <a:cs typeface="Gill Sans MT"/>
            </a:endParaRPr>
          </a:p>
        </p:txBody>
      </p:sp>
      <p:sp>
        <p:nvSpPr>
          <p:cNvPr id="10" name="Cloud Callout 9"/>
          <p:cNvSpPr/>
          <p:nvPr/>
        </p:nvSpPr>
        <p:spPr>
          <a:xfrm>
            <a:off x="2163518" y="2947823"/>
            <a:ext cx="4109265" cy="2760768"/>
          </a:xfrm>
          <a:prstGeom prst="cloudCallout">
            <a:avLst>
              <a:gd name="adj1" fmla="val 82634"/>
              <a:gd name="adj2" fmla="val -82390"/>
            </a:avLst>
          </a:prstGeom>
          <a:solidFill>
            <a:srgbClr val="FFCC66"/>
          </a:solidFill>
          <a:ln>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a:solidFill>
                  <a:srgbClr val="245795"/>
                </a:solidFill>
                <a:latin typeface="Gill Sans MT"/>
                <a:cs typeface="Gill Sans MT"/>
              </a:rPr>
              <a:t>Do you </a:t>
            </a:r>
            <a:r>
              <a:rPr lang="en-GB" sz="2800" b="1">
                <a:solidFill>
                  <a:srgbClr val="245795"/>
                </a:solidFill>
                <a:latin typeface="Gill Sans MT"/>
                <a:cs typeface="Gill Sans MT"/>
              </a:rPr>
              <a:t>agree</a:t>
            </a:r>
            <a:r>
              <a:rPr lang="en-GB" sz="2800">
                <a:solidFill>
                  <a:srgbClr val="245795"/>
                </a:solidFill>
                <a:latin typeface="Gill Sans MT"/>
                <a:cs typeface="Gill Sans MT"/>
              </a:rPr>
              <a:t> or </a:t>
            </a:r>
            <a:r>
              <a:rPr lang="en-GB" sz="2800" b="1">
                <a:solidFill>
                  <a:srgbClr val="245795"/>
                </a:solidFill>
                <a:latin typeface="Gill Sans MT"/>
                <a:cs typeface="Gill Sans MT"/>
              </a:rPr>
              <a:t>disagree</a:t>
            </a:r>
            <a:r>
              <a:rPr lang="en-GB" sz="2800">
                <a:solidFill>
                  <a:srgbClr val="245795"/>
                </a:solidFill>
                <a:latin typeface="Gill Sans MT"/>
                <a:cs typeface="Gill Sans MT"/>
              </a:rPr>
              <a:t>? </a:t>
            </a:r>
          </a:p>
          <a:p>
            <a:pPr algn="ctr"/>
            <a:r>
              <a:rPr lang="en-GB" sz="2800">
                <a:solidFill>
                  <a:srgbClr val="245795"/>
                </a:solidFill>
                <a:latin typeface="Gill Sans MT"/>
                <a:cs typeface="Gill Sans MT"/>
              </a:rPr>
              <a:t>Why?</a:t>
            </a:r>
          </a:p>
        </p:txBody>
      </p:sp>
      <p:pic>
        <p:nvPicPr>
          <p:cNvPr id="2" name="Picture 1" descr="Mask_Olivi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0840" y="1683027"/>
            <a:ext cx="1273864" cy="3972556"/>
          </a:xfrm>
          <a:prstGeom prst="rect">
            <a:avLst/>
          </a:prstGeom>
        </p:spPr>
      </p:pic>
      <p:sp>
        <p:nvSpPr>
          <p:cNvPr id="6" name="Rounded Rectangle 30">
            <a:extLst>
              <a:ext uri="{FF2B5EF4-FFF2-40B4-BE49-F238E27FC236}">
                <a16:creationId xmlns:a16="http://schemas.microsoft.com/office/drawing/2014/main" id="{EB9198E2-4ECE-4D38-AFE4-F5D2CEF00504}"/>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1</a:t>
            </a:r>
          </a:p>
        </p:txBody>
      </p:sp>
      <p:pic>
        <p:nvPicPr>
          <p:cNvPr id="8" name="Picture 7" descr="Covid-19 germs pink-02.png">
            <a:extLst>
              <a:ext uri="{FF2B5EF4-FFF2-40B4-BE49-F238E27FC236}">
                <a16:creationId xmlns:a16="http://schemas.microsoft.com/office/drawing/2014/main" id="{1521BAAF-64E8-4CA9-8ECC-0C0030EF3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5952" y="414174"/>
            <a:ext cx="736479" cy="735235"/>
          </a:xfrm>
          <a:prstGeom prst="rect">
            <a:avLst/>
          </a:prstGeom>
        </p:spPr>
      </p:pic>
    </p:spTree>
    <p:extLst>
      <p:ext uri="{BB962C8B-B14F-4D97-AF65-F5344CB8AC3E}">
        <p14:creationId xmlns:p14="http://schemas.microsoft.com/office/powerpoint/2010/main" val="13428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17657E-47AA-436D-9882-F6662697CF9C}"/>
              </a:ext>
            </a:extLst>
          </p:cNvPr>
          <p:cNvSpPr txBox="1">
            <a:spLocks/>
          </p:cNvSpPr>
          <p:nvPr/>
        </p:nvSpPr>
        <p:spPr bwMode="auto">
          <a:xfrm>
            <a:off x="383219" y="970702"/>
            <a:ext cx="7598408" cy="12961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fontScale="97500"/>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defTabSz="914400"/>
            <a:r>
              <a:rPr lang="en-GB" sz="4000" b="1" kern="0">
                <a:solidFill>
                  <a:srgbClr val="254061"/>
                </a:solidFill>
                <a:latin typeface="Gill Sans MT" pitchFamily="34" charset="0"/>
                <a:ea typeface="ＭＳ Ｐゴシック"/>
              </a:rPr>
              <a:t>How would you define health?</a:t>
            </a:r>
          </a:p>
          <a:p>
            <a:pPr defTabSz="914400"/>
            <a:endParaRPr lang="en-GB" sz="4000" b="1" kern="0">
              <a:solidFill>
                <a:srgbClr val="0F243E"/>
              </a:solidFill>
              <a:latin typeface="Gill Sans MT" pitchFamily="34" charset="0"/>
              <a:ea typeface="ＭＳ Ｐゴシック"/>
            </a:endParaRPr>
          </a:p>
          <a:p>
            <a:pPr defTabSz="914400"/>
            <a:endParaRPr lang="en-GB" sz="4000" b="1" kern="0">
              <a:solidFill>
                <a:srgbClr val="0F243E"/>
              </a:solidFill>
              <a:latin typeface="Gill Sans MT" pitchFamily="34" charset="0"/>
              <a:ea typeface="ＭＳ Ｐゴシック"/>
            </a:endParaRPr>
          </a:p>
          <a:p>
            <a:pPr defTabSz="914400"/>
            <a:endParaRPr lang="en-GB" sz="4000" b="1" kern="0">
              <a:solidFill>
                <a:srgbClr val="0F243E"/>
              </a:solidFill>
              <a:latin typeface="Gill Sans MT" pitchFamily="34" charset="0"/>
              <a:ea typeface="ＭＳ Ｐゴシック"/>
            </a:endParaRPr>
          </a:p>
          <a:p>
            <a:pPr defTabSz="914400"/>
            <a:endParaRPr lang="en-GB" sz="4000" b="1" kern="0">
              <a:solidFill>
                <a:srgbClr val="0F243E"/>
              </a:solidFill>
              <a:latin typeface="Gill Sans MT" pitchFamily="34" charset="0"/>
              <a:ea typeface="ＭＳ Ｐゴシック"/>
            </a:endParaRPr>
          </a:p>
        </p:txBody>
      </p:sp>
      <p:sp>
        <p:nvSpPr>
          <p:cNvPr id="6" name="Rounded Rectangle 30">
            <a:extLst>
              <a:ext uri="{FF2B5EF4-FFF2-40B4-BE49-F238E27FC236}">
                <a16:creationId xmlns:a16="http://schemas.microsoft.com/office/drawing/2014/main" id="{3B8FE9E7-E3C2-4D98-A6EB-C018ECAD3116}"/>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2</a:t>
            </a:r>
          </a:p>
        </p:txBody>
      </p:sp>
      <p:pic>
        <p:nvPicPr>
          <p:cNvPr id="1026" name="C92E812E-4CF5-42AB-A521-90DB66C73DCC">
            <a:extLst>
              <a:ext uri="{FF2B5EF4-FFF2-40B4-BE49-F238E27FC236}">
                <a16:creationId xmlns:a16="http://schemas.microsoft.com/office/drawing/2014/main" id="{25F1B52E-9A2C-42FA-ADB1-1B848EDF3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4492" y="3250195"/>
            <a:ext cx="1705090" cy="1604324"/>
          </a:xfrm>
          <a:prstGeom prst="rect">
            <a:avLst/>
          </a:prstGeom>
          <a:solidFill>
            <a:schemeClr val="bg1"/>
          </a:solidFill>
          <a:ln>
            <a:noFill/>
          </a:ln>
        </p:spPr>
      </p:pic>
      <p:sp>
        <p:nvSpPr>
          <p:cNvPr id="3" name="TextBox 2">
            <a:extLst>
              <a:ext uri="{FF2B5EF4-FFF2-40B4-BE49-F238E27FC236}">
                <a16:creationId xmlns:a16="http://schemas.microsoft.com/office/drawing/2014/main" id="{D3933C04-E31D-4387-863A-5A104C78B5E3}"/>
              </a:ext>
            </a:extLst>
          </p:cNvPr>
          <p:cNvSpPr txBox="1"/>
          <p:nvPr/>
        </p:nvSpPr>
        <p:spPr>
          <a:xfrm>
            <a:off x="271792" y="1946787"/>
            <a:ext cx="6230139"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54061"/>
                </a:solidFill>
                <a:latin typeface="Gill Sans MT"/>
                <a:cs typeface="Calibri Light"/>
              </a:rPr>
              <a:t>The World Health </a:t>
            </a:r>
            <a:r>
              <a:rPr lang="en-US" sz="2400" b="1" dirty="0" err="1">
                <a:solidFill>
                  <a:srgbClr val="254061"/>
                </a:solidFill>
                <a:latin typeface="Gill Sans MT"/>
                <a:cs typeface="Calibri Light"/>
              </a:rPr>
              <a:t>Organisation's</a:t>
            </a:r>
            <a:r>
              <a:rPr lang="en-US" sz="2400" b="1" dirty="0">
                <a:solidFill>
                  <a:srgbClr val="254061"/>
                </a:solidFill>
                <a:latin typeface="Gill Sans MT"/>
                <a:cs typeface="Calibri Light"/>
              </a:rPr>
              <a:t> definition is: </a:t>
            </a:r>
            <a:endParaRPr lang="en-US" b="1" dirty="0">
              <a:solidFill>
                <a:srgbClr val="000000"/>
              </a:solidFill>
              <a:latin typeface="Calibri Light"/>
              <a:cs typeface="Calibri Light"/>
            </a:endParaRPr>
          </a:p>
          <a:p>
            <a:endParaRPr lang="en-US" sz="2400" dirty="0">
              <a:solidFill>
                <a:srgbClr val="254061"/>
              </a:solidFill>
              <a:latin typeface="Gill Sans MT"/>
              <a:cs typeface="Calibri Light"/>
            </a:endParaRPr>
          </a:p>
          <a:p>
            <a:r>
              <a:rPr lang="en-US" sz="2400" b="1" dirty="0">
                <a:solidFill>
                  <a:srgbClr val="6600CC"/>
                </a:solidFill>
                <a:latin typeface="Gill Sans MT"/>
                <a:cs typeface="Calibri Light"/>
              </a:rPr>
              <a:t>'Health is a state of complete physical, mental and social wellbeing and not merely the absence of disease or infirmity.'</a:t>
            </a:r>
            <a:endParaRPr lang="en-US" sz="2400" b="1">
              <a:solidFill>
                <a:srgbClr val="6600CC"/>
              </a:solidFill>
              <a:latin typeface="Gill Sans MT"/>
              <a:cs typeface="Calibri Light"/>
            </a:endParaRPr>
          </a:p>
          <a:p>
            <a:endParaRPr lang="en-US" dirty="0">
              <a:solidFill>
                <a:srgbClr val="254061"/>
              </a:solidFill>
              <a:latin typeface="Gill Sans MT"/>
              <a:cs typeface="Calibri Light"/>
            </a:endParaRPr>
          </a:p>
          <a:p>
            <a:r>
              <a:rPr lang="en-US" sz="2400" b="1" dirty="0">
                <a:solidFill>
                  <a:srgbClr val="254061"/>
                </a:solidFill>
                <a:latin typeface="Gill Sans MT"/>
                <a:cs typeface="Calibri Light"/>
              </a:rPr>
              <a:t>What do you think is important about this definition?</a:t>
            </a:r>
          </a:p>
        </p:txBody>
      </p:sp>
    </p:spTree>
    <p:extLst>
      <p:ext uri="{BB962C8B-B14F-4D97-AF65-F5344CB8AC3E}">
        <p14:creationId xmlns:p14="http://schemas.microsoft.com/office/powerpoint/2010/main" val="239080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424067" y="1465746"/>
            <a:ext cx="7886700" cy="4630738"/>
          </a:xfrm>
        </p:spPr>
        <p:txBody>
          <a:bodyPr>
            <a:normAutofit/>
          </a:bodyPr>
          <a:lstStyle/>
          <a:p>
            <a:pPr marL="342900" lvl="1">
              <a:buFont typeface="Arial" panose="020B0604020202020204" pitchFamily="34" charset="0"/>
              <a:buChar char="•"/>
            </a:pPr>
            <a:r>
              <a:rPr lang="en-US" sz="2000">
                <a:solidFill>
                  <a:srgbClr val="0070C0"/>
                </a:solidFill>
                <a:latin typeface="Gill Sans MT"/>
                <a:cs typeface="Gill Sans MT"/>
              </a:rPr>
              <a:t>Coronaviruses are a group of viruses that cause illnesses ranging from the common cold to more severe respiratory diseases. </a:t>
            </a:r>
          </a:p>
          <a:p>
            <a:pPr marL="0" lvl="1" indent="0">
              <a:buNone/>
            </a:pPr>
            <a:endParaRPr lang="en-US" sz="800">
              <a:solidFill>
                <a:srgbClr val="0070C0"/>
              </a:solidFill>
              <a:latin typeface="Gill Sans MT"/>
              <a:cs typeface="Gill Sans MT"/>
            </a:endParaRPr>
          </a:p>
          <a:p>
            <a:pPr marL="342900" lvl="1">
              <a:buFont typeface="Arial" panose="020B0604020202020204" pitchFamily="34" charset="0"/>
              <a:buChar char="•"/>
            </a:pPr>
            <a:r>
              <a:rPr lang="en-GB" sz="2000">
                <a:solidFill>
                  <a:srgbClr val="0070C0"/>
                </a:solidFill>
                <a:latin typeface="Gill Sans MT" panose="020B0502020104020203" pitchFamily="34" charset="0"/>
              </a:rPr>
              <a:t>COVID-19 is the illness caused by one particular coronavirus called SARS-CoV-2 </a:t>
            </a:r>
          </a:p>
          <a:p>
            <a:pPr lvl="0">
              <a:lnSpc>
                <a:spcPct val="90000"/>
              </a:lnSpc>
              <a:spcBef>
                <a:spcPts val="1000"/>
              </a:spcBef>
              <a:buFont typeface="Arial" panose="020B0604020202020204" pitchFamily="34" charset="0"/>
              <a:buChar char="•"/>
            </a:pPr>
            <a:endParaRPr lang="en-GB" sz="800">
              <a:solidFill>
                <a:srgbClr val="0070C0"/>
              </a:solidFill>
              <a:latin typeface="Gill Sans MT"/>
            </a:endParaRPr>
          </a:p>
          <a:p>
            <a:pPr lvl="1">
              <a:lnSpc>
                <a:spcPct val="90000"/>
              </a:lnSpc>
              <a:spcBef>
                <a:spcPts val="1000"/>
              </a:spcBef>
              <a:buFont typeface="Arial" panose="020B0604020202020204" pitchFamily="34" charset="0"/>
              <a:buChar char="•"/>
            </a:pPr>
            <a:r>
              <a:rPr lang="en-GB" sz="2000">
                <a:solidFill>
                  <a:srgbClr val="0070C0"/>
                </a:solidFill>
                <a:latin typeface="Gill Sans MT"/>
              </a:rPr>
              <a:t>It is an example of a zoonotic disease; these are caused by bacteria and viruses that spread between animals and humans.</a:t>
            </a:r>
          </a:p>
          <a:p>
            <a:pPr lvl="0">
              <a:lnSpc>
                <a:spcPct val="90000"/>
              </a:lnSpc>
              <a:spcBef>
                <a:spcPts val="1000"/>
              </a:spcBef>
              <a:buFont typeface="Arial" panose="020B0604020202020204" pitchFamily="34" charset="0"/>
              <a:buChar char="•"/>
            </a:pPr>
            <a:endParaRPr lang="en-GB" sz="2000">
              <a:solidFill>
                <a:srgbClr val="0070C0"/>
              </a:solidFill>
              <a:latin typeface="Gill Sans MT"/>
            </a:endParaRPr>
          </a:p>
          <a:p>
            <a:pPr lvl="0">
              <a:lnSpc>
                <a:spcPct val="90000"/>
              </a:lnSpc>
              <a:spcBef>
                <a:spcPts val="1000"/>
              </a:spcBef>
              <a:buFont typeface="Arial" panose="020B0604020202020204" pitchFamily="34" charset="0"/>
              <a:buChar char="•"/>
            </a:pPr>
            <a:endParaRPr lang="en-GB" sz="2000">
              <a:solidFill>
                <a:srgbClr val="0070C0"/>
              </a:solidFill>
              <a:latin typeface="Gill Sans MT"/>
            </a:endParaRPr>
          </a:p>
          <a:p>
            <a:pPr marL="0" lvl="0" indent="0">
              <a:lnSpc>
                <a:spcPct val="90000"/>
              </a:lnSpc>
              <a:spcBef>
                <a:spcPts val="1000"/>
              </a:spcBef>
              <a:buNone/>
            </a:pPr>
            <a:endParaRPr lang="en-GB" sz="2000">
              <a:solidFill>
                <a:srgbClr val="0070C0"/>
              </a:solidFill>
              <a:latin typeface="Gill Sans MT"/>
            </a:endParaRPr>
          </a:p>
          <a:p>
            <a:pPr marL="342900" lvl="1">
              <a:lnSpc>
                <a:spcPct val="90000"/>
              </a:lnSpc>
              <a:spcBef>
                <a:spcPts val="1000"/>
              </a:spcBef>
              <a:buFont typeface="Arial" panose="020B0604020202020204" pitchFamily="34" charset="0"/>
              <a:buChar char="•"/>
            </a:pPr>
            <a:r>
              <a:rPr lang="en-GB" sz="2000">
                <a:solidFill>
                  <a:srgbClr val="0070C0"/>
                </a:solidFill>
                <a:latin typeface="Gill Sans MT"/>
              </a:rPr>
              <a:t>The COVID-19 virus is highly transmissible and whilst most people who catch it have a mild illness and recover quickly some can become very ill requiring hospital treatment.</a:t>
            </a:r>
          </a:p>
          <a:p>
            <a:pPr marL="228600" lvl="0" indent="-228600">
              <a:lnSpc>
                <a:spcPct val="90000"/>
              </a:lnSpc>
              <a:spcBef>
                <a:spcPts val="1000"/>
              </a:spcBef>
              <a:buFont typeface="Arial" panose="020B0604020202020204" pitchFamily="34" charset="0"/>
              <a:buChar char="•"/>
            </a:pPr>
            <a:endParaRPr lang="en-GB" sz="2000">
              <a:solidFill>
                <a:srgbClr val="4472C4">
                  <a:lumMod val="75000"/>
                </a:srgbClr>
              </a:solidFill>
              <a:latin typeface="Gill Sans MT"/>
              <a:cs typeface="Calibri"/>
            </a:endParaRPr>
          </a:p>
          <a:p>
            <a:endParaRPr lang="en-US">
              <a:solidFill>
                <a:srgbClr val="0070C0"/>
              </a:solidFill>
              <a:latin typeface="Gill Sans MT"/>
              <a:cs typeface="Gill Sans MT"/>
            </a:endParaRPr>
          </a:p>
          <a:p>
            <a:endParaRPr lang="en-US">
              <a:solidFill>
                <a:srgbClr val="0070C0"/>
              </a:solidFill>
              <a:latin typeface="Gill Sans MT"/>
              <a:cs typeface="Gill Sans MT"/>
            </a:endParaRPr>
          </a:p>
        </p:txBody>
      </p:sp>
      <p:pic>
        <p:nvPicPr>
          <p:cNvPr id="9" name="Picture 8">
            <a:extLst>
              <a:ext uri="{FF2B5EF4-FFF2-40B4-BE49-F238E27FC236}">
                <a16:creationId xmlns:a16="http://schemas.microsoft.com/office/drawing/2014/main" id="{4B93819C-8F4D-4E2E-84DB-D6C14A3D37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34459" y="267623"/>
            <a:ext cx="7199950" cy="8185059"/>
          </a:xfrm>
          <a:prstGeom prst="rect">
            <a:avLst/>
          </a:prstGeom>
        </p:spPr>
      </p:pic>
      <p:pic>
        <p:nvPicPr>
          <p:cNvPr id="6" name="Picture 5" descr="Covid-19 germs pink-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563" y="173562"/>
            <a:ext cx="982598" cy="980938"/>
          </a:xfrm>
          <a:prstGeom prst="rect">
            <a:avLst/>
          </a:prstGeom>
        </p:spPr>
      </p:pic>
      <p:sp>
        <p:nvSpPr>
          <p:cNvPr id="7" name="Title 2">
            <a:extLst>
              <a:ext uri="{FF2B5EF4-FFF2-40B4-BE49-F238E27FC236}">
                <a16:creationId xmlns:a16="http://schemas.microsoft.com/office/drawing/2014/main" id="{5418D4DE-1138-4490-A461-5EE9E6FD5830}"/>
              </a:ext>
            </a:extLst>
          </p:cNvPr>
          <p:cNvSpPr txBox="1">
            <a:spLocks/>
          </p:cNvSpPr>
          <p:nvPr/>
        </p:nvSpPr>
        <p:spPr bwMode="auto">
          <a:xfrm>
            <a:off x="1539050" y="412944"/>
            <a:ext cx="4602997" cy="7415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3600" b="1" kern="0">
                <a:solidFill>
                  <a:srgbClr val="254061"/>
                </a:solidFill>
                <a:latin typeface="Gill Sans MT" pitchFamily="34" charset="0"/>
                <a:ea typeface="ＭＳ Ｐゴシック"/>
              </a:rPr>
              <a:t>What is COVID-19</a:t>
            </a:r>
            <a:r>
              <a:rPr kumimoji="0" lang="en-GB" sz="3600" b="1" i="0" u="none" strike="noStrike" kern="0" cap="none" spc="0" normalizeH="0" baseline="0" noProof="0">
                <a:ln>
                  <a:noFill/>
                </a:ln>
                <a:solidFill>
                  <a:srgbClr val="254061"/>
                </a:solidFill>
                <a:effectLst/>
                <a:uLnTx/>
                <a:uFillTx/>
                <a:latin typeface="Gill Sans MT" pitchFamily="34" charset="0"/>
                <a:ea typeface="ＭＳ Ｐゴシック"/>
                <a:cs typeface="+mj-cs"/>
              </a:rPr>
              <a:t>?</a:t>
            </a:r>
          </a:p>
        </p:txBody>
      </p:sp>
      <p:pic>
        <p:nvPicPr>
          <p:cNvPr id="8" name="Picture 7">
            <a:extLst>
              <a:ext uri="{FF2B5EF4-FFF2-40B4-BE49-F238E27FC236}">
                <a16:creationId xmlns:a16="http://schemas.microsoft.com/office/drawing/2014/main" id="{225B6EDC-BAF8-4E52-B369-FFCDC4DE0BC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39050" y="3271366"/>
            <a:ext cx="1892180" cy="2151071"/>
          </a:xfrm>
          <a:prstGeom prst="rect">
            <a:avLst/>
          </a:prstGeom>
        </p:spPr>
      </p:pic>
      <p:pic>
        <p:nvPicPr>
          <p:cNvPr id="3" name="Picture 2">
            <a:extLst>
              <a:ext uri="{FF2B5EF4-FFF2-40B4-BE49-F238E27FC236}">
                <a16:creationId xmlns:a16="http://schemas.microsoft.com/office/drawing/2014/main" id="{FEE11208-9325-4205-82E8-0D5D6169A6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6925" y="3540197"/>
            <a:ext cx="1427880" cy="1623244"/>
          </a:xfrm>
          <a:prstGeom prst="rect">
            <a:avLst/>
          </a:prstGeom>
        </p:spPr>
      </p:pic>
    </p:spTree>
    <p:extLst>
      <p:ext uri="{BB962C8B-B14F-4D97-AF65-F5344CB8AC3E}">
        <p14:creationId xmlns:p14="http://schemas.microsoft.com/office/powerpoint/2010/main" val="1894726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object 16">
            <a:extLst>
              <a:ext uri="{FF2B5EF4-FFF2-40B4-BE49-F238E27FC236}">
                <a16:creationId xmlns:a16="http://schemas.microsoft.com/office/drawing/2014/main" id="{5A17ACEF-4B10-46B9-81D6-2326D82AEFE8}"/>
              </a:ext>
            </a:extLst>
          </p:cNvPr>
          <p:cNvSpPr/>
          <p:nvPr/>
        </p:nvSpPr>
        <p:spPr>
          <a:xfrm>
            <a:off x="4669297" y="3929579"/>
            <a:ext cx="30151" cy="330285"/>
          </a:xfrm>
          <a:custGeom>
            <a:avLst/>
            <a:gdLst/>
            <a:ahLst/>
            <a:cxnLst/>
            <a:rect l="l" t="t" r="r" b="b"/>
            <a:pathLst>
              <a:path w="25400" h="251459">
                <a:moveTo>
                  <a:pt x="25400" y="245503"/>
                </a:moveTo>
                <a:lnTo>
                  <a:pt x="25400" y="5676"/>
                </a:lnTo>
                <a:lnTo>
                  <a:pt x="19723" y="0"/>
                </a:lnTo>
                <a:lnTo>
                  <a:pt x="5689" y="0"/>
                </a:lnTo>
                <a:lnTo>
                  <a:pt x="0" y="5676"/>
                </a:lnTo>
                <a:lnTo>
                  <a:pt x="0" y="245503"/>
                </a:lnTo>
                <a:lnTo>
                  <a:pt x="5689" y="251180"/>
                </a:lnTo>
                <a:lnTo>
                  <a:pt x="19723" y="251180"/>
                </a:lnTo>
                <a:lnTo>
                  <a:pt x="25400" y="245503"/>
                </a:lnTo>
                <a:close/>
              </a:path>
            </a:pathLst>
          </a:custGeom>
          <a:solidFill>
            <a:srgbClr val="00ACD5"/>
          </a:solidFill>
        </p:spPr>
        <p:txBody>
          <a:bodyPr wrap="square" lIns="0" tIns="0" rIns="0" bIns="0" rtlCol="0"/>
          <a:lstStyle/>
          <a:p>
            <a:endParaRPr/>
          </a:p>
        </p:txBody>
      </p:sp>
      <p:sp>
        <p:nvSpPr>
          <p:cNvPr id="6" name="object 2">
            <a:extLst>
              <a:ext uri="{FF2B5EF4-FFF2-40B4-BE49-F238E27FC236}">
                <a16:creationId xmlns:a16="http://schemas.microsoft.com/office/drawing/2014/main" id="{D4BFD91A-5721-48E2-8F4A-82459A3B5D37}"/>
              </a:ext>
            </a:extLst>
          </p:cNvPr>
          <p:cNvSpPr txBox="1"/>
          <p:nvPr/>
        </p:nvSpPr>
        <p:spPr>
          <a:xfrm>
            <a:off x="714835" y="2076773"/>
            <a:ext cx="6838280" cy="340248"/>
          </a:xfrm>
          <a:prstGeom prst="rect">
            <a:avLst/>
          </a:prstGeom>
        </p:spPr>
        <p:txBody>
          <a:bodyPr vert="horz" wrap="square" lIns="0" tIns="12700" rIns="0" bIns="0" rtlCol="0">
            <a:spAutoFit/>
          </a:bodyPr>
          <a:lstStyle/>
          <a:p>
            <a:pPr marL="12700">
              <a:spcBef>
                <a:spcPts val="100"/>
              </a:spcBef>
            </a:pPr>
            <a:r>
              <a:rPr sz="1600" b="1" spc="-5">
                <a:solidFill>
                  <a:srgbClr val="524A47"/>
                </a:solidFill>
                <a:latin typeface="Gill Sans MT"/>
                <a:cs typeface="Gill Sans MT"/>
              </a:rPr>
              <a:t>Timeline </a:t>
            </a:r>
            <a:r>
              <a:rPr sz="1600" b="1" spc="-10">
                <a:solidFill>
                  <a:srgbClr val="524A47"/>
                </a:solidFill>
                <a:latin typeface="Gill Sans MT"/>
                <a:cs typeface="Gill Sans MT"/>
              </a:rPr>
              <a:t>for </a:t>
            </a:r>
            <a:r>
              <a:rPr sz="1600" b="1">
                <a:solidFill>
                  <a:srgbClr val="524A47"/>
                </a:solidFill>
                <a:latin typeface="Gill Sans MT"/>
                <a:cs typeface="Gill Sans MT"/>
              </a:rPr>
              <a:t>the first 12 </a:t>
            </a:r>
            <a:r>
              <a:rPr sz="1600" b="1" spc="-5">
                <a:solidFill>
                  <a:srgbClr val="524A47"/>
                </a:solidFill>
                <a:latin typeface="Gill Sans MT"/>
                <a:cs typeface="Gill Sans MT"/>
              </a:rPr>
              <a:t>months of </a:t>
            </a:r>
            <a:r>
              <a:rPr sz="1600" b="1">
                <a:solidFill>
                  <a:srgbClr val="524A47"/>
                </a:solidFill>
                <a:latin typeface="Gill Sans MT"/>
                <a:cs typeface="Gill Sans MT"/>
              </a:rPr>
              <a:t>the </a:t>
            </a:r>
            <a:r>
              <a:rPr sz="1600" b="1" spc="-20">
                <a:solidFill>
                  <a:srgbClr val="524A47"/>
                </a:solidFill>
                <a:latin typeface="Gill Sans MT"/>
                <a:cs typeface="Gill Sans MT"/>
              </a:rPr>
              <a:t>COVID-19</a:t>
            </a:r>
            <a:r>
              <a:rPr sz="1600" b="1" spc="-25">
                <a:solidFill>
                  <a:srgbClr val="524A47"/>
                </a:solidFill>
                <a:latin typeface="Gill Sans MT"/>
                <a:cs typeface="Gill Sans MT"/>
              </a:rPr>
              <a:t> </a:t>
            </a:r>
            <a:r>
              <a:rPr sz="1600" b="1" spc="-5">
                <a:solidFill>
                  <a:srgbClr val="524A47"/>
                </a:solidFill>
                <a:latin typeface="Gill Sans MT"/>
                <a:cs typeface="Gill Sans MT"/>
              </a:rPr>
              <a:t>pandemic:</a:t>
            </a:r>
            <a:endParaRPr sz="1600">
              <a:latin typeface="Gill Sans MT"/>
              <a:cs typeface="Gill Sans MT"/>
            </a:endParaRPr>
          </a:p>
        </p:txBody>
      </p:sp>
      <p:sp>
        <p:nvSpPr>
          <p:cNvPr id="7" name="object 3">
            <a:extLst>
              <a:ext uri="{FF2B5EF4-FFF2-40B4-BE49-F238E27FC236}">
                <a16:creationId xmlns:a16="http://schemas.microsoft.com/office/drawing/2014/main" id="{577F5ECF-BBE8-4082-A8C3-38695D1B338E}"/>
              </a:ext>
            </a:extLst>
          </p:cNvPr>
          <p:cNvSpPr/>
          <p:nvPr/>
        </p:nvSpPr>
        <p:spPr>
          <a:xfrm>
            <a:off x="3659411" y="3580251"/>
            <a:ext cx="30151" cy="261893"/>
          </a:xfrm>
          <a:custGeom>
            <a:avLst/>
            <a:gdLst/>
            <a:ahLst/>
            <a:cxnLst/>
            <a:rect l="l" t="t" r="r" b="b"/>
            <a:pathLst>
              <a:path w="25400" h="199390">
                <a:moveTo>
                  <a:pt x="25400" y="193179"/>
                </a:moveTo>
                <a:lnTo>
                  <a:pt x="25400" y="5689"/>
                </a:lnTo>
                <a:lnTo>
                  <a:pt x="19710" y="0"/>
                </a:lnTo>
                <a:lnTo>
                  <a:pt x="5676" y="0"/>
                </a:lnTo>
                <a:lnTo>
                  <a:pt x="0" y="5689"/>
                </a:lnTo>
                <a:lnTo>
                  <a:pt x="0" y="193179"/>
                </a:lnTo>
                <a:lnTo>
                  <a:pt x="5676" y="198869"/>
                </a:lnTo>
                <a:lnTo>
                  <a:pt x="19710" y="198869"/>
                </a:lnTo>
                <a:lnTo>
                  <a:pt x="25400" y="193179"/>
                </a:lnTo>
                <a:close/>
              </a:path>
            </a:pathLst>
          </a:custGeom>
          <a:solidFill>
            <a:srgbClr val="F58232"/>
          </a:solidFill>
        </p:spPr>
        <p:txBody>
          <a:bodyPr wrap="square" lIns="0" tIns="0" rIns="0" bIns="0" rtlCol="0"/>
          <a:lstStyle/>
          <a:p>
            <a:endParaRPr/>
          </a:p>
        </p:txBody>
      </p:sp>
      <p:sp>
        <p:nvSpPr>
          <p:cNvPr id="8" name="object 4">
            <a:extLst>
              <a:ext uri="{FF2B5EF4-FFF2-40B4-BE49-F238E27FC236}">
                <a16:creationId xmlns:a16="http://schemas.microsoft.com/office/drawing/2014/main" id="{314EDADC-AAB2-4C45-BFFC-FBA7299A3F85}"/>
              </a:ext>
            </a:extLst>
          </p:cNvPr>
          <p:cNvSpPr/>
          <p:nvPr/>
        </p:nvSpPr>
        <p:spPr>
          <a:xfrm>
            <a:off x="7735814" y="4048172"/>
            <a:ext cx="45719" cy="739771"/>
          </a:xfrm>
          <a:custGeom>
            <a:avLst/>
            <a:gdLst/>
            <a:ahLst/>
            <a:cxnLst/>
            <a:rect l="l" t="t" r="r" b="b"/>
            <a:pathLst>
              <a:path h="603250">
                <a:moveTo>
                  <a:pt x="0" y="0"/>
                </a:moveTo>
                <a:lnTo>
                  <a:pt x="0" y="603084"/>
                </a:lnTo>
              </a:path>
            </a:pathLst>
          </a:custGeom>
          <a:ln w="25400">
            <a:solidFill>
              <a:srgbClr val="00ACD5"/>
            </a:solidFill>
          </a:ln>
        </p:spPr>
        <p:txBody>
          <a:bodyPr wrap="square" lIns="0" tIns="0" rIns="0" bIns="0" rtlCol="0"/>
          <a:lstStyle/>
          <a:p>
            <a:endParaRPr/>
          </a:p>
        </p:txBody>
      </p:sp>
      <p:sp>
        <p:nvSpPr>
          <p:cNvPr id="9" name="object 5">
            <a:extLst>
              <a:ext uri="{FF2B5EF4-FFF2-40B4-BE49-F238E27FC236}">
                <a16:creationId xmlns:a16="http://schemas.microsoft.com/office/drawing/2014/main" id="{FDBC3670-26F4-47C9-9668-F4A4F8D16835}"/>
              </a:ext>
            </a:extLst>
          </p:cNvPr>
          <p:cNvSpPr/>
          <p:nvPr/>
        </p:nvSpPr>
        <p:spPr>
          <a:xfrm>
            <a:off x="7115410" y="3615735"/>
            <a:ext cx="30151" cy="222692"/>
          </a:xfrm>
          <a:custGeom>
            <a:avLst/>
            <a:gdLst/>
            <a:ahLst/>
            <a:cxnLst/>
            <a:rect l="l" t="t" r="r" b="b"/>
            <a:pathLst>
              <a:path w="25400" h="169545">
                <a:moveTo>
                  <a:pt x="25400" y="163347"/>
                </a:moveTo>
                <a:lnTo>
                  <a:pt x="25400" y="5676"/>
                </a:lnTo>
                <a:lnTo>
                  <a:pt x="19723" y="0"/>
                </a:lnTo>
                <a:lnTo>
                  <a:pt x="5689" y="0"/>
                </a:lnTo>
                <a:lnTo>
                  <a:pt x="0" y="5676"/>
                </a:lnTo>
                <a:lnTo>
                  <a:pt x="0" y="163347"/>
                </a:lnTo>
                <a:lnTo>
                  <a:pt x="5689" y="169024"/>
                </a:lnTo>
                <a:lnTo>
                  <a:pt x="19723" y="169024"/>
                </a:lnTo>
                <a:lnTo>
                  <a:pt x="25400" y="163347"/>
                </a:lnTo>
                <a:close/>
              </a:path>
            </a:pathLst>
          </a:custGeom>
          <a:solidFill>
            <a:srgbClr val="F58232"/>
          </a:solidFill>
        </p:spPr>
        <p:txBody>
          <a:bodyPr wrap="square" lIns="0" tIns="0" rIns="0" bIns="0" rtlCol="0"/>
          <a:lstStyle/>
          <a:p>
            <a:endParaRPr/>
          </a:p>
        </p:txBody>
      </p:sp>
      <p:sp>
        <p:nvSpPr>
          <p:cNvPr id="10" name="object 6">
            <a:extLst>
              <a:ext uri="{FF2B5EF4-FFF2-40B4-BE49-F238E27FC236}">
                <a16:creationId xmlns:a16="http://schemas.microsoft.com/office/drawing/2014/main" id="{1AC44D24-A047-49F4-B9EB-4BDA829EEBDC}"/>
              </a:ext>
            </a:extLst>
          </p:cNvPr>
          <p:cNvSpPr/>
          <p:nvPr/>
        </p:nvSpPr>
        <p:spPr>
          <a:xfrm>
            <a:off x="6173383" y="3090549"/>
            <a:ext cx="0" cy="771499"/>
          </a:xfrm>
          <a:custGeom>
            <a:avLst/>
            <a:gdLst/>
            <a:ahLst/>
            <a:cxnLst/>
            <a:rect l="l" t="t" r="r" b="b"/>
            <a:pathLst>
              <a:path h="587375">
                <a:moveTo>
                  <a:pt x="0" y="0"/>
                </a:moveTo>
                <a:lnTo>
                  <a:pt x="0" y="586879"/>
                </a:lnTo>
              </a:path>
            </a:pathLst>
          </a:custGeom>
          <a:ln w="25400">
            <a:solidFill>
              <a:srgbClr val="F58232"/>
            </a:solidFill>
          </a:ln>
        </p:spPr>
        <p:txBody>
          <a:bodyPr wrap="square" lIns="0" tIns="0" rIns="0" bIns="0" rtlCol="0"/>
          <a:lstStyle/>
          <a:p>
            <a:endParaRPr/>
          </a:p>
        </p:txBody>
      </p:sp>
      <p:sp>
        <p:nvSpPr>
          <p:cNvPr id="11" name="object 7">
            <a:extLst>
              <a:ext uri="{FF2B5EF4-FFF2-40B4-BE49-F238E27FC236}">
                <a16:creationId xmlns:a16="http://schemas.microsoft.com/office/drawing/2014/main" id="{294C885A-8323-4D6D-BF5D-E1E1BF971002}"/>
              </a:ext>
            </a:extLst>
          </p:cNvPr>
          <p:cNvSpPr/>
          <p:nvPr/>
        </p:nvSpPr>
        <p:spPr>
          <a:xfrm>
            <a:off x="4937623" y="3579150"/>
            <a:ext cx="30151" cy="278574"/>
          </a:xfrm>
          <a:custGeom>
            <a:avLst/>
            <a:gdLst/>
            <a:ahLst/>
            <a:cxnLst/>
            <a:rect l="l" t="t" r="r" b="b"/>
            <a:pathLst>
              <a:path w="25400" h="212090">
                <a:moveTo>
                  <a:pt x="25400" y="205968"/>
                </a:moveTo>
                <a:lnTo>
                  <a:pt x="25400" y="5676"/>
                </a:lnTo>
                <a:lnTo>
                  <a:pt x="19723" y="0"/>
                </a:lnTo>
                <a:lnTo>
                  <a:pt x="5689" y="0"/>
                </a:lnTo>
                <a:lnTo>
                  <a:pt x="0" y="5676"/>
                </a:lnTo>
                <a:lnTo>
                  <a:pt x="0" y="205968"/>
                </a:lnTo>
                <a:lnTo>
                  <a:pt x="5689" y="211658"/>
                </a:lnTo>
                <a:lnTo>
                  <a:pt x="19723" y="211658"/>
                </a:lnTo>
                <a:lnTo>
                  <a:pt x="25400" y="205968"/>
                </a:lnTo>
                <a:close/>
              </a:path>
            </a:pathLst>
          </a:custGeom>
          <a:solidFill>
            <a:srgbClr val="F58232"/>
          </a:solidFill>
        </p:spPr>
        <p:txBody>
          <a:bodyPr wrap="square" lIns="0" tIns="0" rIns="0" bIns="0" rtlCol="0"/>
          <a:lstStyle/>
          <a:p>
            <a:endParaRPr/>
          </a:p>
        </p:txBody>
      </p:sp>
      <p:sp>
        <p:nvSpPr>
          <p:cNvPr id="12" name="object 8">
            <a:extLst>
              <a:ext uri="{FF2B5EF4-FFF2-40B4-BE49-F238E27FC236}">
                <a16:creationId xmlns:a16="http://schemas.microsoft.com/office/drawing/2014/main" id="{755FE6F8-F664-4387-8013-29D794B7646E}"/>
              </a:ext>
            </a:extLst>
          </p:cNvPr>
          <p:cNvSpPr/>
          <p:nvPr/>
        </p:nvSpPr>
        <p:spPr>
          <a:xfrm>
            <a:off x="4503055" y="3229589"/>
            <a:ext cx="45719" cy="628369"/>
          </a:xfrm>
          <a:custGeom>
            <a:avLst/>
            <a:gdLst/>
            <a:ahLst/>
            <a:cxnLst/>
            <a:rect l="l" t="t" r="r" b="b"/>
            <a:pathLst>
              <a:path h="447040">
                <a:moveTo>
                  <a:pt x="0" y="0"/>
                </a:moveTo>
                <a:lnTo>
                  <a:pt x="0" y="446430"/>
                </a:lnTo>
              </a:path>
            </a:pathLst>
          </a:custGeom>
          <a:ln w="25400">
            <a:solidFill>
              <a:srgbClr val="F58232"/>
            </a:solidFill>
          </a:ln>
        </p:spPr>
        <p:txBody>
          <a:bodyPr wrap="square" lIns="0" tIns="0" rIns="0" bIns="0" rtlCol="0"/>
          <a:lstStyle/>
          <a:p>
            <a:endParaRPr/>
          </a:p>
        </p:txBody>
      </p:sp>
      <p:sp>
        <p:nvSpPr>
          <p:cNvPr id="13" name="object 9">
            <a:extLst>
              <a:ext uri="{FF2B5EF4-FFF2-40B4-BE49-F238E27FC236}">
                <a16:creationId xmlns:a16="http://schemas.microsoft.com/office/drawing/2014/main" id="{C7B12F4B-4F80-42F4-ACAC-CEE354A3A060}"/>
              </a:ext>
            </a:extLst>
          </p:cNvPr>
          <p:cNvSpPr/>
          <p:nvPr/>
        </p:nvSpPr>
        <p:spPr>
          <a:xfrm>
            <a:off x="3135956" y="2909259"/>
            <a:ext cx="0" cy="948318"/>
          </a:xfrm>
          <a:custGeom>
            <a:avLst/>
            <a:gdLst/>
            <a:ahLst/>
            <a:cxnLst/>
            <a:rect l="l" t="t" r="r" b="b"/>
            <a:pathLst>
              <a:path h="721995">
                <a:moveTo>
                  <a:pt x="0" y="0"/>
                </a:moveTo>
                <a:lnTo>
                  <a:pt x="0" y="721677"/>
                </a:lnTo>
              </a:path>
            </a:pathLst>
          </a:custGeom>
          <a:ln w="25400">
            <a:solidFill>
              <a:srgbClr val="F58232"/>
            </a:solidFill>
          </a:ln>
        </p:spPr>
        <p:txBody>
          <a:bodyPr wrap="square" lIns="0" tIns="0" rIns="0" bIns="0" rtlCol="0"/>
          <a:lstStyle/>
          <a:p>
            <a:endParaRPr/>
          </a:p>
        </p:txBody>
      </p:sp>
      <p:sp>
        <p:nvSpPr>
          <p:cNvPr id="15" name="object 11">
            <a:extLst>
              <a:ext uri="{FF2B5EF4-FFF2-40B4-BE49-F238E27FC236}">
                <a16:creationId xmlns:a16="http://schemas.microsoft.com/office/drawing/2014/main" id="{D7CCFA7E-82B9-402F-B819-228DEAE9E3C3}"/>
              </a:ext>
            </a:extLst>
          </p:cNvPr>
          <p:cNvSpPr/>
          <p:nvPr/>
        </p:nvSpPr>
        <p:spPr>
          <a:xfrm>
            <a:off x="1608718" y="3114184"/>
            <a:ext cx="0" cy="757320"/>
          </a:xfrm>
          <a:custGeom>
            <a:avLst/>
            <a:gdLst/>
            <a:ahLst/>
            <a:cxnLst/>
            <a:rect l="l" t="t" r="r" b="b"/>
            <a:pathLst>
              <a:path h="576579">
                <a:moveTo>
                  <a:pt x="0" y="0"/>
                </a:moveTo>
                <a:lnTo>
                  <a:pt x="0" y="576084"/>
                </a:lnTo>
              </a:path>
            </a:pathLst>
          </a:custGeom>
          <a:ln w="25412">
            <a:solidFill>
              <a:srgbClr val="F58232"/>
            </a:solidFill>
          </a:ln>
        </p:spPr>
        <p:txBody>
          <a:bodyPr wrap="square" lIns="0" tIns="0" rIns="0" bIns="0" rtlCol="0"/>
          <a:lstStyle/>
          <a:p>
            <a:endParaRPr/>
          </a:p>
        </p:txBody>
      </p:sp>
      <p:sp>
        <p:nvSpPr>
          <p:cNvPr id="16" name="object 12">
            <a:extLst>
              <a:ext uri="{FF2B5EF4-FFF2-40B4-BE49-F238E27FC236}">
                <a16:creationId xmlns:a16="http://schemas.microsoft.com/office/drawing/2014/main" id="{144821E9-3158-4D1C-8941-D76B4588456C}"/>
              </a:ext>
            </a:extLst>
          </p:cNvPr>
          <p:cNvSpPr/>
          <p:nvPr/>
        </p:nvSpPr>
        <p:spPr>
          <a:xfrm>
            <a:off x="1919040" y="3985304"/>
            <a:ext cx="45719" cy="369717"/>
          </a:xfrm>
          <a:custGeom>
            <a:avLst/>
            <a:gdLst/>
            <a:ahLst/>
            <a:cxnLst/>
            <a:rect l="l" t="t" r="r" b="b"/>
            <a:pathLst>
              <a:path h="306704">
                <a:moveTo>
                  <a:pt x="0" y="0"/>
                </a:moveTo>
                <a:lnTo>
                  <a:pt x="0" y="306679"/>
                </a:lnTo>
              </a:path>
            </a:pathLst>
          </a:custGeom>
          <a:ln w="25400">
            <a:solidFill>
              <a:srgbClr val="00ACD5"/>
            </a:solidFill>
          </a:ln>
        </p:spPr>
        <p:txBody>
          <a:bodyPr wrap="square" lIns="0" tIns="0" rIns="0" bIns="0" rtlCol="0"/>
          <a:lstStyle/>
          <a:p>
            <a:endParaRPr/>
          </a:p>
        </p:txBody>
      </p:sp>
      <p:sp>
        <p:nvSpPr>
          <p:cNvPr id="17" name="object 13">
            <a:extLst>
              <a:ext uri="{FF2B5EF4-FFF2-40B4-BE49-F238E27FC236}">
                <a16:creationId xmlns:a16="http://schemas.microsoft.com/office/drawing/2014/main" id="{D8E733E5-2817-4BD4-8E21-E95992E6BE8B}"/>
              </a:ext>
            </a:extLst>
          </p:cNvPr>
          <p:cNvSpPr/>
          <p:nvPr/>
        </p:nvSpPr>
        <p:spPr>
          <a:xfrm>
            <a:off x="1166498" y="3985301"/>
            <a:ext cx="45719" cy="760977"/>
          </a:xfrm>
          <a:custGeom>
            <a:avLst/>
            <a:gdLst/>
            <a:ahLst/>
            <a:cxnLst/>
            <a:rect l="l" t="t" r="r" b="b"/>
            <a:pathLst>
              <a:path h="613409">
                <a:moveTo>
                  <a:pt x="0" y="0"/>
                </a:moveTo>
                <a:lnTo>
                  <a:pt x="0" y="613359"/>
                </a:lnTo>
              </a:path>
            </a:pathLst>
          </a:custGeom>
          <a:ln w="25400">
            <a:solidFill>
              <a:srgbClr val="00ACD5"/>
            </a:solidFill>
          </a:ln>
        </p:spPr>
        <p:txBody>
          <a:bodyPr wrap="square" lIns="0" tIns="0" rIns="0" bIns="0" rtlCol="0"/>
          <a:lstStyle/>
          <a:p>
            <a:endParaRPr/>
          </a:p>
        </p:txBody>
      </p:sp>
      <p:sp>
        <p:nvSpPr>
          <p:cNvPr id="18" name="object 14">
            <a:extLst>
              <a:ext uri="{FF2B5EF4-FFF2-40B4-BE49-F238E27FC236}">
                <a16:creationId xmlns:a16="http://schemas.microsoft.com/office/drawing/2014/main" id="{9DCC07CD-A2AA-4964-83E1-6FFB282CE51A}"/>
              </a:ext>
            </a:extLst>
          </p:cNvPr>
          <p:cNvSpPr/>
          <p:nvPr/>
        </p:nvSpPr>
        <p:spPr>
          <a:xfrm flipH="1">
            <a:off x="5499011" y="4045289"/>
            <a:ext cx="55009" cy="845811"/>
          </a:xfrm>
          <a:custGeom>
            <a:avLst/>
            <a:gdLst/>
            <a:ahLst/>
            <a:cxnLst/>
            <a:rect l="l" t="t" r="r" b="b"/>
            <a:pathLst>
              <a:path h="683895">
                <a:moveTo>
                  <a:pt x="0" y="0"/>
                </a:moveTo>
                <a:lnTo>
                  <a:pt x="0" y="683298"/>
                </a:lnTo>
              </a:path>
            </a:pathLst>
          </a:custGeom>
          <a:ln w="25400">
            <a:solidFill>
              <a:srgbClr val="00ACD5"/>
            </a:solidFill>
          </a:ln>
        </p:spPr>
        <p:txBody>
          <a:bodyPr wrap="square" lIns="0" tIns="0" rIns="0" bIns="0" rtlCol="0"/>
          <a:lstStyle/>
          <a:p>
            <a:endParaRPr/>
          </a:p>
        </p:txBody>
      </p:sp>
      <p:sp>
        <p:nvSpPr>
          <p:cNvPr id="19" name="object 15">
            <a:extLst>
              <a:ext uri="{FF2B5EF4-FFF2-40B4-BE49-F238E27FC236}">
                <a16:creationId xmlns:a16="http://schemas.microsoft.com/office/drawing/2014/main" id="{FFDC8E16-6D4D-4BB4-90B5-61C2A4CED178}"/>
              </a:ext>
            </a:extLst>
          </p:cNvPr>
          <p:cNvSpPr/>
          <p:nvPr/>
        </p:nvSpPr>
        <p:spPr>
          <a:xfrm>
            <a:off x="4276845" y="4045289"/>
            <a:ext cx="45719" cy="829076"/>
          </a:xfrm>
          <a:custGeom>
            <a:avLst/>
            <a:gdLst/>
            <a:ahLst/>
            <a:cxnLst/>
            <a:rect l="l" t="t" r="r" b="b"/>
            <a:pathLst>
              <a:path h="677545">
                <a:moveTo>
                  <a:pt x="0" y="0"/>
                </a:moveTo>
                <a:lnTo>
                  <a:pt x="0" y="677303"/>
                </a:lnTo>
              </a:path>
            </a:pathLst>
          </a:custGeom>
          <a:ln w="25400">
            <a:solidFill>
              <a:srgbClr val="00ACD5"/>
            </a:solidFill>
          </a:ln>
        </p:spPr>
        <p:txBody>
          <a:bodyPr wrap="square" lIns="0" tIns="0" rIns="0" bIns="0" rtlCol="0"/>
          <a:lstStyle/>
          <a:p>
            <a:endParaRPr/>
          </a:p>
        </p:txBody>
      </p:sp>
      <p:sp>
        <p:nvSpPr>
          <p:cNvPr id="20" name="object 16">
            <a:extLst>
              <a:ext uri="{FF2B5EF4-FFF2-40B4-BE49-F238E27FC236}">
                <a16:creationId xmlns:a16="http://schemas.microsoft.com/office/drawing/2014/main" id="{072A3644-D59C-460B-AA60-313E48009406}"/>
              </a:ext>
            </a:extLst>
          </p:cNvPr>
          <p:cNvSpPr/>
          <p:nvPr/>
        </p:nvSpPr>
        <p:spPr>
          <a:xfrm>
            <a:off x="3367744" y="3958455"/>
            <a:ext cx="30151" cy="330285"/>
          </a:xfrm>
          <a:custGeom>
            <a:avLst/>
            <a:gdLst/>
            <a:ahLst/>
            <a:cxnLst/>
            <a:rect l="l" t="t" r="r" b="b"/>
            <a:pathLst>
              <a:path w="25400" h="251459">
                <a:moveTo>
                  <a:pt x="25400" y="245503"/>
                </a:moveTo>
                <a:lnTo>
                  <a:pt x="25400" y="5676"/>
                </a:lnTo>
                <a:lnTo>
                  <a:pt x="19723" y="0"/>
                </a:lnTo>
                <a:lnTo>
                  <a:pt x="5689" y="0"/>
                </a:lnTo>
                <a:lnTo>
                  <a:pt x="0" y="5676"/>
                </a:lnTo>
                <a:lnTo>
                  <a:pt x="0" y="245503"/>
                </a:lnTo>
                <a:lnTo>
                  <a:pt x="5689" y="251180"/>
                </a:lnTo>
                <a:lnTo>
                  <a:pt x="19723" y="251180"/>
                </a:lnTo>
                <a:lnTo>
                  <a:pt x="25400" y="245503"/>
                </a:lnTo>
                <a:close/>
              </a:path>
            </a:pathLst>
          </a:custGeom>
          <a:solidFill>
            <a:srgbClr val="00ACD5"/>
          </a:solidFill>
        </p:spPr>
        <p:txBody>
          <a:bodyPr wrap="square" lIns="0" tIns="0" rIns="0" bIns="0" rtlCol="0"/>
          <a:lstStyle/>
          <a:p>
            <a:endParaRPr/>
          </a:p>
        </p:txBody>
      </p:sp>
      <p:sp>
        <p:nvSpPr>
          <p:cNvPr id="21" name="object 17">
            <a:extLst>
              <a:ext uri="{FF2B5EF4-FFF2-40B4-BE49-F238E27FC236}">
                <a16:creationId xmlns:a16="http://schemas.microsoft.com/office/drawing/2014/main" id="{5A64DC5A-7B79-4AA6-A7AF-11BA6FF1615A}"/>
              </a:ext>
            </a:extLst>
          </p:cNvPr>
          <p:cNvSpPr txBox="1"/>
          <p:nvPr/>
        </p:nvSpPr>
        <p:spPr>
          <a:xfrm>
            <a:off x="620826" y="3207239"/>
            <a:ext cx="807297" cy="474576"/>
          </a:xfrm>
          <a:prstGeom prst="rect">
            <a:avLst/>
          </a:prstGeom>
        </p:spPr>
        <p:txBody>
          <a:bodyPr vert="horz" wrap="square" lIns="0" tIns="43180" rIns="0" bIns="0" rtlCol="0">
            <a:spAutoFit/>
          </a:bodyPr>
          <a:lstStyle/>
          <a:p>
            <a:pPr marL="187325" marR="5080" indent="-175260">
              <a:lnSpc>
                <a:spcPts val="1200"/>
              </a:lnSpc>
              <a:spcBef>
                <a:spcPts val="340"/>
              </a:spcBef>
            </a:pPr>
            <a:r>
              <a:rPr sz="1200">
                <a:solidFill>
                  <a:srgbClr val="524A47"/>
                </a:solidFill>
                <a:latin typeface="Gill Sans MT"/>
                <a:cs typeface="Gill Sans MT"/>
              </a:rPr>
              <a:t>December  2019</a:t>
            </a:r>
            <a:endParaRPr sz="1200">
              <a:latin typeface="Gill Sans MT"/>
              <a:cs typeface="Gill Sans MT"/>
            </a:endParaRPr>
          </a:p>
        </p:txBody>
      </p:sp>
      <p:sp>
        <p:nvSpPr>
          <p:cNvPr id="22" name="object 18">
            <a:extLst>
              <a:ext uri="{FF2B5EF4-FFF2-40B4-BE49-F238E27FC236}">
                <a16:creationId xmlns:a16="http://schemas.microsoft.com/office/drawing/2014/main" id="{3259C276-4F7A-4044-A985-C7C3C41F919B}"/>
              </a:ext>
            </a:extLst>
          </p:cNvPr>
          <p:cNvSpPr/>
          <p:nvPr/>
        </p:nvSpPr>
        <p:spPr>
          <a:xfrm>
            <a:off x="4380084" y="3864466"/>
            <a:ext cx="0" cy="145124"/>
          </a:xfrm>
          <a:custGeom>
            <a:avLst/>
            <a:gdLst/>
            <a:ahLst/>
            <a:cxnLst/>
            <a:rect l="l" t="t" r="r" b="b"/>
            <a:pathLst>
              <a:path h="110490">
                <a:moveTo>
                  <a:pt x="0" y="0"/>
                </a:moveTo>
                <a:lnTo>
                  <a:pt x="0" y="110261"/>
                </a:lnTo>
              </a:path>
            </a:pathLst>
          </a:custGeom>
          <a:ln w="38100">
            <a:solidFill>
              <a:srgbClr val="524A47"/>
            </a:solidFill>
          </a:ln>
        </p:spPr>
        <p:txBody>
          <a:bodyPr wrap="square" lIns="0" tIns="0" rIns="0" bIns="0" rtlCol="0"/>
          <a:lstStyle/>
          <a:p>
            <a:endParaRPr/>
          </a:p>
        </p:txBody>
      </p:sp>
      <p:sp>
        <p:nvSpPr>
          <p:cNvPr id="23" name="object 19">
            <a:extLst>
              <a:ext uri="{FF2B5EF4-FFF2-40B4-BE49-F238E27FC236}">
                <a16:creationId xmlns:a16="http://schemas.microsoft.com/office/drawing/2014/main" id="{EA11F4E5-5F58-44F4-BA9F-33A90920D838}"/>
              </a:ext>
            </a:extLst>
          </p:cNvPr>
          <p:cNvSpPr/>
          <p:nvPr/>
        </p:nvSpPr>
        <p:spPr>
          <a:xfrm>
            <a:off x="1447145" y="3864466"/>
            <a:ext cx="0" cy="145124"/>
          </a:xfrm>
          <a:custGeom>
            <a:avLst/>
            <a:gdLst/>
            <a:ahLst/>
            <a:cxnLst/>
            <a:rect l="l" t="t" r="r" b="b"/>
            <a:pathLst>
              <a:path h="110490">
                <a:moveTo>
                  <a:pt x="0" y="0"/>
                </a:moveTo>
                <a:lnTo>
                  <a:pt x="0" y="110261"/>
                </a:lnTo>
              </a:path>
            </a:pathLst>
          </a:custGeom>
          <a:ln w="38100">
            <a:solidFill>
              <a:srgbClr val="524A47"/>
            </a:solidFill>
          </a:ln>
        </p:spPr>
        <p:txBody>
          <a:bodyPr wrap="square" lIns="0" tIns="0" rIns="0" bIns="0" rtlCol="0"/>
          <a:lstStyle/>
          <a:p>
            <a:endParaRPr/>
          </a:p>
        </p:txBody>
      </p:sp>
      <p:sp>
        <p:nvSpPr>
          <p:cNvPr id="24" name="object 20">
            <a:extLst>
              <a:ext uri="{FF2B5EF4-FFF2-40B4-BE49-F238E27FC236}">
                <a16:creationId xmlns:a16="http://schemas.microsoft.com/office/drawing/2014/main" id="{48A2B185-42F5-4530-B6EC-10A7E30BB010}"/>
              </a:ext>
            </a:extLst>
          </p:cNvPr>
          <p:cNvSpPr/>
          <p:nvPr/>
        </p:nvSpPr>
        <p:spPr>
          <a:xfrm>
            <a:off x="2639691" y="3864466"/>
            <a:ext cx="0" cy="145124"/>
          </a:xfrm>
          <a:custGeom>
            <a:avLst/>
            <a:gdLst/>
            <a:ahLst/>
            <a:cxnLst/>
            <a:rect l="l" t="t" r="r" b="b"/>
            <a:pathLst>
              <a:path h="110490">
                <a:moveTo>
                  <a:pt x="0" y="0"/>
                </a:moveTo>
                <a:lnTo>
                  <a:pt x="0" y="110261"/>
                </a:lnTo>
              </a:path>
            </a:pathLst>
          </a:custGeom>
          <a:ln w="38112">
            <a:solidFill>
              <a:srgbClr val="524A47"/>
            </a:solidFill>
          </a:ln>
        </p:spPr>
        <p:txBody>
          <a:bodyPr wrap="square" lIns="0" tIns="0" rIns="0" bIns="0" rtlCol="0"/>
          <a:lstStyle/>
          <a:p>
            <a:endParaRPr/>
          </a:p>
        </p:txBody>
      </p:sp>
      <p:sp>
        <p:nvSpPr>
          <p:cNvPr id="25" name="object 21">
            <a:extLst>
              <a:ext uri="{FF2B5EF4-FFF2-40B4-BE49-F238E27FC236}">
                <a16:creationId xmlns:a16="http://schemas.microsoft.com/office/drawing/2014/main" id="{E469013F-6603-4A4E-8C54-D7132FC866F9}"/>
              </a:ext>
            </a:extLst>
          </p:cNvPr>
          <p:cNvSpPr/>
          <p:nvPr/>
        </p:nvSpPr>
        <p:spPr>
          <a:xfrm>
            <a:off x="2042404" y="3864466"/>
            <a:ext cx="0" cy="145124"/>
          </a:xfrm>
          <a:custGeom>
            <a:avLst/>
            <a:gdLst/>
            <a:ahLst/>
            <a:cxnLst/>
            <a:rect l="l" t="t" r="r" b="b"/>
            <a:pathLst>
              <a:path h="110490">
                <a:moveTo>
                  <a:pt x="0" y="0"/>
                </a:moveTo>
                <a:lnTo>
                  <a:pt x="0" y="110261"/>
                </a:lnTo>
              </a:path>
            </a:pathLst>
          </a:custGeom>
          <a:ln w="38100">
            <a:solidFill>
              <a:srgbClr val="524A47"/>
            </a:solidFill>
          </a:ln>
        </p:spPr>
        <p:txBody>
          <a:bodyPr wrap="square" lIns="0" tIns="0" rIns="0" bIns="0" rtlCol="0"/>
          <a:lstStyle/>
          <a:p>
            <a:endParaRPr/>
          </a:p>
        </p:txBody>
      </p:sp>
      <p:sp>
        <p:nvSpPr>
          <p:cNvPr id="26" name="object 22">
            <a:extLst>
              <a:ext uri="{FF2B5EF4-FFF2-40B4-BE49-F238E27FC236}">
                <a16:creationId xmlns:a16="http://schemas.microsoft.com/office/drawing/2014/main" id="{3E2BF63F-2043-4B24-8422-AE3F9C71DE50}"/>
              </a:ext>
            </a:extLst>
          </p:cNvPr>
          <p:cNvSpPr/>
          <p:nvPr/>
        </p:nvSpPr>
        <p:spPr>
          <a:xfrm>
            <a:off x="3816717" y="3864466"/>
            <a:ext cx="0" cy="145124"/>
          </a:xfrm>
          <a:custGeom>
            <a:avLst/>
            <a:gdLst/>
            <a:ahLst/>
            <a:cxnLst/>
            <a:rect l="l" t="t" r="r" b="b"/>
            <a:pathLst>
              <a:path h="110490">
                <a:moveTo>
                  <a:pt x="0" y="0"/>
                </a:moveTo>
                <a:lnTo>
                  <a:pt x="0" y="110261"/>
                </a:lnTo>
              </a:path>
            </a:pathLst>
          </a:custGeom>
          <a:ln w="38112">
            <a:solidFill>
              <a:srgbClr val="524A47"/>
            </a:solidFill>
          </a:ln>
        </p:spPr>
        <p:txBody>
          <a:bodyPr wrap="square" lIns="0" tIns="0" rIns="0" bIns="0" rtlCol="0"/>
          <a:lstStyle/>
          <a:p>
            <a:endParaRPr/>
          </a:p>
        </p:txBody>
      </p:sp>
      <p:sp>
        <p:nvSpPr>
          <p:cNvPr id="27" name="object 23">
            <a:extLst>
              <a:ext uri="{FF2B5EF4-FFF2-40B4-BE49-F238E27FC236}">
                <a16:creationId xmlns:a16="http://schemas.microsoft.com/office/drawing/2014/main" id="{A2B296AD-5B7F-42F2-B7A5-32DA515FCBE7}"/>
              </a:ext>
            </a:extLst>
          </p:cNvPr>
          <p:cNvSpPr/>
          <p:nvPr/>
        </p:nvSpPr>
        <p:spPr>
          <a:xfrm>
            <a:off x="6308874" y="3864466"/>
            <a:ext cx="0" cy="145124"/>
          </a:xfrm>
          <a:custGeom>
            <a:avLst/>
            <a:gdLst/>
            <a:ahLst/>
            <a:cxnLst/>
            <a:rect l="l" t="t" r="r" b="b"/>
            <a:pathLst>
              <a:path h="110490">
                <a:moveTo>
                  <a:pt x="0" y="0"/>
                </a:moveTo>
                <a:lnTo>
                  <a:pt x="0" y="110261"/>
                </a:lnTo>
              </a:path>
            </a:pathLst>
          </a:custGeom>
          <a:ln w="38112">
            <a:solidFill>
              <a:srgbClr val="524A47"/>
            </a:solidFill>
          </a:ln>
        </p:spPr>
        <p:txBody>
          <a:bodyPr wrap="square" lIns="0" tIns="0" rIns="0" bIns="0" rtlCol="0"/>
          <a:lstStyle/>
          <a:p>
            <a:endParaRPr/>
          </a:p>
        </p:txBody>
      </p:sp>
      <p:sp>
        <p:nvSpPr>
          <p:cNvPr id="28" name="object 24">
            <a:extLst>
              <a:ext uri="{FF2B5EF4-FFF2-40B4-BE49-F238E27FC236}">
                <a16:creationId xmlns:a16="http://schemas.microsoft.com/office/drawing/2014/main" id="{1ACB35FA-B505-4D4C-9253-1735549C2134}"/>
              </a:ext>
            </a:extLst>
          </p:cNvPr>
          <p:cNvSpPr/>
          <p:nvPr/>
        </p:nvSpPr>
        <p:spPr>
          <a:xfrm>
            <a:off x="7639045" y="3864466"/>
            <a:ext cx="0" cy="145124"/>
          </a:xfrm>
          <a:custGeom>
            <a:avLst/>
            <a:gdLst/>
            <a:ahLst/>
            <a:cxnLst/>
            <a:rect l="l" t="t" r="r" b="b"/>
            <a:pathLst>
              <a:path h="110490">
                <a:moveTo>
                  <a:pt x="0" y="0"/>
                </a:moveTo>
                <a:lnTo>
                  <a:pt x="0" y="110261"/>
                </a:lnTo>
              </a:path>
            </a:pathLst>
          </a:custGeom>
          <a:ln w="38100">
            <a:solidFill>
              <a:srgbClr val="524A47"/>
            </a:solidFill>
          </a:ln>
        </p:spPr>
        <p:txBody>
          <a:bodyPr wrap="square" lIns="0" tIns="0" rIns="0" bIns="0" rtlCol="0"/>
          <a:lstStyle/>
          <a:p>
            <a:endParaRPr/>
          </a:p>
        </p:txBody>
      </p:sp>
      <p:sp>
        <p:nvSpPr>
          <p:cNvPr id="29" name="object 25">
            <a:extLst>
              <a:ext uri="{FF2B5EF4-FFF2-40B4-BE49-F238E27FC236}">
                <a16:creationId xmlns:a16="http://schemas.microsoft.com/office/drawing/2014/main" id="{CF913984-9195-4E13-B68A-1D4C3E30AF94}"/>
              </a:ext>
            </a:extLst>
          </p:cNvPr>
          <p:cNvSpPr/>
          <p:nvPr/>
        </p:nvSpPr>
        <p:spPr>
          <a:xfrm>
            <a:off x="6973956" y="3864466"/>
            <a:ext cx="0" cy="145124"/>
          </a:xfrm>
          <a:custGeom>
            <a:avLst/>
            <a:gdLst/>
            <a:ahLst/>
            <a:cxnLst/>
            <a:rect l="l" t="t" r="r" b="b"/>
            <a:pathLst>
              <a:path h="110490">
                <a:moveTo>
                  <a:pt x="0" y="0"/>
                </a:moveTo>
                <a:lnTo>
                  <a:pt x="0" y="110261"/>
                </a:lnTo>
              </a:path>
            </a:pathLst>
          </a:custGeom>
          <a:ln w="38100">
            <a:solidFill>
              <a:srgbClr val="524A47"/>
            </a:solidFill>
          </a:ln>
        </p:spPr>
        <p:txBody>
          <a:bodyPr wrap="square" lIns="0" tIns="0" rIns="0" bIns="0" rtlCol="0"/>
          <a:lstStyle/>
          <a:p>
            <a:endParaRPr/>
          </a:p>
        </p:txBody>
      </p:sp>
      <p:sp>
        <p:nvSpPr>
          <p:cNvPr id="30" name="object 26">
            <a:extLst>
              <a:ext uri="{FF2B5EF4-FFF2-40B4-BE49-F238E27FC236}">
                <a16:creationId xmlns:a16="http://schemas.microsoft.com/office/drawing/2014/main" id="{2FCB2DDE-D5D1-4D3B-AF05-1C5B84344705}"/>
              </a:ext>
            </a:extLst>
          </p:cNvPr>
          <p:cNvSpPr/>
          <p:nvPr/>
        </p:nvSpPr>
        <p:spPr>
          <a:xfrm>
            <a:off x="5675572" y="3864466"/>
            <a:ext cx="0" cy="145124"/>
          </a:xfrm>
          <a:custGeom>
            <a:avLst/>
            <a:gdLst/>
            <a:ahLst/>
            <a:cxnLst/>
            <a:rect l="l" t="t" r="r" b="b"/>
            <a:pathLst>
              <a:path h="110490">
                <a:moveTo>
                  <a:pt x="0" y="0"/>
                </a:moveTo>
                <a:lnTo>
                  <a:pt x="0" y="110261"/>
                </a:lnTo>
              </a:path>
            </a:pathLst>
          </a:custGeom>
          <a:ln w="38100">
            <a:solidFill>
              <a:srgbClr val="524A47"/>
            </a:solidFill>
          </a:ln>
        </p:spPr>
        <p:txBody>
          <a:bodyPr wrap="square" lIns="0" tIns="0" rIns="0" bIns="0" rtlCol="0"/>
          <a:lstStyle/>
          <a:p>
            <a:endParaRPr/>
          </a:p>
        </p:txBody>
      </p:sp>
      <p:sp>
        <p:nvSpPr>
          <p:cNvPr id="31" name="object 27">
            <a:extLst>
              <a:ext uri="{FF2B5EF4-FFF2-40B4-BE49-F238E27FC236}">
                <a16:creationId xmlns:a16="http://schemas.microsoft.com/office/drawing/2014/main" id="{2AA843D1-81D6-443A-979A-1C2D6DF7F803}"/>
              </a:ext>
            </a:extLst>
          </p:cNvPr>
          <p:cNvSpPr/>
          <p:nvPr/>
        </p:nvSpPr>
        <p:spPr>
          <a:xfrm>
            <a:off x="5042262" y="3864466"/>
            <a:ext cx="0" cy="145124"/>
          </a:xfrm>
          <a:custGeom>
            <a:avLst/>
            <a:gdLst/>
            <a:ahLst/>
            <a:cxnLst/>
            <a:rect l="l" t="t" r="r" b="b"/>
            <a:pathLst>
              <a:path h="110490">
                <a:moveTo>
                  <a:pt x="0" y="0"/>
                </a:moveTo>
                <a:lnTo>
                  <a:pt x="0" y="110261"/>
                </a:lnTo>
              </a:path>
            </a:pathLst>
          </a:custGeom>
          <a:ln w="38100">
            <a:solidFill>
              <a:srgbClr val="524A47"/>
            </a:solidFill>
          </a:ln>
        </p:spPr>
        <p:txBody>
          <a:bodyPr wrap="square" lIns="0" tIns="0" rIns="0" bIns="0" rtlCol="0"/>
          <a:lstStyle/>
          <a:p>
            <a:endParaRPr/>
          </a:p>
        </p:txBody>
      </p:sp>
      <p:sp>
        <p:nvSpPr>
          <p:cNvPr id="32" name="object 28">
            <a:extLst>
              <a:ext uri="{FF2B5EF4-FFF2-40B4-BE49-F238E27FC236}">
                <a16:creationId xmlns:a16="http://schemas.microsoft.com/office/drawing/2014/main" id="{0598E949-6E07-4B4B-B5A1-1893B08CB5DA}"/>
              </a:ext>
            </a:extLst>
          </p:cNvPr>
          <p:cNvSpPr/>
          <p:nvPr/>
        </p:nvSpPr>
        <p:spPr>
          <a:xfrm>
            <a:off x="3253357" y="3864466"/>
            <a:ext cx="0" cy="145124"/>
          </a:xfrm>
          <a:custGeom>
            <a:avLst/>
            <a:gdLst/>
            <a:ahLst/>
            <a:cxnLst/>
            <a:rect l="l" t="t" r="r" b="b"/>
            <a:pathLst>
              <a:path h="110490">
                <a:moveTo>
                  <a:pt x="0" y="0"/>
                </a:moveTo>
                <a:lnTo>
                  <a:pt x="0" y="110261"/>
                </a:lnTo>
              </a:path>
            </a:pathLst>
          </a:custGeom>
          <a:ln w="38112">
            <a:solidFill>
              <a:srgbClr val="524A47"/>
            </a:solidFill>
          </a:ln>
        </p:spPr>
        <p:txBody>
          <a:bodyPr wrap="square" lIns="0" tIns="0" rIns="0" bIns="0" rtlCol="0"/>
          <a:lstStyle/>
          <a:p>
            <a:endParaRPr/>
          </a:p>
        </p:txBody>
      </p:sp>
      <p:sp>
        <p:nvSpPr>
          <p:cNvPr id="33" name="object 29">
            <a:extLst>
              <a:ext uri="{FF2B5EF4-FFF2-40B4-BE49-F238E27FC236}">
                <a16:creationId xmlns:a16="http://schemas.microsoft.com/office/drawing/2014/main" id="{CAADECAA-57C4-4C29-9BD1-23090956B9D6}"/>
              </a:ext>
            </a:extLst>
          </p:cNvPr>
          <p:cNvSpPr/>
          <p:nvPr/>
        </p:nvSpPr>
        <p:spPr>
          <a:xfrm>
            <a:off x="902165" y="3919116"/>
            <a:ext cx="7440635" cy="56181"/>
          </a:xfrm>
          <a:custGeom>
            <a:avLst/>
            <a:gdLst/>
            <a:ahLst/>
            <a:cxnLst/>
            <a:rect l="l" t="t" r="r" b="b"/>
            <a:pathLst>
              <a:path w="6170295">
                <a:moveTo>
                  <a:pt x="0" y="0"/>
                </a:moveTo>
                <a:lnTo>
                  <a:pt x="6170295" y="0"/>
                </a:lnTo>
              </a:path>
            </a:pathLst>
          </a:custGeom>
          <a:ln w="38112">
            <a:solidFill>
              <a:srgbClr val="524A47"/>
            </a:solidFill>
          </a:ln>
        </p:spPr>
        <p:txBody>
          <a:bodyPr wrap="square" lIns="0" tIns="0" rIns="0" bIns="0" rtlCol="0"/>
          <a:lstStyle/>
          <a:p>
            <a:endParaRPr/>
          </a:p>
        </p:txBody>
      </p:sp>
      <p:sp>
        <p:nvSpPr>
          <p:cNvPr id="34" name="object 30">
            <a:extLst>
              <a:ext uri="{FF2B5EF4-FFF2-40B4-BE49-F238E27FC236}">
                <a16:creationId xmlns:a16="http://schemas.microsoft.com/office/drawing/2014/main" id="{98B6254B-D2EC-4AC0-A7C6-0FA734D847D0}"/>
              </a:ext>
            </a:extLst>
          </p:cNvPr>
          <p:cNvSpPr/>
          <p:nvPr/>
        </p:nvSpPr>
        <p:spPr>
          <a:xfrm>
            <a:off x="894633" y="3670863"/>
            <a:ext cx="0" cy="567989"/>
          </a:xfrm>
          <a:custGeom>
            <a:avLst/>
            <a:gdLst/>
            <a:ahLst/>
            <a:cxnLst/>
            <a:rect l="l" t="t" r="r" b="b"/>
            <a:pathLst>
              <a:path h="432434">
                <a:moveTo>
                  <a:pt x="0" y="0"/>
                </a:moveTo>
                <a:lnTo>
                  <a:pt x="0" y="432053"/>
                </a:lnTo>
              </a:path>
            </a:pathLst>
          </a:custGeom>
          <a:ln w="38112">
            <a:solidFill>
              <a:srgbClr val="524A47"/>
            </a:solidFill>
          </a:ln>
        </p:spPr>
        <p:txBody>
          <a:bodyPr wrap="square" lIns="0" tIns="0" rIns="0" bIns="0" rtlCol="0"/>
          <a:lstStyle/>
          <a:p>
            <a:endParaRPr/>
          </a:p>
        </p:txBody>
      </p:sp>
      <p:sp>
        <p:nvSpPr>
          <p:cNvPr id="38" name="object 34">
            <a:extLst>
              <a:ext uri="{FF2B5EF4-FFF2-40B4-BE49-F238E27FC236}">
                <a16:creationId xmlns:a16="http://schemas.microsoft.com/office/drawing/2014/main" id="{E94E75BF-5450-443B-97E3-8AA318981897}"/>
              </a:ext>
            </a:extLst>
          </p:cNvPr>
          <p:cNvSpPr/>
          <p:nvPr/>
        </p:nvSpPr>
        <p:spPr>
          <a:xfrm>
            <a:off x="2940953" y="3985304"/>
            <a:ext cx="45719" cy="949919"/>
          </a:xfrm>
          <a:custGeom>
            <a:avLst/>
            <a:gdLst/>
            <a:ahLst/>
            <a:cxnLst/>
            <a:rect l="l" t="t" r="r" b="b"/>
            <a:pathLst>
              <a:path h="753745">
                <a:moveTo>
                  <a:pt x="0" y="0"/>
                </a:moveTo>
                <a:lnTo>
                  <a:pt x="0" y="753579"/>
                </a:lnTo>
              </a:path>
            </a:pathLst>
          </a:custGeom>
          <a:ln w="25400">
            <a:solidFill>
              <a:srgbClr val="00ACD5"/>
            </a:solidFill>
          </a:ln>
        </p:spPr>
        <p:txBody>
          <a:bodyPr wrap="square" lIns="0" tIns="0" rIns="0" bIns="0" rtlCol="0"/>
          <a:lstStyle/>
          <a:p>
            <a:endParaRPr/>
          </a:p>
        </p:txBody>
      </p:sp>
      <p:sp>
        <p:nvSpPr>
          <p:cNvPr id="39" name="object 35">
            <a:extLst>
              <a:ext uri="{FF2B5EF4-FFF2-40B4-BE49-F238E27FC236}">
                <a16:creationId xmlns:a16="http://schemas.microsoft.com/office/drawing/2014/main" id="{3074CDB6-340B-421E-B220-3D8168357275}"/>
              </a:ext>
            </a:extLst>
          </p:cNvPr>
          <p:cNvSpPr txBox="1"/>
          <p:nvPr/>
        </p:nvSpPr>
        <p:spPr>
          <a:xfrm>
            <a:off x="661621" y="4710809"/>
            <a:ext cx="1015281" cy="566822"/>
          </a:xfrm>
          <a:prstGeom prst="rect">
            <a:avLst/>
          </a:prstGeom>
        </p:spPr>
        <p:txBody>
          <a:bodyPr vert="horz" wrap="square" lIns="0" tIns="12700" rIns="0" bIns="0" rtlCol="0">
            <a:spAutoFit/>
          </a:bodyPr>
          <a:lstStyle/>
          <a:p>
            <a:pPr marL="12700" algn="ctr">
              <a:spcBef>
                <a:spcPts val="100"/>
              </a:spcBef>
            </a:pPr>
            <a:r>
              <a:rPr sz="1200" spc="-5">
                <a:solidFill>
                  <a:srgbClr val="00ACD5"/>
                </a:solidFill>
                <a:latin typeface="Gill Sans MT"/>
                <a:cs typeface="Gill Sans MT"/>
              </a:rPr>
              <a:t>First</a:t>
            </a:r>
            <a:r>
              <a:rPr sz="1200" spc="-75">
                <a:solidFill>
                  <a:srgbClr val="00ACD5"/>
                </a:solidFill>
                <a:latin typeface="Gill Sans MT"/>
                <a:cs typeface="Gill Sans MT"/>
              </a:rPr>
              <a:t> </a:t>
            </a:r>
            <a:r>
              <a:rPr sz="1200">
                <a:solidFill>
                  <a:srgbClr val="00ACD5"/>
                </a:solidFill>
                <a:latin typeface="Gill Sans MT"/>
                <a:cs typeface="Gill Sans MT"/>
              </a:rPr>
              <a:t>patients</a:t>
            </a:r>
            <a:r>
              <a:rPr lang="en-GB" sz="1200">
                <a:solidFill>
                  <a:srgbClr val="00ACD5"/>
                </a:solidFill>
                <a:latin typeface="Gill Sans MT"/>
                <a:cs typeface="Gill Sans MT"/>
              </a:rPr>
              <a:t> show symptoms in Wuhan China</a:t>
            </a:r>
            <a:endParaRPr sz="1200">
              <a:latin typeface="Gill Sans MT"/>
              <a:cs typeface="Gill Sans MT"/>
            </a:endParaRPr>
          </a:p>
        </p:txBody>
      </p:sp>
      <p:sp>
        <p:nvSpPr>
          <p:cNvPr id="41" name="object 37">
            <a:extLst>
              <a:ext uri="{FF2B5EF4-FFF2-40B4-BE49-F238E27FC236}">
                <a16:creationId xmlns:a16="http://schemas.microsoft.com/office/drawing/2014/main" id="{CB7FE797-1EA7-4A20-84F1-BD02630BCDC5}"/>
              </a:ext>
            </a:extLst>
          </p:cNvPr>
          <p:cNvSpPr txBox="1"/>
          <p:nvPr/>
        </p:nvSpPr>
        <p:spPr>
          <a:xfrm>
            <a:off x="1431837" y="4324636"/>
            <a:ext cx="1065843" cy="382156"/>
          </a:xfrm>
          <a:prstGeom prst="rect">
            <a:avLst/>
          </a:prstGeom>
        </p:spPr>
        <p:txBody>
          <a:bodyPr vert="horz" wrap="square" lIns="0" tIns="12700" rIns="0" bIns="0" rtlCol="0">
            <a:spAutoFit/>
          </a:bodyPr>
          <a:lstStyle/>
          <a:p>
            <a:pPr marL="12700" algn="ctr">
              <a:spcBef>
                <a:spcPts val="100"/>
              </a:spcBef>
            </a:pPr>
            <a:r>
              <a:rPr sz="1200" spc="-5">
                <a:solidFill>
                  <a:srgbClr val="00ACD5"/>
                </a:solidFill>
                <a:latin typeface="Gill Sans MT"/>
                <a:cs typeface="Gill Sans MT"/>
              </a:rPr>
              <a:t>First</a:t>
            </a:r>
            <a:r>
              <a:rPr sz="1200" spc="-60">
                <a:solidFill>
                  <a:srgbClr val="00ACD5"/>
                </a:solidFill>
                <a:latin typeface="Gill Sans MT"/>
                <a:cs typeface="Gill Sans MT"/>
              </a:rPr>
              <a:t> </a:t>
            </a:r>
            <a:r>
              <a:rPr sz="1200" spc="-5">
                <a:solidFill>
                  <a:srgbClr val="00ACD5"/>
                </a:solidFill>
                <a:latin typeface="Gill Sans MT"/>
                <a:cs typeface="Gill Sans MT"/>
              </a:rPr>
              <a:t>reported</a:t>
            </a:r>
            <a:r>
              <a:rPr lang="en-GB" sz="1200" spc="-5">
                <a:solidFill>
                  <a:srgbClr val="00ACD5"/>
                </a:solidFill>
                <a:latin typeface="Gill Sans MT"/>
                <a:cs typeface="Gill Sans MT"/>
              </a:rPr>
              <a:t> cases in the UK</a:t>
            </a:r>
            <a:endParaRPr sz="1200">
              <a:latin typeface="Gill Sans MT"/>
              <a:cs typeface="Gill Sans MT"/>
            </a:endParaRPr>
          </a:p>
        </p:txBody>
      </p:sp>
      <p:sp>
        <p:nvSpPr>
          <p:cNvPr id="43" name="object 39">
            <a:extLst>
              <a:ext uri="{FF2B5EF4-FFF2-40B4-BE49-F238E27FC236}">
                <a16:creationId xmlns:a16="http://schemas.microsoft.com/office/drawing/2014/main" id="{2F552DD3-5322-40AE-A2AF-A61029751BD6}"/>
              </a:ext>
            </a:extLst>
          </p:cNvPr>
          <p:cNvSpPr txBox="1"/>
          <p:nvPr/>
        </p:nvSpPr>
        <p:spPr>
          <a:xfrm>
            <a:off x="2027533" y="3220025"/>
            <a:ext cx="1080165" cy="351378"/>
          </a:xfrm>
          <a:prstGeom prst="rect">
            <a:avLst/>
          </a:prstGeom>
        </p:spPr>
        <p:txBody>
          <a:bodyPr vert="horz" wrap="square" lIns="0" tIns="43180" rIns="0" bIns="0" rtlCol="0">
            <a:spAutoFit/>
          </a:bodyPr>
          <a:lstStyle/>
          <a:p>
            <a:pPr marL="12065" marR="5080" algn="ctr">
              <a:lnSpc>
                <a:spcPts val="1200"/>
              </a:lnSpc>
              <a:spcBef>
                <a:spcPts val="340"/>
              </a:spcBef>
            </a:pPr>
            <a:r>
              <a:rPr sz="1200" spc="-5">
                <a:solidFill>
                  <a:srgbClr val="F58232"/>
                </a:solidFill>
                <a:latin typeface="Gill Sans MT"/>
                <a:cs typeface="Gill Sans MT"/>
              </a:rPr>
              <a:t>First</a:t>
            </a:r>
            <a:r>
              <a:rPr sz="1200" spc="-65">
                <a:solidFill>
                  <a:srgbClr val="F58232"/>
                </a:solidFill>
                <a:latin typeface="Gill Sans MT"/>
                <a:cs typeface="Gill Sans MT"/>
              </a:rPr>
              <a:t> </a:t>
            </a:r>
            <a:r>
              <a:rPr sz="1200" spc="-10">
                <a:solidFill>
                  <a:srgbClr val="F58232"/>
                </a:solidFill>
                <a:latin typeface="Gill Sans MT"/>
                <a:cs typeface="Gill Sans MT"/>
              </a:rPr>
              <a:t>recorded  </a:t>
            </a:r>
            <a:r>
              <a:rPr sz="1200">
                <a:solidFill>
                  <a:srgbClr val="F58232"/>
                </a:solidFill>
                <a:latin typeface="Gill Sans MT"/>
                <a:cs typeface="Gill Sans MT"/>
              </a:rPr>
              <a:t>death </a:t>
            </a:r>
            <a:r>
              <a:rPr sz="1200" spc="-5">
                <a:solidFill>
                  <a:srgbClr val="F58232"/>
                </a:solidFill>
                <a:latin typeface="Gill Sans MT"/>
                <a:cs typeface="Gill Sans MT"/>
              </a:rPr>
              <a:t>in the </a:t>
            </a:r>
            <a:r>
              <a:rPr sz="1200">
                <a:solidFill>
                  <a:srgbClr val="F58232"/>
                </a:solidFill>
                <a:latin typeface="Gill Sans MT"/>
                <a:cs typeface="Gill Sans MT"/>
              </a:rPr>
              <a:t>UK</a:t>
            </a:r>
            <a:endParaRPr sz="1200">
              <a:latin typeface="Gill Sans MT"/>
              <a:cs typeface="Gill Sans MT"/>
            </a:endParaRPr>
          </a:p>
        </p:txBody>
      </p:sp>
      <p:sp>
        <p:nvSpPr>
          <p:cNvPr id="44" name="object 40">
            <a:extLst>
              <a:ext uri="{FF2B5EF4-FFF2-40B4-BE49-F238E27FC236}">
                <a16:creationId xmlns:a16="http://schemas.microsoft.com/office/drawing/2014/main" id="{F577B1C5-1171-4FD0-9774-5D449290BE52}"/>
              </a:ext>
            </a:extLst>
          </p:cNvPr>
          <p:cNvSpPr txBox="1"/>
          <p:nvPr/>
        </p:nvSpPr>
        <p:spPr>
          <a:xfrm>
            <a:off x="1223457" y="2557182"/>
            <a:ext cx="844881" cy="566822"/>
          </a:xfrm>
          <a:prstGeom prst="rect">
            <a:avLst/>
          </a:prstGeom>
        </p:spPr>
        <p:txBody>
          <a:bodyPr vert="horz" wrap="square" lIns="0" tIns="12700" rIns="0" bIns="0" rtlCol="0">
            <a:spAutoFit/>
          </a:bodyPr>
          <a:lstStyle/>
          <a:p>
            <a:pPr marL="12700" algn="ctr">
              <a:spcBef>
                <a:spcPts val="100"/>
              </a:spcBef>
            </a:pPr>
            <a:r>
              <a:rPr lang="en-GB" sz="1200">
                <a:solidFill>
                  <a:srgbClr val="F58232"/>
                </a:solidFill>
                <a:latin typeface="Gill Sans MT"/>
                <a:cs typeface="Gill Sans MT"/>
              </a:rPr>
              <a:t>COVID-19 identified and </a:t>
            </a:r>
            <a:r>
              <a:rPr sz="1200">
                <a:solidFill>
                  <a:srgbClr val="F58232"/>
                </a:solidFill>
                <a:latin typeface="Gill Sans MT"/>
                <a:cs typeface="Gill Sans MT"/>
              </a:rPr>
              <a:t>named</a:t>
            </a:r>
            <a:endParaRPr sz="1200">
              <a:latin typeface="Gill Sans MT"/>
              <a:cs typeface="Gill Sans MT"/>
            </a:endParaRPr>
          </a:p>
        </p:txBody>
      </p:sp>
      <p:sp>
        <p:nvSpPr>
          <p:cNvPr id="45" name="object 41">
            <a:extLst>
              <a:ext uri="{FF2B5EF4-FFF2-40B4-BE49-F238E27FC236}">
                <a16:creationId xmlns:a16="http://schemas.microsoft.com/office/drawing/2014/main" id="{F572C382-ACB3-472A-809B-F378ADD1A7ED}"/>
              </a:ext>
            </a:extLst>
          </p:cNvPr>
          <p:cNvSpPr txBox="1"/>
          <p:nvPr/>
        </p:nvSpPr>
        <p:spPr>
          <a:xfrm>
            <a:off x="2389056" y="4916673"/>
            <a:ext cx="1149512" cy="382156"/>
          </a:xfrm>
          <a:prstGeom prst="rect">
            <a:avLst/>
          </a:prstGeom>
        </p:spPr>
        <p:txBody>
          <a:bodyPr vert="horz" wrap="square" lIns="0" tIns="12700" rIns="0" bIns="0" rtlCol="0">
            <a:spAutoFit/>
          </a:bodyPr>
          <a:lstStyle/>
          <a:p>
            <a:pPr marL="12700" algn="ctr">
              <a:spcBef>
                <a:spcPts val="100"/>
              </a:spcBef>
            </a:pPr>
            <a:r>
              <a:rPr sz="1200">
                <a:solidFill>
                  <a:srgbClr val="00ACD5"/>
                </a:solidFill>
                <a:latin typeface="Gill Sans MT"/>
                <a:cs typeface="Gill Sans MT"/>
              </a:rPr>
              <a:t>WHO</a:t>
            </a:r>
            <a:r>
              <a:rPr sz="1200" spc="-65">
                <a:solidFill>
                  <a:srgbClr val="00ACD5"/>
                </a:solidFill>
                <a:latin typeface="Gill Sans MT"/>
                <a:cs typeface="Gill Sans MT"/>
              </a:rPr>
              <a:t> </a:t>
            </a:r>
            <a:r>
              <a:rPr sz="1200" spc="-5">
                <a:solidFill>
                  <a:srgbClr val="00ACD5"/>
                </a:solidFill>
                <a:latin typeface="Gill Sans MT"/>
                <a:cs typeface="Gill Sans MT"/>
              </a:rPr>
              <a:t>declares</a:t>
            </a:r>
            <a:r>
              <a:rPr lang="en-GB" sz="1200" spc="-5">
                <a:solidFill>
                  <a:srgbClr val="00ACD5"/>
                </a:solidFill>
                <a:latin typeface="Gill Sans MT"/>
                <a:cs typeface="Gill Sans MT"/>
              </a:rPr>
              <a:t> global pandemic </a:t>
            </a:r>
            <a:endParaRPr sz="1200">
              <a:latin typeface="Gill Sans MT"/>
              <a:cs typeface="Gill Sans MT"/>
            </a:endParaRPr>
          </a:p>
        </p:txBody>
      </p:sp>
      <p:sp>
        <p:nvSpPr>
          <p:cNvPr id="47" name="object 43">
            <a:extLst>
              <a:ext uri="{FF2B5EF4-FFF2-40B4-BE49-F238E27FC236}">
                <a16:creationId xmlns:a16="http://schemas.microsoft.com/office/drawing/2014/main" id="{70CD952D-8E51-42D2-A445-7A81309A9D66}"/>
              </a:ext>
            </a:extLst>
          </p:cNvPr>
          <p:cNvSpPr txBox="1"/>
          <p:nvPr/>
        </p:nvSpPr>
        <p:spPr>
          <a:xfrm>
            <a:off x="2581861" y="2555040"/>
            <a:ext cx="1040480" cy="351378"/>
          </a:xfrm>
          <a:prstGeom prst="rect">
            <a:avLst/>
          </a:prstGeom>
        </p:spPr>
        <p:txBody>
          <a:bodyPr vert="horz" wrap="square" lIns="0" tIns="43180" rIns="0" bIns="0" rtlCol="0">
            <a:spAutoFit/>
          </a:bodyPr>
          <a:lstStyle/>
          <a:p>
            <a:pPr marL="12700" marR="5080" indent="81915" algn="ctr">
              <a:lnSpc>
                <a:spcPts val="1200"/>
              </a:lnSpc>
              <a:spcBef>
                <a:spcPts val="340"/>
              </a:spcBef>
              <a:tabLst>
                <a:tab pos="1272540" algn="l"/>
              </a:tabLst>
            </a:pPr>
            <a:r>
              <a:rPr sz="1200" spc="-5">
                <a:solidFill>
                  <a:srgbClr val="F58232"/>
                </a:solidFill>
                <a:latin typeface="Gill Sans MT"/>
                <a:cs typeface="Gill Sans MT"/>
              </a:rPr>
              <a:t>First </a:t>
            </a:r>
            <a:r>
              <a:rPr sz="1200" spc="-10" err="1">
                <a:solidFill>
                  <a:srgbClr val="F58232"/>
                </a:solidFill>
                <a:latin typeface="Gill Sans MT"/>
                <a:cs typeface="Gill Sans MT"/>
              </a:rPr>
              <a:t>lockd</a:t>
            </a:r>
            <a:r>
              <a:rPr lang="en-GB" sz="1200" spc="-10">
                <a:solidFill>
                  <a:srgbClr val="F58232"/>
                </a:solidFill>
                <a:latin typeface="Gill Sans MT"/>
                <a:cs typeface="Gill Sans MT"/>
              </a:rPr>
              <a:t>own </a:t>
            </a:r>
            <a:r>
              <a:rPr sz="1200" spc="-5">
                <a:solidFill>
                  <a:srgbClr val="F58232"/>
                </a:solidFill>
                <a:latin typeface="Gill Sans MT"/>
                <a:cs typeface="Gill Sans MT"/>
              </a:rPr>
              <a:t>Schools</a:t>
            </a:r>
            <a:r>
              <a:rPr sz="1200" spc="-75">
                <a:solidFill>
                  <a:srgbClr val="F58232"/>
                </a:solidFill>
                <a:latin typeface="Gill Sans MT"/>
                <a:cs typeface="Gill Sans MT"/>
              </a:rPr>
              <a:t> </a:t>
            </a:r>
            <a:r>
              <a:rPr sz="1200">
                <a:solidFill>
                  <a:srgbClr val="F58232"/>
                </a:solidFill>
                <a:latin typeface="Gill Sans MT"/>
                <a:cs typeface="Gill Sans MT"/>
              </a:rPr>
              <a:t>closed</a:t>
            </a:r>
            <a:endParaRPr sz="1200">
              <a:latin typeface="Gill Sans MT"/>
              <a:cs typeface="Gill Sans MT"/>
            </a:endParaRPr>
          </a:p>
        </p:txBody>
      </p:sp>
      <p:sp>
        <p:nvSpPr>
          <p:cNvPr id="49" name="object 45">
            <a:extLst>
              <a:ext uri="{FF2B5EF4-FFF2-40B4-BE49-F238E27FC236}">
                <a16:creationId xmlns:a16="http://schemas.microsoft.com/office/drawing/2014/main" id="{08BC08D3-5A91-4E0E-9038-602FBA383691}"/>
              </a:ext>
            </a:extLst>
          </p:cNvPr>
          <p:cNvSpPr txBox="1"/>
          <p:nvPr/>
        </p:nvSpPr>
        <p:spPr>
          <a:xfrm>
            <a:off x="3231706" y="3013535"/>
            <a:ext cx="829155" cy="566822"/>
          </a:xfrm>
          <a:prstGeom prst="rect">
            <a:avLst/>
          </a:prstGeom>
        </p:spPr>
        <p:txBody>
          <a:bodyPr vert="horz" wrap="square" lIns="0" tIns="12700" rIns="0" bIns="0" rtlCol="0">
            <a:spAutoFit/>
          </a:bodyPr>
          <a:lstStyle/>
          <a:p>
            <a:pPr marL="12700">
              <a:spcBef>
                <a:spcPts val="100"/>
              </a:spcBef>
            </a:pPr>
            <a:r>
              <a:rPr lang="en-GB" sz="1200" spc="-5">
                <a:solidFill>
                  <a:srgbClr val="F58232"/>
                </a:solidFill>
                <a:latin typeface="Gill Sans MT"/>
                <a:cs typeface="Gill Sans MT"/>
              </a:rPr>
              <a:t>Human vaccine trials </a:t>
            </a:r>
            <a:r>
              <a:rPr sz="1200" spc="-5">
                <a:solidFill>
                  <a:srgbClr val="F58232"/>
                </a:solidFill>
                <a:latin typeface="Gill Sans MT"/>
                <a:cs typeface="Gill Sans MT"/>
              </a:rPr>
              <a:t>trials</a:t>
            </a:r>
            <a:r>
              <a:rPr sz="1200" spc="-70">
                <a:solidFill>
                  <a:srgbClr val="F58232"/>
                </a:solidFill>
                <a:latin typeface="Gill Sans MT"/>
                <a:cs typeface="Gill Sans MT"/>
              </a:rPr>
              <a:t> </a:t>
            </a:r>
            <a:r>
              <a:rPr sz="1200">
                <a:solidFill>
                  <a:srgbClr val="F58232"/>
                </a:solidFill>
                <a:latin typeface="Gill Sans MT"/>
                <a:cs typeface="Gill Sans MT"/>
              </a:rPr>
              <a:t>begin</a:t>
            </a:r>
            <a:endParaRPr sz="1200">
              <a:latin typeface="Gill Sans MT"/>
              <a:cs typeface="Gill Sans MT"/>
            </a:endParaRPr>
          </a:p>
        </p:txBody>
      </p:sp>
      <p:sp>
        <p:nvSpPr>
          <p:cNvPr id="51" name="object 47">
            <a:extLst>
              <a:ext uri="{FF2B5EF4-FFF2-40B4-BE49-F238E27FC236}">
                <a16:creationId xmlns:a16="http://schemas.microsoft.com/office/drawing/2014/main" id="{26A6026C-1867-42F5-868F-79F096373693}"/>
              </a:ext>
            </a:extLst>
          </p:cNvPr>
          <p:cNvSpPr txBox="1"/>
          <p:nvPr/>
        </p:nvSpPr>
        <p:spPr>
          <a:xfrm>
            <a:off x="7781533" y="2377491"/>
            <a:ext cx="843478" cy="659155"/>
          </a:xfrm>
          <a:prstGeom prst="rect">
            <a:avLst/>
          </a:prstGeom>
        </p:spPr>
        <p:txBody>
          <a:bodyPr vert="horz" wrap="square" lIns="0" tIns="43180" rIns="0" bIns="0" rtlCol="0">
            <a:spAutoFit/>
          </a:bodyPr>
          <a:lstStyle/>
          <a:p>
            <a:pPr marL="12700" marR="5080" indent="409575" algn="ctr">
              <a:lnSpc>
                <a:spcPts val="1200"/>
              </a:lnSpc>
              <a:spcBef>
                <a:spcPts val="340"/>
              </a:spcBef>
            </a:pPr>
            <a:r>
              <a:rPr lang="en-GB" sz="1200" spc="-5">
                <a:solidFill>
                  <a:srgbClr val="F58232"/>
                </a:solidFill>
                <a:latin typeface="Gill Sans MT"/>
                <a:cs typeface="Gill Sans MT"/>
              </a:rPr>
              <a:t>     First </a:t>
            </a:r>
            <a:r>
              <a:rPr sz="1200">
                <a:solidFill>
                  <a:srgbClr val="F58232"/>
                </a:solidFill>
                <a:latin typeface="Gill Sans MT"/>
                <a:cs typeface="Gill Sans MT"/>
              </a:rPr>
              <a:t>vaccination</a:t>
            </a:r>
            <a:r>
              <a:rPr lang="en-GB" sz="1200">
                <a:latin typeface="Gill Sans MT"/>
                <a:cs typeface="Gill Sans MT"/>
              </a:rPr>
              <a:t> </a:t>
            </a:r>
            <a:r>
              <a:rPr sz="1200">
                <a:solidFill>
                  <a:srgbClr val="F58232"/>
                </a:solidFill>
                <a:latin typeface="Gill Sans MT"/>
                <a:cs typeface="Gill Sans MT"/>
              </a:rPr>
              <a:t>gi</a:t>
            </a:r>
            <a:r>
              <a:rPr sz="1200" spc="-25">
                <a:solidFill>
                  <a:srgbClr val="F58232"/>
                </a:solidFill>
                <a:latin typeface="Gill Sans MT"/>
                <a:cs typeface="Gill Sans MT"/>
              </a:rPr>
              <a:t>v</a:t>
            </a:r>
            <a:r>
              <a:rPr sz="1200">
                <a:solidFill>
                  <a:srgbClr val="F58232"/>
                </a:solidFill>
                <a:latin typeface="Gill Sans MT"/>
                <a:cs typeface="Gill Sans MT"/>
              </a:rPr>
              <a:t>en</a:t>
            </a:r>
            <a:endParaRPr sz="1200">
              <a:latin typeface="Gill Sans MT"/>
              <a:cs typeface="Gill Sans MT"/>
            </a:endParaRPr>
          </a:p>
        </p:txBody>
      </p:sp>
      <p:sp>
        <p:nvSpPr>
          <p:cNvPr id="53" name="object 49">
            <a:extLst>
              <a:ext uri="{FF2B5EF4-FFF2-40B4-BE49-F238E27FC236}">
                <a16:creationId xmlns:a16="http://schemas.microsoft.com/office/drawing/2014/main" id="{CD310CFE-E485-4E3E-86B7-E9EE9F2D7429}"/>
              </a:ext>
            </a:extLst>
          </p:cNvPr>
          <p:cNvSpPr txBox="1"/>
          <p:nvPr/>
        </p:nvSpPr>
        <p:spPr>
          <a:xfrm>
            <a:off x="2928431" y="4224108"/>
            <a:ext cx="1134437" cy="505267"/>
          </a:xfrm>
          <a:prstGeom prst="rect">
            <a:avLst/>
          </a:prstGeom>
        </p:spPr>
        <p:txBody>
          <a:bodyPr vert="horz" wrap="square" lIns="0" tIns="43180" rIns="0" bIns="0" rtlCol="0">
            <a:spAutoFit/>
          </a:bodyPr>
          <a:lstStyle/>
          <a:p>
            <a:pPr marL="12700" marR="5080" indent="39370" algn="ctr">
              <a:lnSpc>
                <a:spcPts val="1200"/>
              </a:lnSpc>
              <a:spcBef>
                <a:spcPts val="340"/>
              </a:spcBef>
            </a:pPr>
            <a:r>
              <a:rPr sz="1200" spc="-5">
                <a:solidFill>
                  <a:srgbClr val="00ACD5"/>
                </a:solidFill>
                <a:latin typeface="Gill Sans MT"/>
                <a:cs typeface="Gill Sans MT"/>
              </a:rPr>
              <a:t>Occupancy </a:t>
            </a:r>
            <a:r>
              <a:rPr sz="1200">
                <a:solidFill>
                  <a:srgbClr val="00ACD5"/>
                </a:solidFill>
                <a:latin typeface="Gill Sans MT"/>
                <a:cs typeface="Gill Sans MT"/>
              </a:rPr>
              <a:t>of  hospital</a:t>
            </a:r>
            <a:r>
              <a:rPr sz="1200" spc="-100">
                <a:solidFill>
                  <a:srgbClr val="00ACD5"/>
                </a:solidFill>
                <a:latin typeface="Gill Sans MT"/>
                <a:cs typeface="Gill Sans MT"/>
              </a:rPr>
              <a:t> </a:t>
            </a:r>
            <a:r>
              <a:rPr sz="1200">
                <a:solidFill>
                  <a:srgbClr val="00ACD5"/>
                </a:solidFill>
                <a:latin typeface="Gill Sans MT"/>
                <a:cs typeface="Gill Sans MT"/>
              </a:rPr>
              <a:t>critical</a:t>
            </a:r>
            <a:r>
              <a:rPr lang="en-GB" sz="1200">
                <a:solidFill>
                  <a:srgbClr val="00ACD5"/>
                </a:solidFill>
                <a:latin typeface="Gill Sans MT"/>
                <a:cs typeface="Gill Sans MT"/>
              </a:rPr>
              <a:t> care beds peaks</a:t>
            </a:r>
            <a:endParaRPr sz="1200">
              <a:latin typeface="Gill Sans MT"/>
              <a:cs typeface="Gill Sans MT"/>
            </a:endParaRPr>
          </a:p>
        </p:txBody>
      </p:sp>
      <p:sp>
        <p:nvSpPr>
          <p:cNvPr id="56" name="object 52">
            <a:extLst>
              <a:ext uri="{FF2B5EF4-FFF2-40B4-BE49-F238E27FC236}">
                <a16:creationId xmlns:a16="http://schemas.microsoft.com/office/drawing/2014/main" id="{E6047119-277B-46E8-85CC-52505A55D010}"/>
              </a:ext>
            </a:extLst>
          </p:cNvPr>
          <p:cNvSpPr txBox="1"/>
          <p:nvPr/>
        </p:nvSpPr>
        <p:spPr>
          <a:xfrm>
            <a:off x="3939019" y="4853694"/>
            <a:ext cx="639958" cy="674749"/>
          </a:xfrm>
          <a:prstGeom prst="rect">
            <a:avLst/>
          </a:prstGeom>
        </p:spPr>
        <p:txBody>
          <a:bodyPr vert="horz" wrap="square" lIns="0" tIns="43180" rIns="0" bIns="0" rtlCol="0">
            <a:spAutoFit/>
          </a:bodyPr>
          <a:lstStyle/>
          <a:p>
            <a:pPr marL="12065" marR="5080" algn="ctr">
              <a:lnSpc>
                <a:spcPts val="1200"/>
              </a:lnSpc>
              <a:spcBef>
                <a:spcPts val="340"/>
              </a:spcBef>
            </a:pPr>
            <a:r>
              <a:rPr sz="1200" spc="-45">
                <a:solidFill>
                  <a:srgbClr val="00ACD5"/>
                </a:solidFill>
                <a:latin typeface="Gill Sans MT"/>
                <a:cs typeface="Gill Sans MT"/>
              </a:rPr>
              <a:t>Test</a:t>
            </a:r>
            <a:r>
              <a:rPr sz="1200" spc="-100">
                <a:solidFill>
                  <a:srgbClr val="00ACD5"/>
                </a:solidFill>
                <a:latin typeface="Gill Sans MT"/>
                <a:cs typeface="Gill Sans MT"/>
              </a:rPr>
              <a:t> </a:t>
            </a:r>
            <a:r>
              <a:rPr sz="1200">
                <a:solidFill>
                  <a:srgbClr val="00ACD5"/>
                </a:solidFill>
                <a:latin typeface="Gill Sans MT"/>
                <a:cs typeface="Gill Sans MT"/>
              </a:rPr>
              <a:t>and  </a:t>
            </a:r>
            <a:r>
              <a:rPr sz="1200" spc="-5">
                <a:solidFill>
                  <a:srgbClr val="00ACD5"/>
                </a:solidFill>
                <a:latin typeface="Gill Sans MT"/>
                <a:cs typeface="Gill Sans MT"/>
              </a:rPr>
              <a:t>trace  </a:t>
            </a:r>
            <a:r>
              <a:rPr sz="1200">
                <a:solidFill>
                  <a:srgbClr val="00ACD5"/>
                </a:solidFill>
                <a:latin typeface="Gill Sans MT"/>
                <a:cs typeface="Gill Sans MT"/>
              </a:rPr>
              <a:t>started</a:t>
            </a:r>
            <a:endParaRPr sz="1200">
              <a:latin typeface="Gill Sans MT"/>
              <a:cs typeface="Gill Sans MT"/>
            </a:endParaRPr>
          </a:p>
        </p:txBody>
      </p:sp>
      <p:sp>
        <p:nvSpPr>
          <p:cNvPr id="61" name="object 57">
            <a:extLst>
              <a:ext uri="{FF2B5EF4-FFF2-40B4-BE49-F238E27FC236}">
                <a16:creationId xmlns:a16="http://schemas.microsoft.com/office/drawing/2014/main" id="{71DAD288-DC4A-47A5-9C93-90DEB6749647}"/>
              </a:ext>
            </a:extLst>
          </p:cNvPr>
          <p:cNvSpPr txBox="1"/>
          <p:nvPr/>
        </p:nvSpPr>
        <p:spPr>
          <a:xfrm>
            <a:off x="4062868" y="2493804"/>
            <a:ext cx="829157" cy="751488"/>
          </a:xfrm>
          <a:prstGeom prst="rect">
            <a:avLst/>
          </a:prstGeom>
        </p:spPr>
        <p:txBody>
          <a:bodyPr vert="horz" wrap="square" lIns="0" tIns="12700" rIns="0" bIns="0" rtlCol="0">
            <a:spAutoFit/>
          </a:bodyPr>
          <a:lstStyle/>
          <a:p>
            <a:pPr marL="12700" algn="ctr">
              <a:spcBef>
                <a:spcPts val="100"/>
              </a:spcBef>
            </a:pPr>
            <a:r>
              <a:rPr lang="en-GB" sz="1200" spc="-5">
                <a:solidFill>
                  <a:srgbClr val="F58232"/>
                </a:solidFill>
                <a:latin typeface="Gill Sans MT"/>
                <a:cs typeface="Gill Sans MT"/>
              </a:rPr>
              <a:t>Quarantine restrictions for travellers </a:t>
            </a:r>
            <a:r>
              <a:rPr sz="1200" spc="-5">
                <a:solidFill>
                  <a:srgbClr val="F58232"/>
                </a:solidFill>
                <a:latin typeface="Gill Sans MT"/>
                <a:cs typeface="Gill Sans MT"/>
              </a:rPr>
              <a:t>int</a:t>
            </a:r>
            <a:r>
              <a:rPr sz="1200" spc="-35">
                <a:solidFill>
                  <a:srgbClr val="F58232"/>
                </a:solidFill>
                <a:latin typeface="Gill Sans MT"/>
                <a:cs typeface="Gill Sans MT"/>
              </a:rPr>
              <a:t>r</a:t>
            </a:r>
            <a:r>
              <a:rPr sz="1200">
                <a:solidFill>
                  <a:srgbClr val="F58232"/>
                </a:solidFill>
                <a:latin typeface="Gill Sans MT"/>
                <a:cs typeface="Gill Sans MT"/>
              </a:rPr>
              <a:t>oduced</a:t>
            </a:r>
            <a:endParaRPr sz="1200">
              <a:latin typeface="Gill Sans MT"/>
              <a:cs typeface="Gill Sans MT"/>
            </a:endParaRPr>
          </a:p>
        </p:txBody>
      </p:sp>
      <p:sp>
        <p:nvSpPr>
          <p:cNvPr id="64" name="object 60">
            <a:extLst>
              <a:ext uri="{FF2B5EF4-FFF2-40B4-BE49-F238E27FC236}">
                <a16:creationId xmlns:a16="http://schemas.microsoft.com/office/drawing/2014/main" id="{3CF6BB6C-FF1D-41A6-91BE-BC99C80282CA}"/>
              </a:ext>
            </a:extLst>
          </p:cNvPr>
          <p:cNvSpPr txBox="1"/>
          <p:nvPr/>
        </p:nvSpPr>
        <p:spPr>
          <a:xfrm>
            <a:off x="4296776" y="4206085"/>
            <a:ext cx="1066382" cy="505267"/>
          </a:xfrm>
          <a:prstGeom prst="rect">
            <a:avLst/>
          </a:prstGeom>
        </p:spPr>
        <p:txBody>
          <a:bodyPr vert="horz" wrap="square" lIns="0" tIns="43180" rIns="0" bIns="0" rtlCol="0">
            <a:spAutoFit/>
          </a:bodyPr>
          <a:lstStyle/>
          <a:p>
            <a:pPr marL="13970" marR="5080" indent="-1905" algn="ctr">
              <a:lnSpc>
                <a:spcPts val="1200"/>
              </a:lnSpc>
              <a:spcBef>
                <a:spcPts val="340"/>
              </a:spcBef>
            </a:pPr>
            <a:r>
              <a:rPr sz="1200">
                <a:solidFill>
                  <a:srgbClr val="00ACD5"/>
                </a:solidFill>
                <a:latin typeface="Gill Sans MT"/>
                <a:cs typeface="Gill Sans MT"/>
              </a:rPr>
              <a:t>Dexamethasone  </a:t>
            </a:r>
            <a:r>
              <a:rPr sz="1200" spc="-5">
                <a:solidFill>
                  <a:srgbClr val="00ACD5"/>
                </a:solidFill>
                <a:latin typeface="Gill Sans MT"/>
                <a:cs typeface="Gill Sans MT"/>
              </a:rPr>
              <a:t>treatment</a:t>
            </a:r>
            <a:r>
              <a:rPr lang="en-GB" sz="1200" spc="-5">
                <a:solidFill>
                  <a:srgbClr val="00ACD5"/>
                </a:solidFill>
                <a:latin typeface="Gill Sans MT"/>
                <a:cs typeface="Gill Sans MT"/>
              </a:rPr>
              <a:t> </a:t>
            </a:r>
            <a:r>
              <a:rPr sz="1200">
                <a:solidFill>
                  <a:srgbClr val="00ACD5"/>
                </a:solidFill>
                <a:latin typeface="Gill Sans MT"/>
                <a:cs typeface="Gill Sans MT"/>
              </a:rPr>
              <a:t>made  </a:t>
            </a:r>
            <a:r>
              <a:rPr sz="1200" spc="-5">
                <a:solidFill>
                  <a:srgbClr val="00ACD5"/>
                </a:solidFill>
                <a:latin typeface="Gill Sans MT"/>
                <a:cs typeface="Gill Sans MT"/>
              </a:rPr>
              <a:t>available in</a:t>
            </a:r>
            <a:r>
              <a:rPr sz="1200" spc="-90">
                <a:solidFill>
                  <a:srgbClr val="00ACD5"/>
                </a:solidFill>
                <a:latin typeface="Gill Sans MT"/>
                <a:cs typeface="Gill Sans MT"/>
              </a:rPr>
              <a:t> </a:t>
            </a:r>
            <a:r>
              <a:rPr sz="1200">
                <a:solidFill>
                  <a:srgbClr val="00ACD5"/>
                </a:solidFill>
                <a:latin typeface="Gill Sans MT"/>
                <a:cs typeface="Gill Sans MT"/>
              </a:rPr>
              <a:t>NHS</a:t>
            </a:r>
            <a:endParaRPr sz="1200">
              <a:latin typeface="Gill Sans MT"/>
              <a:cs typeface="Gill Sans MT"/>
            </a:endParaRPr>
          </a:p>
        </p:txBody>
      </p:sp>
      <p:sp>
        <p:nvSpPr>
          <p:cNvPr id="69" name="object 65">
            <a:extLst>
              <a:ext uri="{FF2B5EF4-FFF2-40B4-BE49-F238E27FC236}">
                <a16:creationId xmlns:a16="http://schemas.microsoft.com/office/drawing/2014/main" id="{E23B3246-29A0-4AA9-80D7-70F9B7F999D3}"/>
              </a:ext>
            </a:extLst>
          </p:cNvPr>
          <p:cNvSpPr txBox="1"/>
          <p:nvPr/>
        </p:nvSpPr>
        <p:spPr>
          <a:xfrm>
            <a:off x="4859294" y="3178953"/>
            <a:ext cx="868663" cy="382156"/>
          </a:xfrm>
          <a:prstGeom prst="rect">
            <a:avLst/>
          </a:prstGeom>
        </p:spPr>
        <p:txBody>
          <a:bodyPr vert="horz" wrap="square" lIns="0" tIns="12700" rIns="0" bIns="0" rtlCol="0">
            <a:spAutoFit/>
          </a:bodyPr>
          <a:lstStyle/>
          <a:p>
            <a:pPr marL="12700">
              <a:spcBef>
                <a:spcPts val="100"/>
              </a:spcBef>
            </a:pPr>
            <a:r>
              <a:rPr lang="en-GB" sz="1200" spc="-5">
                <a:solidFill>
                  <a:srgbClr val="F58232"/>
                </a:solidFill>
                <a:latin typeface="Gill Sans MT"/>
                <a:cs typeface="Gill Sans MT"/>
              </a:rPr>
              <a:t>Saliva testing </a:t>
            </a:r>
            <a:r>
              <a:rPr sz="1200" spc="-5">
                <a:solidFill>
                  <a:srgbClr val="F58232"/>
                </a:solidFill>
                <a:latin typeface="Gill Sans MT"/>
                <a:cs typeface="Gill Sans MT"/>
              </a:rPr>
              <a:t>trials</a:t>
            </a:r>
            <a:r>
              <a:rPr sz="1200" spc="-55">
                <a:solidFill>
                  <a:srgbClr val="F58232"/>
                </a:solidFill>
                <a:latin typeface="Gill Sans MT"/>
                <a:cs typeface="Gill Sans MT"/>
              </a:rPr>
              <a:t> </a:t>
            </a:r>
            <a:r>
              <a:rPr sz="1200">
                <a:solidFill>
                  <a:srgbClr val="F58232"/>
                </a:solidFill>
                <a:latin typeface="Gill Sans MT"/>
                <a:cs typeface="Gill Sans MT"/>
              </a:rPr>
              <a:t>start</a:t>
            </a:r>
            <a:endParaRPr sz="1200">
              <a:latin typeface="Gill Sans MT"/>
              <a:cs typeface="Gill Sans MT"/>
            </a:endParaRPr>
          </a:p>
        </p:txBody>
      </p:sp>
      <p:sp>
        <p:nvSpPr>
          <p:cNvPr id="71" name="object 67">
            <a:extLst>
              <a:ext uri="{FF2B5EF4-FFF2-40B4-BE49-F238E27FC236}">
                <a16:creationId xmlns:a16="http://schemas.microsoft.com/office/drawing/2014/main" id="{3F907B26-52D7-454C-A47C-02441C3F1201}"/>
              </a:ext>
            </a:extLst>
          </p:cNvPr>
          <p:cNvSpPr txBox="1"/>
          <p:nvPr/>
        </p:nvSpPr>
        <p:spPr>
          <a:xfrm>
            <a:off x="5103759" y="4858146"/>
            <a:ext cx="1096748" cy="674749"/>
          </a:xfrm>
          <a:prstGeom prst="rect">
            <a:avLst/>
          </a:prstGeom>
        </p:spPr>
        <p:txBody>
          <a:bodyPr vert="horz" wrap="square" lIns="0" tIns="43180" rIns="0" bIns="0" rtlCol="0">
            <a:spAutoFit/>
          </a:bodyPr>
          <a:lstStyle/>
          <a:p>
            <a:pPr marL="12065" marR="5080" algn="ctr">
              <a:lnSpc>
                <a:spcPts val="1200"/>
              </a:lnSpc>
              <a:spcBef>
                <a:spcPts val="340"/>
              </a:spcBef>
            </a:pPr>
            <a:r>
              <a:rPr sz="1200" spc="-5">
                <a:solidFill>
                  <a:srgbClr val="00ACD5"/>
                </a:solidFill>
                <a:latin typeface="Gill Sans MT"/>
                <a:cs typeface="Gill Sans MT"/>
              </a:rPr>
              <a:t>Face</a:t>
            </a:r>
            <a:r>
              <a:rPr sz="1200" spc="-90">
                <a:solidFill>
                  <a:srgbClr val="00ACD5"/>
                </a:solidFill>
                <a:latin typeface="Gill Sans MT"/>
                <a:cs typeface="Gill Sans MT"/>
              </a:rPr>
              <a:t> </a:t>
            </a:r>
            <a:r>
              <a:rPr sz="1200" spc="-5">
                <a:solidFill>
                  <a:srgbClr val="00ACD5"/>
                </a:solidFill>
                <a:latin typeface="Gill Sans MT"/>
                <a:cs typeface="Gill Sans MT"/>
              </a:rPr>
              <a:t>coverings  </a:t>
            </a:r>
            <a:r>
              <a:rPr sz="1200">
                <a:solidFill>
                  <a:srgbClr val="00ACD5"/>
                </a:solidFill>
                <a:latin typeface="Gill Sans MT"/>
                <a:cs typeface="Gill Sans MT"/>
              </a:rPr>
              <a:t>compulsory </a:t>
            </a:r>
            <a:r>
              <a:rPr sz="1200" spc="-5">
                <a:solidFill>
                  <a:srgbClr val="00ACD5"/>
                </a:solidFill>
                <a:latin typeface="Gill Sans MT"/>
                <a:cs typeface="Gill Sans MT"/>
              </a:rPr>
              <a:t>in  </a:t>
            </a:r>
            <a:r>
              <a:rPr sz="1200">
                <a:solidFill>
                  <a:srgbClr val="00ACD5"/>
                </a:solidFill>
                <a:latin typeface="Gill Sans MT"/>
                <a:cs typeface="Gill Sans MT"/>
              </a:rPr>
              <a:t>shops</a:t>
            </a:r>
            <a:endParaRPr sz="1200">
              <a:latin typeface="Gill Sans MT"/>
              <a:cs typeface="Gill Sans MT"/>
            </a:endParaRPr>
          </a:p>
        </p:txBody>
      </p:sp>
      <p:sp>
        <p:nvSpPr>
          <p:cNvPr id="73" name="object 69">
            <a:extLst>
              <a:ext uri="{FF2B5EF4-FFF2-40B4-BE49-F238E27FC236}">
                <a16:creationId xmlns:a16="http://schemas.microsoft.com/office/drawing/2014/main" id="{C95FBCBC-C4A2-43AD-9B16-FA85BEDC99BC}"/>
              </a:ext>
            </a:extLst>
          </p:cNvPr>
          <p:cNvSpPr txBox="1"/>
          <p:nvPr/>
        </p:nvSpPr>
        <p:spPr>
          <a:xfrm>
            <a:off x="5739445" y="2587615"/>
            <a:ext cx="829910" cy="500137"/>
          </a:xfrm>
          <a:prstGeom prst="rect">
            <a:avLst/>
          </a:prstGeom>
        </p:spPr>
        <p:txBody>
          <a:bodyPr vert="horz" wrap="square" lIns="0" tIns="12700" rIns="0" bIns="0" rtlCol="0">
            <a:spAutoFit/>
          </a:bodyPr>
          <a:lstStyle/>
          <a:p>
            <a:pPr marL="12700" algn="ctr">
              <a:lnSpc>
                <a:spcPts val="1320"/>
              </a:lnSpc>
              <a:spcBef>
                <a:spcPts val="100"/>
              </a:spcBef>
            </a:pPr>
            <a:r>
              <a:rPr sz="1200">
                <a:solidFill>
                  <a:srgbClr val="F58232"/>
                </a:solidFill>
                <a:latin typeface="Gill Sans MT"/>
                <a:cs typeface="Gill Sans MT"/>
              </a:rPr>
              <a:t>C</a:t>
            </a:r>
            <a:r>
              <a:rPr sz="1200" spc="-50">
                <a:solidFill>
                  <a:srgbClr val="F58232"/>
                </a:solidFill>
                <a:latin typeface="Gill Sans MT"/>
                <a:cs typeface="Gill Sans MT"/>
              </a:rPr>
              <a:t>O</a:t>
            </a:r>
            <a:r>
              <a:rPr sz="1200">
                <a:solidFill>
                  <a:srgbClr val="F58232"/>
                </a:solidFill>
                <a:latin typeface="Gill Sans MT"/>
                <a:cs typeface="Gill Sans MT"/>
              </a:rPr>
              <a:t>VID-19</a:t>
            </a:r>
            <a:endParaRPr sz="1200">
              <a:latin typeface="Gill Sans MT"/>
              <a:cs typeface="Gill Sans MT"/>
            </a:endParaRPr>
          </a:p>
          <a:p>
            <a:pPr marL="76835" marR="50800" indent="-18415" algn="ctr">
              <a:lnSpc>
                <a:spcPts val="1200"/>
              </a:lnSpc>
              <a:spcBef>
                <a:spcPts val="120"/>
              </a:spcBef>
            </a:pPr>
            <a:r>
              <a:rPr sz="1200">
                <a:solidFill>
                  <a:srgbClr val="F58232"/>
                </a:solidFill>
                <a:latin typeface="Gill Sans MT"/>
                <a:cs typeface="Gill Sans MT"/>
              </a:rPr>
              <a:t>NHS</a:t>
            </a:r>
            <a:r>
              <a:rPr lang="en-GB" sz="1200">
                <a:solidFill>
                  <a:srgbClr val="F58232"/>
                </a:solidFill>
                <a:latin typeface="Gill Sans MT"/>
                <a:cs typeface="Gill Sans MT"/>
              </a:rPr>
              <a:t> </a:t>
            </a:r>
            <a:r>
              <a:rPr sz="1200" spc="-215">
                <a:solidFill>
                  <a:srgbClr val="F58232"/>
                </a:solidFill>
                <a:latin typeface="Gill Sans MT"/>
                <a:cs typeface="Gill Sans MT"/>
              </a:rPr>
              <a:t> </a:t>
            </a:r>
            <a:r>
              <a:rPr sz="1200">
                <a:solidFill>
                  <a:srgbClr val="F58232"/>
                </a:solidFill>
                <a:latin typeface="Gill Sans MT"/>
                <a:cs typeface="Gill Sans MT"/>
              </a:rPr>
              <a:t>App  </a:t>
            </a:r>
            <a:r>
              <a:rPr sz="1200" spc="-5">
                <a:solidFill>
                  <a:srgbClr val="F58232"/>
                </a:solidFill>
                <a:latin typeface="Gill Sans MT"/>
                <a:cs typeface="Gill Sans MT"/>
              </a:rPr>
              <a:t>launched</a:t>
            </a:r>
            <a:endParaRPr sz="1200">
              <a:latin typeface="Gill Sans MT"/>
              <a:cs typeface="Gill Sans MT"/>
            </a:endParaRPr>
          </a:p>
        </p:txBody>
      </p:sp>
      <p:sp>
        <p:nvSpPr>
          <p:cNvPr id="75" name="object 71">
            <a:extLst>
              <a:ext uri="{FF2B5EF4-FFF2-40B4-BE49-F238E27FC236}">
                <a16:creationId xmlns:a16="http://schemas.microsoft.com/office/drawing/2014/main" id="{8DE019B9-F3DC-44A2-A4E1-D913FD61A36E}"/>
              </a:ext>
            </a:extLst>
          </p:cNvPr>
          <p:cNvSpPr txBox="1"/>
          <p:nvPr/>
        </p:nvSpPr>
        <p:spPr>
          <a:xfrm>
            <a:off x="6702536" y="3094023"/>
            <a:ext cx="865338" cy="674749"/>
          </a:xfrm>
          <a:prstGeom prst="rect">
            <a:avLst/>
          </a:prstGeom>
        </p:spPr>
        <p:txBody>
          <a:bodyPr vert="horz" wrap="square" lIns="0" tIns="43180" rIns="0" bIns="0" rtlCol="0">
            <a:spAutoFit/>
          </a:bodyPr>
          <a:lstStyle/>
          <a:p>
            <a:pPr marL="12700" marR="5080" algn="ctr">
              <a:lnSpc>
                <a:spcPts val="1200"/>
              </a:lnSpc>
              <a:spcBef>
                <a:spcPts val="340"/>
              </a:spcBef>
            </a:pPr>
            <a:r>
              <a:rPr sz="1200">
                <a:solidFill>
                  <a:srgbClr val="F58232"/>
                </a:solidFill>
                <a:latin typeface="Gill Sans MT"/>
                <a:cs typeface="Gill Sans MT"/>
              </a:rPr>
              <a:t>3 Tier  </a:t>
            </a:r>
            <a:r>
              <a:rPr sz="1200" spc="-25">
                <a:solidFill>
                  <a:srgbClr val="F58232"/>
                </a:solidFill>
                <a:latin typeface="Gill Sans MT"/>
                <a:cs typeface="Gill Sans MT"/>
              </a:rPr>
              <a:t>r</a:t>
            </a:r>
            <a:r>
              <a:rPr sz="1200">
                <a:solidFill>
                  <a:srgbClr val="F58232"/>
                </a:solidFill>
                <a:latin typeface="Gill Sans MT"/>
                <a:cs typeface="Gill Sans MT"/>
              </a:rPr>
              <a:t>estrictions  </a:t>
            </a:r>
            <a:r>
              <a:rPr sz="1200" spc="-5">
                <a:solidFill>
                  <a:srgbClr val="F58232"/>
                </a:solidFill>
                <a:latin typeface="Gill Sans MT"/>
                <a:cs typeface="Gill Sans MT"/>
              </a:rPr>
              <a:t>int</a:t>
            </a:r>
            <a:r>
              <a:rPr sz="1200" spc="-35">
                <a:solidFill>
                  <a:srgbClr val="F58232"/>
                </a:solidFill>
                <a:latin typeface="Gill Sans MT"/>
                <a:cs typeface="Gill Sans MT"/>
              </a:rPr>
              <a:t>r</a:t>
            </a:r>
            <a:r>
              <a:rPr sz="1200">
                <a:solidFill>
                  <a:srgbClr val="F58232"/>
                </a:solidFill>
                <a:latin typeface="Gill Sans MT"/>
                <a:cs typeface="Gill Sans MT"/>
              </a:rPr>
              <a:t>oduced</a:t>
            </a:r>
            <a:endParaRPr sz="1200">
              <a:latin typeface="Gill Sans MT"/>
              <a:cs typeface="Gill Sans MT"/>
            </a:endParaRPr>
          </a:p>
        </p:txBody>
      </p:sp>
      <p:sp>
        <p:nvSpPr>
          <p:cNvPr id="77" name="object 73">
            <a:extLst>
              <a:ext uri="{FF2B5EF4-FFF2-40B4-BE49-F238E27FC236}">
                <a16:creationId xmlns:a16="http://schemas.microsoft.com/office/drawing/2014/main" id="{9C54F0F9-5228-4619-B7B9-16111B9D561A}"/>
              </a:ext>
            </a:extLst>
          </p:cNvPr>
          <p:cNvSpPr txBox="1"/>
          <p:nvPr/>
        </p:nvSpPr>
        <p:spPr>
          <a:xfrm>
            <a:off x="7395140" y="4754841"/>
            <a:ext cx="746241" cy="474576"/>
          </a:xfrm>
          <a:prstGeom prst="rect">
            <a:avLst/>
          </a:prstGeom>
        </p:spPr>
        <p:txBody>
          <a:bodyPr vert="horz" wrap="square" lIns="0" tIns="43180" rIns="0" bIns="0" rtlCol="0">
            <a:spAutoFit/>
          </a:bodyPr>
          <a:lstStyle/>
          <a:p>
            <a:pPr marL="12700" marR="5080" indent="77470">
              <a:lnSpc>
                <a:spcPts val="1200"/>
              </a:lnSpc>
              <a:spcBef>
                <a:spcPts val="340"/>
              </a:spcBef>
            </a:pPr>
            <a:r>
              <a:rPr sz="1200" spc="-5">
                <a:solidFill>
                  <a:srgbClr val="00ACD5"/>
                </a:solidFill>
                <a:latin typeface="Gill Sans MT"/>
                <a:cs typeface="Gill Sans MT"/>
              </a:rPr>
              <a:t>Second  lockd</a:t>
            </a:r>
            <a:r>
              <a:rPr sz="1200" spc="-15">
                <a:solidFill>
                  <a:srgbClr val="00ACD5"/>
                </a:solidFill>
                <a:latin typeface="Gill Sans MT"/>
                <a:cs typeface="Gill Sans MT"/>
              </a:rPr>
              <a:t>o</a:t>
            </a:r>
            <a:r>
              <a:rPr sz="1200" spc="-5">
                <a:solidFill>
                  <a:srgbClr val="00ACD5"/>
                </a:solidFill>
                <a:latin typeface="Gill Sans MT"/>
                <a:cs typeface="Gill Sans MT"/>
              </a:rPr>
              <a:t>wn</a:t>
            </a:r>
            <a:endParaRPr sz="1200">
              <a:latin typeface="Gill Sans MT"/>
              <a:cs typeface="Gill Sans MT"/>
            </a:endParaRPr>
          </a:p>
        </p:txBody>
      </p:sp>
      <p:sp>
        <p:nvSpPr>
          <p:cNvPr id="78" name="object 74">
            <a:extLst>
              <a:ext uri="{FF2B5EF4-FFF2-40B4-BE49-F238E27FC236}">
                <a16:creationId xmlns:a16="http://schemas.microsoft.com/office/drawing/2014/main" id="{59ADEFA3-B28F-457A-8264-EFF40CD5698C}"/>
              </a:ext>
            </a:extLst>
          </p:cNvPr>
          <p:cNvSpPr/>
          <p:nvPr/>
        </p:nvSpPr>
        <p:spPr>
          <a:xfrm>
            <a:off x="8280903" y="3020835"/>
            <a:ext cx="0" cy="820708"/>
          </a:xfrm>
          <a:custGeom>
            <a:avLst/>
            <a:gdLst/>
            <a:ahLst/>
            <a:cxnLst/>
            <a:rect l="l" t="t" r="r" b="b"/>
            <a:pathLst>
              <a:path h="624840">
                <a:moveTo>
                  <a:pt x="0" y="0"/>
                </a:moveTo>
                <a:lnTo>
                  <a:pt x="0" y="624776"/>
                </a:lnTo>
              </a:path>
            </a:pathLst>
          </a:custGeom>
          <a:ln w="25400">
            <a:solidFill>
              <a:srgbClr val="F58232"/>
            </a:solidFill>
          </a:ln>
        </p:spPr>
        <p:txBody>
          <a:bodyPr wrap="square" lIns="0" tIns="0" rIns="0" bIns="0" rtlCol="0"/>
          <a:lstStyle/>
          <a:p>
            <a:endParaRPr/>
          </a:p>
        </p:txBody>
      </p:sp>
      <p:sp>
        <p:nvSpPr>
          <p:cNvPr id="84" name="object 80">
            <a:extLst>
              <a:ext uri="{FF2B5EF4-FFF2-40B4-BE49-F238E27FC236}">
                <a16:creationId xmlns:a16="http://schemas.microsoft.com/office/drawing/2014/main" id="{255C396C-4005-4434-A9F5-97D165CEB6D0}"/>
              </a:ext>
            </a:extLst>
          </p:cNvPr>
          <p:cNvSpPr/>
          <p:nvPr/>
        </p:nvSpPr>
        <p:spPr>
          <a:xfrm>
            <a:off x="6500914" y="3995938"/>
            <a:ext cx="30151" cy="284412"/>
          </a:xfrm>
          <a:custGeom>
            <a:avLst/>
            <a:gdLst/>
            <a:ahLst/>
            <a:cxnLst/>
            <a:rect l="l" t="t" r="r" b="b"/>
            <a:pathLst>
              <a:path w="25400" h="216534">
                <a:moveTo>
                  <a:pt x="25400" y="210337"/>
                </a:moveTo>
                <a:lnTo>
                  <a:pt x="25400" y="5676"/>
                </a:lnTo>
                <a:lnTo>
                  <a:pt x="19710" y="0"/>
                </a:lnTo>
                <a:lnTo>
                  <a:pt x="5689" y="0"/>
                </a:lnTo>
                <a:lnTo>
                  <a:pt x="0" y="5676"/>
                </a:lnTo>
                <a:lnTo>
                  <a:pt x="0" y="210337"/>
                </a:lnTo>
                <a:lnTo>
                  <a:pt x="5689" y="216014"/>
                </a:lnTo>
                <a:lnTo>
                  <a:pt x="19710" y="216014"/>
                </a:lnTo>
                <a:lnTo>
                  <a:pt x="25400" y="210337"/>
                </a:lnTo>
                <a:close/>
              </a:path>
            </a:pathLst>
          </a:custGeom>
          <a:solidFill>
            <a:srgbClr val="00ACD5"/>
          </a:solidFill>
        </p:spPr>
        <p:txBody>
          <a:bodyPr wrap="square" lIns="0" tIns="0" rIns="0" bIns="0" rtlCol="0"/>
          <a:lstStyle/>
          <a:p>
            <a:endParaRPr/>
          </a:p>
        </p:txBody>
      </p:sp>
      <p:sp>
        <p:nvSpPr>
          <p:cNvPr id="85" name="object 81">
            <a:extLst>
              <a:ext uri="{FF2B5EF4-FFF2-40B4-BE49-F238E27FC236}">
                <a16:creationId xmlns:a16="http://schemas.microsoft.com/office/drawing/2014/main" id="{458EC052-5F2F-4F39-9D1B-E4E11D271F39}"/>
              </a:ext>
            </a:extLst>
          </p:cNvPr>
          <p:cNvSpPr txBox="1"/>
          <p:nvPr/>
        </p:nvSpPr>
        <p:spPr>
          <a:xfrm>
            <a:off x="5952863" y="4220880"/>
            <a:ext cx="1221121" cy="505267"/>
          </a:xfrm>
          <a:prstGeom prst="rect">
            <a:avLst/>
          </a:prstGeom>
        </p:spPr>
        <p:txBody>
          <a:bodyPr vert="horz" wrap="square" lIns="0" tIns="43180" rIns="0" bIns="0" rtlCol="0">
            <a:spAutoFit/>
          </a:bodyPr>
          <a:lstStyle/>
          <a:p>
            <a:pPr marL="12065" marR="5080" indent="-635" algn="ctr">
              <a:lnSpc>
                <a:spcPts val="1200"/>
              </a:lnSpc>
              <a:spcBef>
                <a:spcPts val="340"/>
              </a:spcBef>
            </a:pPr>
            <a:r>
              <a:rPr sz="1200" spc="-10">
                <a:solidFill>
                  <a:srgbClr val="00ACD5"/>
                </a:solidFill>
                <a:latin typeface="Gill Sans MT"/>
                <a:cs typeface="Gill Sans MT"/>
              </a:rPr>
              <a:t>New </a:t>
            </a:r>
            <a:r>
              <a:rPr sz="1200">
                <a:solidFill>
                  <a:srgbClr val="00ACD5"/>
                </a:solidFill>
                <a:latin typeface="Gill Sans MT"/>
                <a:cs typeface="Gill Sans MT"/>
              </a:rPr>
              <a:t>faster  </a:t>
            </a:r>
            <a:r>
              <a:rPr sz="1200" spc="-5">
                <a:solidFill>
                  <a:srgbClr val="00ACD5"/>
                </a:solidFill>
                <a:latin typeface="Gill Sans MT"/>
                <a:cs typeface="Gill Sans MT"/>
              </a:rPr>
              <a:t>spreading </a:t>
            </a:r>
            <a:r>
              <a:rPr sz="1200">
                <a:solidFill>
                  <a:srgbClr val="00ACD5"/>
                </a:solidFill>
                <a:latin typeface="Gill Sans MT"/>
                <a:cs typeface="Gill Sans MT"/>
              </a:rPr>
              <a:t>variant</a:t>
            </a:r>
            <a:r>
              <a:rPr sz="1200" spc="-100">
                <a:solidFill>
                  <a:srgbClr val="00ACD5"/>
                </a:solidFill>
                <a:latin typeface="Gill Sans MT"/>
                <a:cs typeface="Gill Sans MT"/>
              </a:rPr>
              <a:t> </a:t>
            </a:r>
            <a:r>
              <a:rPr sz="1200">
                <a:solidFill>
                  <a:srgbClr val="00ACD5"/>
                </a:solidFill>
                <a:latin typeface="Gill Sans MT"/>
                <a:cs typeface="Gill Sans MT"/>
              </a:rPr>
              <a:t>detected</a:t>
            </a:r>
            <a:endParaRPr sz="1200">
              <a:latin typeface="Gill Sans MT"/>
              <a:cs typeface="Gill Sans MT"/>
            </a:endParaRPr>
          </a:p>
        </p:txBody>
      </p:sp>
      <p:sp>
        <p:nvSpPr>
          <p:cNvPr id="90" name="Title 2">
            <a:extLst>
              <a:ext uri="{FF2B5EF4-FFF2-40B4-BE49-F238E27FC236}">
                <a16:creationId xmlns:a16="http://schemas.microsoft.com/office/drawing/2014/main" id="{4A25AC57-1767-4864-A2AE-4131D2DD81C8}"/>
              </a:ext>
            </a:extLst>
          </p:cNvPr>
          <p:cNvSpPr txBox="1">
            <a:spLocks/>
          </p:cNvSpPr>
          <p:nvPr/>
        </p:nvSpPr>
        <p:spPr bwMode="auto">
          <a:xfrm>
            <a:off x="270439" y="296830"/>
            <a:ext cx="8014117" cy="15993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a:ln>
                  <a:noFill/>
                </a:ln>
                <a:solidFill>
                  <a:srgbClr val="C6D9F0">
                    <a:lumMod val="50000"/>
                  </a:srgbClr>
                </a:solidFill>
                <a:effectLst/>
                <a:uLnTx/>
                <a:uFillTx/>
                <a:latin typeface="Gill Sans MT" pitchFamily="34" charset="0"/>
                <a:ea typeface="ＭＳ Ｐゴシック"/>
                <a:cs typeface="+mj-cs"/>
              </a:rPr>
              <a:t>             </a:t>
            </a:r>
            <a:r>
              <a:rPr lang="en-GB" sz="3600" b="1" kern="0">
                <a:solidFill>
                  <a:srgbClr val="254061"/>
                </a:solidFill>
                <a:latin typeface="Gill Sans MT" pitchFamily="34" charset="0"/>
                <a:ea typeface="ＭＳ Ｐゴシック"/>
              </a:rPr>
              <a:t>What role </a:t>
            </a:r>
            <a:r>
              <a:rPr kumimoji="0" lang="en-GB" sz="3600" b="1" i="0" u="none" strike="noStrike" kern="0" cap="none" spc="0" normalizeH="0" baseline="0" noProof="0">
                <a:ln>
                  <a:noFill/>
                </a:ln>
                <a:solidFill>
                  <a:srgbClr val="254061"/>
                </a:solidFill>
                <a:effectLst/>
                <a:uLnTx/>
                <a:uFillTx/>
                <a:latin typeface="Gill Sans MT" pitchFamily="34" charset="0"/>
                <a:ea typeface="ＭＳ Ｐゴシック"/>
                <a:cs typeface="+mj-cs"/>
              </a:rPr>
              <a:t>did science       and research play in the pandemic?</a:t>
            </a:r>
          </a:p>
        </p:txBody>
      </p:sp>
      <p:sp>
        <p:nvSpPr>
          <p:cNvPr id="91" name="Rounded Rectangle 30">
            <a:extLst>
              <a:ext uri="{FF2B5EF4-FFF2-40B4-BE49-F238E27FC236}">
                <a16:creationId xmlns:a16="http://schemas.microsoft.com/office/drawing/2014/main" id="{002975C4-FCE6-46E2-AB0D-96AAF042D92C}"/>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3</a:t>
            </a:r>
          </a:p>
        </p:txBody>
      </p:sp>
      <p:pic>
        <p:nvPicPr>
          <p:cNvPr id="92" name="Picture 91" descr="Covid-19 germs pink-02.png">
            <a:hlinkClick r:id="rId3" action="ppaction://hlinkfile"/>
            <a:extLst>
              <a:ext uri="{FF2B5EF4-FFF2-40B4-BE49-F238E27FC236}">
                <a16:creationId xmlns:a16="http://schemas.microsoft.com/office/drawing/2014/main" id="{24B5820D-E11F-41DA-97A1-222957080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963" y="1618619"/>
            <a:ext cx="659670" cy="658555"/>
          </a:xfrm>
          <a:prstGeom prst="rect">
            <a:avLst/>
          </a:prstGeom>
        </p:spPr>
      </p:pic>
      <p:pic>
        <p:nvPicPr>
          <p:cNvPr id="3" name="Picture 2" descr="Icon&#10;&#10;Description automatically generated">
            <a:extLst>
              <a:ext uri="{FF2B5EF4-FFF2-40B4-BE49-F238E27FC236}">
                <a16:creationId xmlns:a16="http://schemas.microsoft.com/office/drawing/2014/main" id="{B39C281B-6EAD-4696-872B-36951678D4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2694" y="3743736"/>
            <a:ext cx="419328" cy="418620"/>
          </a:xfrm>
          <a:prstGeom prst="rect">
            <a:avLst/>
          </a:prstGeom>
        </p:spPr>
      </p:pic>
      <p:pic>
        <p:nvPicPr>
          <p:cNvPr id="93" name="Picture 92" descr="Icon&#10;&#10;Description automatically generated">
            <a:extLst>
              <a:ext uri="{FF2B5EF4-FFF2-40B4-BE49-F238E27FC236}">
                <a16:creationId xmlns:a16="http://schemas.microsoft.com/office/drawing/2014/main" id="{20995D1F-309E-4E9E-B0B1-04617C2DC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1620" y="3745184"/>
            <a:ext cx="391512" cy="390851"/>
          </a:xfrm>
          <a:prstGeom prst="rect">
            <a:avLst/>
          </a:prstGeom>
        </p:spPr>
      </p:pic>
      <p:pic>
        <p:nvPicPr>
          <p:cNvPr id="94" name="Picture 93" descr="Icon&#10;&#10;Description automatically generated">
            <a:extLst>
              <a:ext uri="{FF2B5EF4-FFF2-40B4-BE49-F238E27FC236}">
                <a16:creationId xmlns:a16="http://schemas.microsoft.com/office/drawing/2014/main" id="{D8C9C9D9-30D2-45D3-BCA4-86D43095C1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980" y="3748522"/>
            <a:ext cx="419328" cy="418620"/>
          </a:xfrm>
          <a:prstGeom prst="rect">
            <a:avLst/>
          </a:prstGeom>
        </p:spPr>
      </p:pic>
      <p:pic>
        <p:nvPicPr>
          <p:cNvPr id="95" name="Picture 94" descr="Icon&#10;&#10;Description automatically generated">
            <a:extLst>
              <a:ext uri="{FF2B5EF4-FFF2-40B4-BE49-F238E27FC236}">
                <a16:creationId xmlns:a16="http://schemas.microsoft.com/office/drawing/2014/main" id="{E217E741-14F6-455C-A967-A050EB1726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3051" y="3752986"/>
            <a:ext cx="391512" cy="390851"/>
          </a:xfrm>
          <a:prstGeom prst="rect">
            <a:avLst/>
          </a:prstGeom>
        </p:spPr>
      </p:pic>
      <p:pic>
        <p:nvPicPr>
          <p:cNvPr id="96" name="Picture 95" descr="Icon&#10;&#10;Description automatically generated">
            <a:extLst>
              <a:ext uri="{FF2B5EF4-FFF2-40B4-BE49-F238E27FC236}">
                <a16:creationId xmlns:a16="http://schemas.microsoft.com/office/drawing/2014/main" id="{7F7DD279-24F9-472D-9664-DA67559A4B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4912" y="3747458"/>
            <a:ext cx="391512" cy="390851"/>
          </a:xfrm>
          <a:prstGeom prst="rect">
            <a:avLst/>
          </a:prstGeom>
        </p:spPr>
      </p:pic>
      <p:pic>
        <p:nvPicPr>
          <p:cNvPr id="99" name="Picture 98" descr="Icon&#10;&#10;Description automatically generated">
            <a:extLst>
              <a:ext uri="{FF2B5EF4-FFF2-40B4-BE49-F238E27FC236}">
                <a16:creationId xmlns:a16="http://schemas.microsoft.com/office/drawing/2014/main" id="{D5D51CC4-CE5E-4BEA-9416-E4D5860929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9977" y="3752645"/>
            <a:ext cx="391512" cy="390851"/>
          </a:xfrm>
          <a:prstGeom prst="rect">
            <a:avLst/>
          </a:prstGeom>
        </p:spPr>
      </p:pic>
      <p:pic>
        <p:nvPicPr>
          <p:cNvPr id="100" name="Picture 99" descr="Icon&#10;&#10;Description automatically generated">
            <a:extLst>
              <a:ext uri="{FF2B5EF4-FFF2-40B4-BE49-F238E27FC236}">
                <a16:creationId xmlns:a16="http://schemas.microsoft.com/office/drawing/2014/main" id="{0FE84B65-0236-4756-8B4A-07A2EB07A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9218" y="3745547"/>
            <a:ext cx="419328" cy="418620"/>
          </a:xfrm>
          <a:prstGeom prst="rect">
            <a:avLst/>
          </a:prstGeom>
        </p:spPr>
      </p:pic>
      <p:pic>
        <p:nvPicPr>
          <p:cNvPr id="98" name="Picture 97" descr="Icon&#10;&#10;Description automatically generated">
            <a:extLst>
              <a:ext uri="{FF2B5EF4-FFF2-40B4-BE49-F238E27FC236}">
                <a16:creationId xmlns:a16="http://schemas.microsoft.com/office/drawing/2014/main" id="{F602E9AA-5041-4C1F-9DC0-97D05BA94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1753" y="3764814"/>
            <a:ext cx="391512" cy="390851"/>
          </a:xfrm>
          <a:prstGeom prst="rect">
            <a:avLst/>
          </a:prstGeom>
        </p:spPr>
      </p:pic>
      <p:pic>
        <p:nvPicPr>
          <p:cNvPr id="97" name="Picture 96" descr="Icon&#10;&#10;Description automatically generated">
            <a:extLst>
              <a:ext uri="{FF2B5EF4-FFF2-40B4-BE49-F238E27FC236}">
                <a16:creationId xmlns:a16="http://schemas.microsoft.com/office/drawing/2014/main" id="{86AE3BF9-FDB0-424C-B862-FE869191B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4383" y="3752645"/>
            <a:ext cx="419328" cy="418620"/>
          </a:xfrm>
          <a:prstGeom prst="rect">
            <a:avLst/>
          </a:prstGeom>
        </p:spPr>
      </p:pic>
      <p:sp>
        <p:nvSpPr>
          <p:cNvPr id="104" name="object 30">
            <a:extLst>
              <a:ext uri="{FF2B5EF4-FFF2-40B4-BE49-F238E27FC236}">
                <a16:creationId xmlns:a16="http://schemas.microsoft.com/office/drawing/2014/main" id="{107D943E-52B0-410F-A789-5D57680F2BF2}"/>
              </a:ext>
            </a:extLst>
          </p:cNvPr>
          <p:cNvSpPr/>
          <p:nvPr/>
        </p:nvSpPr>
        <p:spPr>
          <a:xfrm>
            <a:off x="8237346" y="3638096"/>
            <a:ext cx="0" cy="567989"/>
          </a:xfrm>
          <a:custGeom>
            <a:avLst/>
            <a:gdLst/>
            <a:ahLst/>
            <a:cxnLst/>
            <a:rect l="l" t="t" r="r" b="b"/>
            <a:pathLst>
              <a:path h="432434">
                <a:moveTo>
                  <a:pt x="0" y="0"/>
                </a:moveTo>
                <a:lnTo>
                  <a:pt x="0" y="432053"/>
                </a:lnTo>
              </a:path>
            </a:pathLst>
          </a:custGeom>
          <a:ln w="38112">
            <a:solidFill>
              <a:srgbClr val="524A47"/>
            </a:solidFill>
          </a:ln>
        </p:spPr>
        <p:txBody>
          <a:bodyPr wrap="square" lIns="0" tIns="0" rIns="0" bIns="0" rtlCol="0"/>
          <a:lstStyle/>
          <a:p>
            <a:endParaRPr/>
          </a:p>
        </p:txBody>
      </p:sp>
      <p:pic>
        <p:nvPicPr>
          <p:cNvPr id="106" name="Picture 105" descr="Icon&#10;&#10;Description automatically generated">
            <a:extLst>
              <a:ext uri="{FF2B5EF4-FFF2-40B4-BE49-F238E27FC236}">
                <a16:creationId xmlns:a16="http://schemas.microsoft.com/office/drawing/2014/main" id="{4ABDA914-1985-449A-A9FD-FC41578823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4327" y="3711197"/>
            <a:ext cx="391512" cy="390851"/>
          </a:xfrm>
          <a:prstGeom prst="rect">
            <a:avLst/>
          </a:prstGeom>
        </p:spPr>
      </p:pic>
      <p:pic>
        <p:nvPicPr>
          <p:cNvPr id="107" name="Picture 106" descr="Icon&#10;&#10;Description automatically generated">
            <a:extLst>
              <a:ext uri="{FF2B5EF4-FFF2-40B4-BE49-F238E27FC236}">
                <a16:creationId xmlns:a16="http://schemas.microsoft.com/office/drawing/2014/main" id="{BDDEC826-73E4-4A37-AFEF-70BF50DD07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174" y="3732746"/>
            <a:ext cx="391512" cy="390851"/>
          </a:xfrm>
          <a:prstGeom prst="rect">
            <a:avLst/>
          </a:prstGeom>
        </p:spPr>
      </p:pic>
      <p:pic>
        <p:nvPicPr>
          <p:cNvPr id="108" name="Picture 107" descr="Icon&#10;&#10;Description automatically generated">
            <a:extLst>
              <a:ext uri="{FF2B5EF4-FFF2-40B4-BE49-F238E27FC236}">
                <a16:creationId xmlns:a16="http://schemas.microsoft.com/office/drawing/2014/main" id="{E19319C4-1560-41F3-A7E4-FE3DF37327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1422" y="3725804"/>
            <a:ext cx="419328" cy="418620"/>
          </a:xfrm>
          <a:prstGeom prst="rect">
            <a:avLst/>
          </a:prstGeom>
        </p:spPr>
      </p:pic>
      <p:pic>
        <p:nvPicPr>
          <p:cNvPr id="109" name="Picture 108" descr="Icon&#10;&#10;Description automatically generated">
            <a:extLst>
              <a:ext uri="{FF2B5EF4-FFF2-40B4-BE49-F238E27FC236}">
                <a16:creationId xmlns:a16="http://schemas.microsoft.com/office/drawing/2014/main" id="{0A39D440-D1F3-4376-A1D3-EA6051D25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0709" y="3733408"/>
            <a:ext cx="419328" cy="418620"/>
          </a:xfrm>
          <a:prstGeom prst="rect">
            <a:avLst/>
          </a:prstGeom>
        </p:spPr>
      </p:pic>
      <p:pic>
        <p:nvPicPr>
          <p:cNvPr id="105" name="Picture 104" descr="Icon&#10;&#10;Description automatically generated">
            <a:extLst>
              <a:ext uri="{FF2B5EF4-FFF2-40B4-BE49-F238E27FC236}">
                <a16:creationId xmlns:a16="http://schemas.microsoft.com/office/drawing/2014/main" id="{45CF3E24-EB44-4D6D-AFF9-491AD92F28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2510" y="3740045"/>
            <a:ext cx="391512" cy="390851"/>
          </a:xfrm>
          <a:prstGeom prst="rect">
            <a:avLst/>
          </a:prstGeom>
        </p:spPr>
      </p:pic>
      <p:pic>
        <p:nvPicPr>
          <p:cNvPr id="110" name="Picture 109" descr="Icon&#10;&#10;Description automatically generated">
            <a:extLst>
              <a:ext uri="{FF2B5EF4-FFF2-40B4-BE49-F238E27FC236}">
                <a16:creationId xmlns:a16="http://schemas.microsoft.com/office/drawing/2014/main" id="{56601C2F-EF40-4211-885D-77D60EFB7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5851" y="3725804"/>
            <a:ext cx="419328" cy="418620"/>
          </a:xfrm>
          <a:prstGeom prst="rect">
            <a:avLst/>
          </a:prstGeom>
        </p:spPr>
      </p:pic>
      <p:pic>
        <p:nvPicPr>
          <p:cNvPr id="103" name="Picture 102" descr="Icon&#10;&#10;Description automatically generated">
            <a:extLst>
              <a:ext uri="{FF2B5EF4-FFF2-40B4-BE49-F238E27FC236}">
                <a16:creationId xmlns:a16="http://schemas.microsoft.com/office/drawing/2014/main" id="{4AE2FD62-9A10-4592-87B4-B01676C6B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1232" y="3747293"/>
            <a:ext cx="391512" cy="390851"/>
          </a:xfrm>
          <a:prstGeom prst="rect">
            <a:avLst/>
          </a:prstGeom>
        </p:spPr>
      </p:pic>
      <p:pic>
        <p:nvPicPr>
          <p:cNvPr id="102" name="Picture 101" descr="Icon&#10;&#10;Description automatically generated">
            <a:extLst>
              <a:ext uri="{FF2B5EF4-FFF2-40B4-BE49-F238E27FC236}">
                <a16:creationId xmlns:a16="http://schemas.microsoft.com/office/drawing/2014/main" id="{59DA884C-FCA0-4CAC-9470-C2DA1F10A9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381" y="3738760"/>
            <a:ext cx="419328" cy="418620"/>
          </a:xfrm>
          <a:prstGeom prst="rect">
            <a:avLst/>
          </a:prstGeom>
        </p:spPr>
      </p:pic>
      <p:pic>
        <p:nvPicPr>
          <p:cNvPr id="111" name="Picture 110" descr="Icon&#10;&#10;Description automatically generated">
            <a:extLst>
              <a:ext uri="{FF2B5EF4-FFF2-40B4-BE49-F238E27FC236}">
                <a16:creationId xmlns:a16="http://schemas.microsoft.com/office/drawing/2014/main" id="{FFA1B5AF-718A-4142-831D-B2EBFD141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1017" y="3709806"/>
            <a:ext cx="419328" cy="418620"/>
          </a:xfrm>
          <a:prstGeom prst="rect">
            <a:avLst/>
          </a:prstGeom>
        </p:spPr>
      </p:pic>
      <p:sp>
        <p:nvSpPr>
          <p:cNvPr id="82" name="object 78">
            <a:extLst>
              <a:ext uri="{FF2B5EF4-FFF2-40B4-BE49-F238E27FC236}">
                <a16:creationId xmlns:a16="http://schemas.microsoft.com/office/drawing/2014/main" id="{164A9C16-93B3-4888-8C48-801AD73A1414}"/>
              </a:ext>
            </a:extLst>
          </p:cNvPr>
          <p:cNvSpPr txBox="1"/>
          <p:nvPr/>
        </p:nvSpPr>
        <p:spPr>
          <a:xfrm>
            <a:off x="7774843" y="3194311"/>
            <a:ext cx="807297" cy="474576"/>
          </a:xfrm>
          <a:prstGeom prst="rect">
            <a:avLst/>
          </a:prstGeom>
        </p:spPr>
        <p:txBody>
          <a:bodyPr vert="horz" wrap="square" lIns="0" tIns="43180" rIns="0" bIns="0" rtlCol="0">
            <a:spAutoFit/>
          </a:bodyPr>
          <a:lstStyle/>
          <a:p>
            <a:pPr marL="187325" marR="5080" indent="-175260">
              <a:lnSpc>
                <a:spcPts val="1200"/>
              </a:lnSpc>
              <a:spcBef>
                <a:spcPts val="340"/>
              </a:spcBef>
            </a:pPr>
            <a:r>
              <a:rPr sz="1200">
                <a:solidFill>
                  <a:srgbClr val="524A47"/>
                </a:solidFill>
                <a:latin typeface="Gill Sans MT"/>
                <a:cs typeface="Gill Sans MT"/>
              </a:rPr>
              <a:t>December  2020</a:t>
            </a:r>
            <a:endParaRPr sz="1200">
              <a:latin typeface="Gill Sans MT"/>
              <a:cs typeface="Gill Sans MT"/>
            </a:endParaRPr>
          </a:p>
        </p:txBody>
      </p:sp>
      <p:sp>
        <p:nvSpPr>
          <p:cNvPr id="112" name="object 7">
            <a:extLst>
              <a:ext uri="{FF2B5EF4-FFF2-40B4-BE49-F238E27FC236}">
                <a16:creationId xmlns:a16="http://schemas.microsoft.com/office/drawing/2014/main" id="{23FBEFB8-2172-4CE5-BA73-2DADEB494C2C}"/>
              </a:ext>
            </a:extLst>
          </p:cNvPr>
          <p:cNvSpPr/>
          <p:nvPr/>
        </p:nvSpPr>
        <p:spPr>
          <a:xfrm>
            <a:off x="2752721" y="3569777"/>
            <a:ext cx="30151" cy="278574"/>
          </a:xfrm>
          <a:custGeom>
            <a:avLst/>
            <a:gdLst/>
            <a:ahLst/>
            <a:cxnLst/>
            <a:rect l="l" t="t" r="r" b="b"/>
            <a:pathLst>
              <a:path w="25400" h="212090">
                <a:moveTo>
                  <a:pt x="25400" y="205968"/>
                </a:moveTo>
                <a:lnTo>
                  <a:pt x="25400" y="5676"/>
                </a:lnTo>
                <a:lnTo>
                  <a:pt x="19723" y="0"/>
                </a:lnTo>
                <a:lnTo>
                  <a:pt x="5689" y="0"/>
                </a:lnTo>
                <a:lnTo>
                  <a:pt x="0" y="5676"/>
                </a:lnTo>
                <a:lnTo>
                  <a:pt x="0" y="205968"/>
                </a:lnTo>
                <a:lnTo>
                  <a:pt x="5689" y="211658"/>
                </a:lnTo>
                <a:lnTo>
                  <a:pt x="19723" y="211658"/>
                </a:lnTo>
                <a:lnTo>
                  <a:pt x="25400" y="205968"/>
                </a:lnTo>
                <a:close/>
              </a:path>
            </a:pathLst>
          </a:custGeom>
          <a:solidFill>
            <a:srgbClr val="F58232"/>
          </a:solidFill>
        </p:spPr>
        <p:txBody>
          <a:bodyPr wrap="square" lIns="0" tIns="0" rIns="0" bIns="0" rtlCol="0"/>
          <a:lstStyle/>
          <a:p>
            <a:endParaRPr/>
          </a:p>
        </p:txBody>
      </p:sp>
    </p:spTree>
    <p:extLst>
      <p:ext uri="{BB962C8B-B14F-4D97-AF65-F5344CB8AC3E}">
        <p14:creationId xmlns:p14="http://schemas.microsoft.com/office/powerpoint/2010/main" val="3659558795"/>
      </p:ext>
    </p:extLst>
  </p:cSld>
  <p:clrMapOvr>
    <a:masterClrMapping/>
  </p:clrMapOvr>
</p:sld>
</file>

<file path=ppt/theme/theme1.xml><?xml version="1.0" encoding="utf-8"?>
<a:theme xmlns:a="http://schemas.openxmlformats.org/drawingml/2006/main" name="ideas for new LL template (004)">
  <a:themeElements>
    <a:clrScheme name="Custom 4">
      <a:dk1>
        <a:sysClr val="windowText" lastClr="000000"/>
      </a:dk1>
      <a:lt1>
        <a:sysClr val="window" lastClr="FFFFFF"/>
      </a:lt1>
      <a:dk2>
        <a:srgbClr val="162F33"/>
      </a:dk2>
      <a:lt2>
        <a:srgbClr val="EAF0E0"/>
      </a:lt2>
      <a:accent1>
        <a:srgbClr val="4FADA0"/>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ideas for new LL template (004).potx  -  Read-Only" id="{3A0539C4-2109-4331-AD1C-6A31F14BFE66}" vid="{A684F52E-4068-423F-9859-1578B2FA6DD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eas for new LL template (004).potx  -  Read-Only" id="{3A0539C4-2109-4331-AD1C-6A31F14BFE66}" vid="{09655038-C74B-4E2F-A038-D84F7E94654A}"/>
    </a:ext>
  </a:extLst>
</a:theme>
</file>

<file path=ppt/theme/theme3.xml><?xml version="1.0" encoding="utf-8"?>
<a:theme xmlns:a="http://schemas.openxmlformats.org/drawingml/2006/main" name="LifeLab2">
  <a:themeElements>
    <a:clrScheme name="New LL">
      <a:dk1>
        <a:srgbClr val="0F243E"/>
      </a:dk1>
      <a:lt1>
        <a:srgbClr val="C6D9F0"/>
      </a:lt1>
      <a:dk2>
        <a:srgbClr val="C5FFC5"/>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Gill Sans MT"/>
        <a:ea typeface="ＭＳ Ｐゴシック"/>
        <a:cs typeface=""/>
      </a:majorFont>
      <a:minorFont>
        <a:latin typeface="Lucida San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New LL">
      <a:dk1>
        <a:srgbClr val="0F243E"/>
      </a:dk1>
      <a:lt1>
        <a:srgbClr val="C6D9F0"/>
      </a:lt1>
      <a:dk2>
        <a:srgbClr val="99FF99"/>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iva testing lessons.potx" id="{E9698D02-6B4F-46FB-BD88-664A52109576}" vid="{3EBB29F2-96B2-4EB1-8C62-D4DDE90B9EA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18bb72c-f808-4789-b960-2e9e3d60d59d">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54EBA0-C588-422F-B2F5-4029D593F8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C68F7E-97A0-4A6A-A192-64F4E0117D36}">
  <ds:schemaRefs>
    <ds:schemaRef ds:uri="http://schemas.microsoft.com/office/2006/metadata/properties"/>
    <ds:schemaRef ds:uri="http://purl.org/dc/elements/1.1/"/>
    <ds:schemaRef ds:uri="http://schemas.microsoft.com/office/infopath/2007/PartnerControls"/>
    <ds:schemaRef ds:uri="http://purl.org/dc/dcmitype/"/>
    <ds:schemaRef ds:uri="218bb72c-f808-4789-b960-2e9e3d60d59d"/>
    <ds:schemaRef ds:uri="http://schemas.microsoft.com/office/2006/documentManagement/types"/>
    <ds:schemaRef ds:uri="b93c365d-0385-4382-9509-99218ab90b25"/>
    <ds:schemaRef ds:uri="http://purl.org/dc/terms/"/>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25D2C58B-8C19-4698-801A-EC8FA05A2B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ideas for new LL template (004).potx</Template>
  <TotalTime>46</TotalTime>
  <Words>1266</Words>
  <Application>Microsoft Office PowerPoint</Application>
  <PresentationFormat>On-screen Show (4:3)</PresentationFormat>
  <Paragraphs>154</Paragraphs>
  <Slides>17</Slides>
  <Notes>14</Notes>
  <HiddenSlides>0</HiddenSlides>
  <MMClips>0</MMClips>
  <ScaleCrop>false</ScaleCrop>
  <HeadingPairs>
    <vt:vector size="4" baseType="variant">
      <vt:variant>
        <vt:lpstr>Theme</vt:lpstr>
      </vt:variant>
      <vt:variant>
        <vt:i4>5</vt:i4>
      </vt:variant>
      <vt:variant>
        <vt:lpstr>Slide Titles</vt:lpstr>
      </vt:variant>
      <vt:variant>
        <vt:i4>17</vt:i4>
      </vt:variant>
    </vt:vector>
  </HeadingPairs>
  <TitlesOfParts>
    <vt:vector size="22" baseType="lpstr">
      <vt:lpstr>ideas for new LL template (004)</vt:lpstr>
      <vt:lpstr>Custom Design</vt:lpstr>
      <vt:lpstr>LifeLab2</vt:lpstr>
      <vt:lpstr>1_Custom Design</vt:lpstr>
      <vt:lpstr>2_Custom Design</vt:lpstr>
      <vt:lpstr>Me, My Health and My Children’s Health</vt:lpstr>
      <vt:lpstr>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Could you take part in scientific research?</vt:lpstr>
      <vt:lpstr>PowerPoint Presentation</vt:lpstr>
      <vt:lpstr>Objectives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 Woods-Townsend</dc:creator>
  <cp:lastModifiedBy>Lisa Bagust</cp:lastModifiedBy>
  <cp:revision>57</cp:revision>
  <dcterms:created xsi:type="dcterms:W3CDTF">2020-12-03T21:58:11Z</dcterms:created>
  <dcterms:modified xsi:type="dcterms:W3CDTF">2021-05-20T08:25:35Z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xd_Signature">
    <vt:bool>false</vt:bool>
  </property>
</Properties>
</file>