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1" r:id="rId2"/>
    <p:sldId id="259" r:id="rId3"/>
    <p:sldId id="309" r:id="rId4"/>
    <p:sldId id="314" r:id="rId5"/>
    <p:sldId id="258" r:id="rId6"/>
    <p:sldId id="311" r:id="rId7"/>
    <p:sldId id="262" r:id="rId8"/>
    <p:sldId id="305" r:id="rId9"/>
    <p:sldId id="261" r:id="rId10"/>
    <p:sldId id="313" r:id="rId11"/>
    <p:sldId id="304" r:id="rId12"/>
    <p:sldId id="307" r:id="rId13"/>
    <p:sldId id="315" r:id="rId14"/>
    <p:sldId id="310" r:id="rId15"/>
    <p:sldId id="263" r:id="rId16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360CA-14CD-440C-8461-6D3779488B40}" v="10" dt="2023-07-03T18:39:35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1516" autoAdjust="0"/>
  </p:normalViewPr>
  <p:slideViewPr>
    <p:cSldViewPr snapToGrid="0">
      <p:cViewPr varScale="1">
        <p:scale>
          <a:sx n="89" d="100"/>
          <a:sy n="89" d="100"/>
        </p:scale>
        <p:origin x="1350" y="96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39D810-E0FA-4A4B-A659-04E977677F5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007D1D3-0E15-42DA-978E-A83FAF4C352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>
              <a:solidFill>
                <a:srgbClr val="FFFFFF"/>
              </a:solidFill>
              <a:latin typeface="Rockwell" panose="02060603020205020403" pitchFamily="18" charset="0"/>
            </a:rPr>
            <a:t>Provide support for aspiring medical students from Widening Participation backgrounds through their medical course and transition to working as doctors </a:t>
          </a:r>
          <a:endParaRPr lang="en-US" sz="2000" dirty="0">
            <a:solidFill>
              <a:srgbClr val="FFFFFF"/>
            </a:solidFill>
            <a:latin typeface="Rockwell" panose="02060603020205020403" pitchFamily="18" charset="0"/>
          </a:endParaRPr>
        </a:p>
      </dgm:t>
    </dgm:pt>
    <dgm:pt modelId="{E42F3821-E403-42FF-901A-B2CD53F7859C}" type="parTrans" cxnId="{F93A6F1E-03B3-4FE7-B769-7B260C2781F4}">
      <dgm:prSet/>
      <dgm:spPr/>
      <dgm:t>
        <a:bodyPr/>
        <a:lstStyle/>
        <a:p>
          <a:endParaRPr lang="en-US"/>
        </a:p>
      </dgm:t>
    </dgm:pt>
    <dgm:pt modelId="{DEB4E555-69C4-4218-A7E8-1936CA757F9E}" type="sibTrans" cxnId="{F93A6F1E-03B3-4FE7-B769-7B260C2781F4}">
      <dgm:prSet/>
      <dgm:spPr/>
      <dgm:t>
        <a:bodyPr/>
        <a:lstStyle/>
        <a:p>
          <a:endParaRPr lang="en-US"/>
        </a:p>
      </dgm:t>
    </dgm:pt>
    <dgm:pt modelId="{5014658C-DDD6-4AEC-B7D3-3D6A828D73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>
              <a:solidFill>
                <a:srgbClr val="FFFFFF"/>
              </a:solidFill>
              <a:latin typeface="Rockwell" panose="02060603020205020403" pitchFamily="18" charset="0"/>
            </a:rPr>
            <a:t>Share ideas, good practice, raise issues, advise on applications</a:t>
          </a:r>
          <a:endParaRPr lang="en-US" sz="2000" dirty="0">
            <a:solidFill>
              <a:srgbClr val="FFFFFF"/>
            </a:solidFill>
            <a:latin typeface="Rockwell" panose="02060603020205020403" pitchFamily="18" charset="0"/>
          </a:endParaRPr>
        </a:p>
      </dgm:t>
    </dgm:pt>
    <dgm:pt modelId="{65EB6739-BA9C-4F0D-B240-EE5B2B04CADE}" type="parTrans" cxnId="{6227DA05-D591-494E-9169-DB2EB946668D}">
      <dgm:prSet/>
      <dgm:spPr/>
      <dgm:t>
        <a:bodyPr/>
        <a:lstStyle/>
        <a:p>
          <a:endParaRPr lang="en-US"/>
        </a:p>
      </dgm:t>
    </dgm:pt>
    <dgm:pt modelId="{3A8E8849-AB06-498C-9FCD-549E5389D76C}" type="sibTrans" cxnId="{6227DA05-D591-494E-9169-DB2EB946668D}">
      <dgm:prSet/>
      <dgm:spPr/>
      <dgm:t>
        <a:bodyPr/>
        <a:lstStyle/>
        <a:p>
          <a:endParaRPr lang="en-US"/>
        </a:p>
      </dgm:t>
    </dgm:pt>
    <dgm:pt modelId="{40C6E3BE-16CB-4879-85CD-4537FF04C6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>
              <a:solidFill>
                <a:srgbClr val="FFFFFF"/>
              </a:solidFill>
              <a:latin typeface="Rockwell" panose="02060603020205020403" pitchFamily="18" charset="0"/>
            </a:rPr>
            <a:t>Student finance and support for student hardship</a:t>
          </a:r>
          <a:endParaRPr lang="en-US" sz="2000" dirty="0">
            <a:solidFill>
              <a:srgbClr val="FFFFFF"/>
            </a:solidFill>
            <a:latin typeface="Rockwell" panose="02060603020205020403" pitchFamily="18" charset="0"/>
          </a:endParaRPr>
        </a:p>
      </dgm:t>
    </dgm:pt>
    <dgm:pt modelId="{E0E42173-ABDB-4CB1-BB3D-A79079EEA13A}" type="parTrans" cxnId="{41F6DEEA-A791-44B6-92AD-C0544B982B00}">
      <dgm:prSet/>
      <dgm:spPr/>
      <dgm:t>
        <a:bodyPr/>
        <a:lstStyle/>
        <a:p>
          <a:endParaRPr lang="en-US"/>
        </a:p>
      </dgm:t>
    </dgm:pt>
    <dgm:pt modelId="{ED50B94C-F7A5-437F-A5CB-85DAD6AD7AFB}" type="sibTrans" cxnId="{41F6DEEA-A791-44B6-92AD-C0544B982B00}">
      <dgm:prSet/>
      <dgm:spPr/>
      <dgm:t>
        <a:bodyPr/>
        <a:lstStyle/>
        <a:p>
          <a:endParaRPr lang="en-US"/>
        </a:p>
      </dgm:t>
    </dgm:pt>
    <dgm:pt modelId="{4ACA40F3-CD3E-4854-9790-26994777A9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dirty="0">
              <a:solidFill>
                <a:srgbClr val="FFFFFF"/>
              </a:solidFill>
              <a:latin typeface="Rockwell" panose="02060603020205020403" pitchFamily="18" charset="0"/>
            </a:rPr>
            <a:t>Raise awareness of the needs of WP medical students </a:t>
          </a:r>
          <a:r>
            <a:rPr lang="en-GB" sz="2000" dirty="0" err="1">
              <a:solidFill>
                <a:srgbClr val="FFFFFF"/>
              </a:solidFill>
              <a:latin typeface="Rockwell" panose="02060603020205020403" pitchFamily="18" charset="0"/>
            </a:rPr>
            <a:t>eg</a:t>
          </a:r>
          <a:r>
            <a:rPr lang="en-GB" sz="2000" dirty="0">
              <a:solidFill>
                <a:srgbClr val="FFFFFF"/>
              </a:solidFill>
              <a:latin typeface="Rockwell" panose="02060603020205020403" pitchFamily="18" charset="0"/>
            </a:rPr>
            <a:t> through collaboration (e.g. Medical Schools Council (MSC) )</a:t>
          </a:r>
          <a:endParaRPr lang="en-US" sz="2000" dirty="0">
            <a:solidFill>
              <a:srgbClr val="FFFFFF"/>
            </a:solidFill>
            <a:latin typeface="Rockwell" panose="02060603020205020403" pitchFamily="18" charset="0"/>
          </a:endParaRPr>
        </a:p>
      </dgm:t>
    </dgm:pt>
    <dgm:pt modelId="{9A443A85-96B6-4E74-8941-1F1A95BF63D0}" type="parTrans" cxnId="{177C034E-D7A3-4712-99CC-B3BA87387668}">
      <dgm:prSet/>
      <dgm:spPr/>
      <dgm:t>
        <a:bodyPr/>
        <a:lstStyle/>
        <a:p>
          <a:endParaRPr lang="en-US"/>
        </a:p>
      </dgm:t>
    </dgm:pt>
    <dgm:pt modelId="{3B6A454F-17E7-43B3-86D3-168968151649}" type="sibTrans" cxnId="{177C034E-D7A3-4712-99CC-B3BA87387668}">
      <dgm:prSet/>
      <dgm:spPr/>
      <dgm:t>
        <a:bodyPr/>
        <a:lstStyle/>
        <a:p>
          <a:endParaRPr lang="en-US"/>
        </a:p>
      </dgm:t>
    </dgm:pt>
    <dgm:pt modelId="{C0DEBD26-F70C-440A-A633-7491FC3F3441}" type="pres">
      <dgm:prSet presAssocID="{BD39D810-E0FA-4A4B-A659-04E977677F57}" presName="root" presStyleCnt="0">
        <dgm:presLayoutVars>
          <dgm:dir/>
          <dgm:resizeHandles val="exact"/>
        </dgm:presLayoutVars>
      </dgm:prSet>
      <dgm:spPr/>
    </dgm:pt>
    <dgm:pt modelId="{5854627B-878D-4337-BA82-AD95B83A0C94}" type="pres">
      <dgm:prSet presAssocID="{B007D1D3-0E15-42DA-978E-A83FAF4C3524}" presName="compNode" presStyleCnt="0"/>
      <dgm:spPr/>
    </dgm:pt>
    <dgm:pt modelId="{516FF1B6-594F-49DC-80E7-7FE620FC3199}" type="pres">
      <dgm:prSet presAssocID="{B007D1D3-0E15-42DA-978E-A83FAF4C3524}" presName="bgRect" presStyleLbl="bgShp" presStyleIdx="0" presStyleCnt="4"/>
      <dgm:spPr/>
    </dgm:pt>
    <dgm:pt modelId="{74577866-056F-4FE3-B64B-E5CA63F03A11}" type="pres">
      <dgm:prSet presAssocID="{B007D1D3-0E15-42DA-978E-A83FAF4C35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34D5AC0D-230B-4BDD-B5DE-8D119D8B9973}" type="pres">
      <dgm:prSet presAssocID="{B007D1D3-0E15-42DA-978E-A83FAF4C3524}" presName="spaceRect" presStyleCnt="0"/>
      <dgm:spPr/>
    </dgm:pt>
    <dgm:pt modelId="{6DF48E89-F170-4B57-A846-AF0806911523}" type="pres">
      <dgm:prSet presAssocID="{B007D1D3-0E15-42DA-978E-A83FAF4C3524}" presName="parTx" presStyleLbl="revTx" presStyleIdx="0" presStyleCnt="4">
        <dgm:presLayoutVars>
          <dgm:chMax val="0"/>
          <dgm:chPref val="0"/>
        </dgm:presLayoutVars>
      </dgm:prSet>
      <dgm:spPr/>
    </dgm:pt>
    <dgm:pt modelId="{38C1719A-E1BD-4C36-A218-2A686C73AA54}" type="pres">
      <dgm:prSet presAssocID="{DEB4E555-69C4-4218-A7E8-1936CA757F9E}" presName="sibTrans" presStyleCnt="0"/>
      <dgm:spPr/>
    </dgm:pt>
    <dgm:pt modelId="{0D9180C7-47C1-450B-9AF2-FF289E64F039}" type="pres">
      <dgm:prSet presAssocID="{5014658C-DDD6-4AEC-B7D3-3D6A828D733A}" presName="compNode" presStyleCnt="0"/>
      <dgm:spPr/>
    </dgm:pt>
    <dgm:pt modelId="{544ABEB2-69FF-4915-AABD-163152B95E34}" type="pres">
      <dgm:prSet presAssocID="{5014658C-DDD6-4AEC-B7D3-3D6A828D733A}" presName="bgRect" presStyleLbl="bgShp" presStyleIdx="1" presStyleCnt="4"/>
      <dgm:spPr/>
    </dgm:pt>
    <dgm:pt modelId="{0778ECC2-D0AD-42DB-8431-0C2536B1BBC6}" type="pres">
      <dgm:prSet presAssocID="{5014658C-DDD6-4AEC-B7D3-3D6A828D733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D1FA3ECF-84D5-4DDD-BADB-7A796BE385CB}" type="pres">
      <dgm:prSet presAssocID="{5014658C-DDD6-4AEC-B7D3-3D6A828D733A}" presName="spaceRect" presStyleCnt="0"/>
      <dgm:spPr/>
    </dgm:pt>
    <dgm:pt modelId="{1C2074FF-C70F-4AEF-B5D6-8BB26812BB95}" type="pres">
      <dgm:prSet presAssocID="{5014658C-DDD6-4AEC-B7D3-3D6A828D733A}" presName="parTx" presStyleLbl="revTx" presStyleIdx="1" presStyleCnt="4">
        <dgm:presLayoutVars>
          <dgm:chMax val="0"/>
          <dgm:chPref val="0"/>
        </dgm:presLayoutVars>
      </dgm:prSet>
      <dgm:spPr/>
    </dgm:pt>
    <dgm:pt modelId="{3156C1BC-A4DF-4019-92DE-1BF4B8C81280}" type="pres">
      <dgm:prSet presAssocID="{3A8E8849-AB06-498C-9FCD-549E5389D76C}" presName="sibTrans" presStyleCnt="0"/>
      <dgm:spPr/>
    </dgm:pt>
    <dgm:pt modelId="{EC08A021-BE43-4341-B99A-961A8F032947}" type="pres">
      <dgm:prSet presAssocID="{40C6E3BE-16CB-4879-85CD-4537FF04C60A}" presName="compNode" presStyleCnt="0"/>
      <dgm:spPr/>
    </dgm:pt>
    <dgm:pt modelId="{E234B9CF-07BD-4F22-89AE-6C89F26DF5AA}" type="pres">
      <dgm:prSet presAssocID="{40C6E3BE-16CB-4879-85CD-4537FF04C60A}" presName="bgRect" presStyleLbl="bgShp" presStyleIdx="2" presStyleCnt="4"/>
      <dgm:spPr/>
    </dgm:pt>
    <dgm:pt modelId="{527ABFA0-2C3F-4368-B3AC-8F4310B53432}" type="pres">
      <dgm:prSet presAssocID="{40C6E3BE-16CB-4879-85CD-4537FF04C60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44CB469-B181-4FAB-BD8F-DFD812F444FF}" type="pres">
      <dgm:prSet presAssocID="{40C6E3BE-16CB-4879-85CD-4537FF04C60A}" presName="spaceRect" presStyleCnt="0"/>
      <dgm:spPr/>
    </dgm:pt>
    <dgm:pt modelId="{918AE322-BAF0-4467-AA5D-7B3DDD225084}" type="pres">
      <dgm:prSet presAssocID="{40C6E3BE-16CB-4879-85CD-4537FF04C60A}" presName="parTx" presStyleLbl="revTx" presStyleIdx="2" presStyleCnt="4">
        <dgm:presLayoutVars>
          <dgm:chMax val="0"/>
          <dgm:chPref val="0"/>
        </dgm:presLayoutVars>
      </dgm:prSet>
      <dgm:spPr/>
    </dgm:pt>
    <dgm:pt modelId="{3F141FB9-97A7-4972-87E4-9D170B4EE7D5}" type="pres">
      <dgm:prSet presAssocID="{ED50B94C-F7A5-437F-A5CB-85DAD6AD7AFB}" presName="sibTrans" presStyleCnt="0"/>
      <dgm:spPr/>
    </dgm:pt>
    <dgm:pt modelId="{F38BA0F3-D9E8-4474-8DD8-FAE46FA357F9}" type="pres">
      <dgm:prSet presAssocID="{4ACA40F3-CD3E-4854-9790-26994777A959}" presName="compNode" presStyleCnt="0"/>
      <dgm:spPr/>
    </dgm:pt>
    <dgm:pt modelId="{46D7AD09-23ED-4CBB-8D9F-9ABDBF5863A7}" type="pres">
      <dgm:prSet presAssocID="{4ACA40F3-CD3E-4854-9790-26994777A959}" presName="bgRect" presStyleLbl="bgShp" presStyleIdx="3" presStyleCnt="4"/>
      <dgm:spPr/>
    </dgm:pt>
    <dgm:pt modelId="{327256AA-DF22-4B7A-B7FB-1F8A2DEC34B2}" type="pres">
      <dgm:prSet presAssocID="{4ACA40F3-CD3E-4854-9790-26994777A95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88DC8F0C-3DB9-4EA9-A9ED-3BD11A630E92}" type="pres">
      <dgm:prSet presAssocID="{4ACA40F3-CD3E-4854-9790-26994777A959}" presName="spaceRect" presStyleCnt="0"/>
      <dgm:spPr/>
    </dgm:pt>
    <dgm:pt modelId="{08C49A52-5D77-409B-B368-A637C5FE6800}" type="pres">
      <dgm:prSet presAssocID="{4ACA40F3-CD3E-4854-9790-26994777A95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227DA05-D591-494E-9169-DB2EB946668D}" srcId="{BD39D810-E0FA-4A4B-A659-04E977677F57}" destId="{5014658C-DDD6-4AEC-B7D3-3D6A828D733A}" srcOrd="1" destOrd="0" parTransId="{65EB6739-BA9C-4F0D-B240-EE5B2B04CADE}" sibTransId="{3A8E8849-AB06-498C-9FCD-549E5389D76C}"/>
    <dgm:cxn modelId="{F93A6F1E-03B3-4FE7-B769-7B260C2781F4}" srcId="{BD39D810-E0FA-4A4B-A659-04E977677F57}" destId="{B007D1D3-0E15-42DA-978E-A83FAF4C3524}" srcOrd="0" destOrd="0" parTransId="{E42F3821-E403-42FF-901A-B2CD53F7859C}" sibTransId="{DEB4E555-69C4-4218-A7E8-1936CA757F9E}"/>
    <dgm:cxn modelId="{026BCD2E-3ADC-4916-A571-A7AE0BAFBFD7}" type="presOf" srcId="{BD39D810-E0FA-4A4B-A659-04E977677F57}" destId="{C0DEBD26-F70C-440A-A633-7491FC3F3441}" srcOrd="0" destOrd="0" presId="urn:microsoft.com/office/officeart/2018/2/layout/IconVerticalSolidList"/>
    <dgm:cxn modelId="{8AEE6A44-EB1D-4875-9EC0-616F7C022561}" type="presOf" srcId="{4ACA40F3-CD3E-4854-9790-26994777A959}" destId="{08C49A52-5D77-409B-B368-A637C5FE6800}" srcOrd="0" destOrd="0" presId="urn:microsoft.com/office/officeart/2018/2/layout/IconVerticalSolidList"/>
    <dgm:cxn modelId="{177C034E-D7A3-4712-99CC-B3BA87387668}" srcId="{BD39D810-E0FA-4A4B-A659-04E977677F57}" destId="{4ACA40F3-CD3E-4854-9790-26994777A959}" srcOrd="3" destOrd="0" parTransId="{9A443A85-96B6-4E74-8941-1F1A95BF63D0}" sibTransId="{3B6A454F-17E7-43B3-86D3-168968151649}"/>
    <dgm:cxn modelId="{A675CBBD-3B5B-4763-A4E3-098A6F7FB804}" type="presOf" srcId="{40C6E3BE-16CB-4879-85CD-4537FF04C60A}" destId="{918AE322-BAF0-4467-AA5D-7B3DDD225084}" srcOrd="0" destOrd="0" presId="urn:microsoft.com/office/officeart/2018/2/layout/IconVerticalSolidList"/>
    <dgm:cxn modelId="{D2304EE0-CA35-4DA4-A9B4-57D3BE50C0C3}" type="presOf" srcId="{5014658C-DDD6-4AEC-B7D3-3D6A828D733A}" destId="{1C2074FF-C70F-4AEF-B5D6-8BB26812BB95}" srcOrd="0" destOrd="0" presId="urn:microsoft.com/office/officeart/2018/2/layout/IconVerticalSolidList"/>
    <dgm:cxn modelId="{6DF8A5E7-A51D-4613-81B7-FF46BD81A9D2}" type="presOf" srcId="{B007D1D3-0E15-42DA-978E-A83FAF4C3524}" destId="{6DF48E89-F170-4B57-A846-AF0806911523}" srcOrd="0" destOrd="0" presId="urn:microsoft.com/office/officeart/2018/2/layout/IconVerticalSolidList"/>
    <dgm:cxn modelId="{41F6DEEA-A791-44B6-92AD-C0544B982B00}" srcId="{BD39D810-E0FA-4A4B-A659-04E977677F57}" destId="{40C6E3BE-16CB-4879-85CD-4537FF04C60A}" srcOrd="2" destOrd="0" parTransId="{E0E42173-ABDB-4CB1-BB3D-A79079EEA13A}" sibTransId="{ED50B94C-F7A5-437F-A5CB-85DAD6AD7AFB}"/>
    <dgm:cxn modelId="{56A076F1-5BF9-4E84-8311-6A4FD0985411}" type="presParOf" srcId="{C0DEBD26-F70C-440A-A633-7491FC3F3441}" destId="{5854627B-878D-4337-BA82-AD95B83A0C94}" srcOrd="0" destOrd="0" presId="urn:microsoft.com/office/officeart/2018/2/layout/IconVerticalSolidList"/>
    <dgm:cxn modelId="{A3C5620C-A807-46A1-9906-41EE1A92998F}" type="presParOf" srcId="{5854627B-878D-4337-BA82-AD95B83A0C94}" destId="{516FF1B6-594F-49DC-80E7-7FE620FC3199}" srcOrd="0" destOrd="0" presId="urn:microsoft.com/office/officeart/2018/2/layout/IconVerticalSolidList"/>
    <dgm:cxn modelId="{CD6BEC2E-74DB-420B-973A-556119638571}" type="presParOf" srcId="{5854627B-878D-4337-BA82-AD95B83A0C94}" destId="{74577866-056F-4FE3-B64B-E5CA63F03A11}" srcOrd="1" destOrd="0" presId="urn:microsoft.com/office/officeart/2018/2/layout/IconVerticalSolidList"/>
    <dgm:cxn modelId="{E89E7B58-D9D6-49DA-AC83-F0DB63D83A80}" type="presParOf" srcId="{5854627B-878D-4337-BA82-AD95B83A0C94}" destId="{34D5AC0D-230B-4BDD-B5DE-8D119D8B9973}" srcOrd="2" destOrd="0" presId="urn:microsoft.com/office/officeart/2018/2/layout/IconVerticalSolidList"/>
    <dgm:cxn modelId="{525F205F-5CCB-4ECD-BE01-DE823AA310C2}" type="presParOf" srcId="{5854627B-878D-4337-BA82-AD95B83A0C94}" destId="{6DF48E89-F170-4B57-A846-AF0806911523}" srcOrd="3" destOrd="0" presId="urn:microsoft.com/office/officeart/2018/2/layout/IconVerticalSolidList"/>
    <dgm:cxn modelId="{73AA8F30-F82F-4B32-A949-35D7595533EC}" type="presParOf" srcId="{C0DEBD26-F70C-440A-A633-7491FC3F3441}" destId="{38C1719A-E1BD-4C36-A218-2A686C73AA54}" srcOrd="1" destOrd="0" presId="urn:microsoft.com/office/officeart/2018/2/layout/IconVerticalSolidList"/>
    <dgm:cxn modelId="{6F513050-577F-4AA0-BBC1-793BD6B4AE14}" type="presParOf" srcId="{C0DEBD26-F70C-440A-A633-7491FC3F3441}" destId="{0D9180C7-47C1-450B-9AF2-FF289E64F039}" srcOrd="2" destOrd="0" presId="urn:microsoft.com/office/officeart/2018/2/layout/IconVerticalSolidList"/>
    <dgm:cxn modelId="{255732D3-7BFC-4F0F-903B-22B8B84B0341}" type="presParOf" srcId="{0D9180C7-47C1-450B-9AF2-FF289E64F039}" destId="{544ABEB2-69FF-4915-AABD-163152B95E34}" srcOrd="0" destOrd="0" presId="urn:microsoft.com/office/officeart/2018/2/layout/IconVerticalSolidList"/>
    <dgm:cxn modelId="{6960B213-091D-4E5E-BC55-761D4746766B}" type="presParOf" srcId="{0D9180C7-47C1-450B-9AF2-FF289E64F039}" destId="{0778ECC2-D0AD-42DB-8431-0C2536B1BBC6}" srcOrd="1" destOrd="0" presId="urn:microsoft.com/office/officeart/2018/2/layout/IconVerticalSolidList"/>
    <dgm:cxn modelId="{2FA8E0F7-00F0-425A-AB8A-31F62767649C}" type="presParOf" srcId="{0D9180C7-47C1-450B-9AF2-FF289E64F039}" destId="{D1FA3ECF-84D5-4DDD-BADB-7A796BE385CB}" srcOrd="2" destOrd="0" presId="urn:microsoft.com/office/officeart/2018/2/layout/IconVerticalSolidList"/>
    <dgm:cxn modelId="{50900BC5-51CD-4DC7-8519-81D757513C15}" type="presParOf" srcId="{0D9180C7-47C1-450B-9AF2-FF289E64F039}" destId="{1C2074FF-C70F-4AEF-B5D6-8BB26812BB95}" srcOrd="3" destOrd="0" presId="urn:microsoft.com/office/officeart/2018/2/layout/IconVerticalSolidList"/>
    <dgm:cxn modelId="{6E0429A9-3DC0-4463-B02F-913DD57E60CF}" type="presParOf" srcId="{C0DEBD26-F70C-440A-A633-7491FC3F3441}" destId="{3156C1BC-A4DF-4019-92DE-1BF4B8C81280}" srcOrd="3" destOrd="0" presId="urn:microsoft.com/office/officeart/2018/2/layout/IconVerticalSolidList"/>
    <dgm:cxn modelId="{170283F2-3D24-46C1-BB80-6A9889796B72}" type="presParOf" srcId="{C0DEBD26-F70C-440A-A633-7491FC3F3441}" destId="{EC08A021-BE43-4341-B99A-961A8F032947}" srcOrd="4" destOrd="0" presId="urn:microsoft.com/office/officeart/2018/2/layout/IconVerticalSolidList"/>
    <dgm:cxn modelId="{F77DCE24-27F3-444A-B4F7-5A816F5B080E}" type="presParOf" srcId="{EC08A021-BE43-4341-B99A-961A8F032947}" destId="{E234B9CF-07BD-4F22-89AE-6C89F26DF5AA}" srcOrd="0" destOrd="0" presId="urn:microsoft.com/office/officeart/2018/2/layout/IconVerticalSolidList"/>
    <dgm:cxn modelId="{3D2263B6-774A-4FD2-ADD9-3F18953783EE}" type="presParOf" srcId="{EC08A021-BE43-4341-B99A-961A8F032947}" destId="{527ABFA0-2C3F-4368-B3AC-8F4310B53432}" srcOrd="1" destOrd="0" presId="urn:microsoft.com/office/officeart/2018/2/layout/IconVerticalSolidList"/>
    <dgm:cxn modelId="{829F209C-A302-4E1C-99E1-E466ED03E9DB}" type="presParOf" srcId="{EC08A021-BE43-4341-B99A-961A8F032947}" destId="{844CB469-B181-4FAB-BD8F-DFD812F444FF}" srcOrd="2" destOrd="0" presId="urn:microsoft.com/office/officeart/2018/2/layout/IconVerticalSolidList"/>
    <dgm:cxn modelId="{53F84C3B-3066-482C-BB83-7BA8CC0B3921}" type="presParOf" srcId="{EC08A021-BE43-4341-B99A-961A8F032947}" destId="{918AE322-BAF0-4467-AA5D-7B3DDD225084}" srcOrd="3" destOrd="0" presId="urn:microsoft.com/office/officeart/2018/2/layout/IconVerticalSolidList"/>
    <dgm:cxn modelId="{BE812288-0DC9-4E41-9D45-5619C59967AF}" type="presParOf" srcId="{C0DEBD26-F70C-440A-A633-7491FC3F3441}" destId="{3F141FB9-97A7-4972-87E4-9D170B4EE7D5}" srcOrd="5" destOrd="0" presId="urn:microsoft.com/office/officeart/2018/2/layout/IconVerticalSolidList"/>
    <dgm:cxn modelId="{C4492971-DB0C-4393-A29C-72EF1EC0E432}" type="presParOf" srcId="{C0DEBD26-F70C-440A-A633-7491FC3F3441}" destId="{F38BA0F3-D9E8-4474-8DD8-FAE46FA357F9}" srcOrd="6" destOrd="0" presId="urn:microsoft.com/office/officeart/2018/2/layout/IconVerticalSolidList"/>
    <dgm:cxn modelId="{BD9E9540-1581-4827-B85B-7D880BBEE845}" type="presParOf" srcId="{F38BA0F3-D9E8-4474-8DD8-FAE46FA357F9}" destId="{46D7AD09-23ED-4CBB-8D9F-9ABDBF5863A7}" srcOrd="0" destOrd="0" presId="urn:microsoft.com/office/officeart/2018/2/layout/IconVerticalSolidList"/>
    <dgm:cxn modelId="{7021E8FD-1EE7-4C03-BE3C-E612195DB84A}" type="presParOf" srcId="{F38BA0F3-D9E8-4474-8DD8-FAE46FA357F9}" destId="{327256AA-DF22-4B7A-B7FB-1F8A2DEC34B2}" srcOrd="1" destOrd="0" presId="urn:microsoft.com/office/officeart/2018/2/layout/IconVerticalSolidList"/>
    <dgm:cxn modelId="{291D0125-A469-4FA1-BF56-6FBBC9746923}" type="presParOf" srcId="{F38BA0F3-D9E8-4474-8DD8-FAE46FA357F9}" destId="{88DC8F0C-3DB9-4EA9-A9ED-3BD11A630E92}" srcOrd="2" destOrd="0" presId="urn:microsoft.com/office/officeart/2018/2/layout/IconVerticalSolidList"/>
    <dgm:cxn modelId="{EB0D6E4D-5248-4E04-9EF4-5518FFE246BD}" type="presParOf" srcId="{F38BA0F3-D9E8-4474-8DD8-FAE46FA357F9}" destId="{08C49A52-5D77-409B-B368-A637C5FE68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FF1B6-594F-49DC-80E7-7FE620FC3199}">
      <dsp:nvSpPr>
        <dsp:cNvPr id="0" name=""/>
        <dsp:cNvSpPr/>
      </dsp:nvSpPr>
      <dsp:spPr>
        <a:xfrm>
          <a:off x="0" y="3001"/>
          <a:ext cx="7715956" cy="10380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77866-056F-4FE3-B64B-E5CA63F03A11}">
      <dsp:nvSpPr>
        <dsp:cNvPr id="0" name=""/>
        <dsp:cNvSpPr/>
      </dsp:nvSpPr>
      <dsp:spPr>
        <a:xfrm>
          <a:off x="314005" y="236558"/>
          <a:ext cx="571477" cy="5709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48E89-F170-4B57-A846-AF0806911523}">
      <dsp:nvSpPr>
        <dsp:cNvPr id="0" name=""/>
        <dsp:cNvSpPr/>
      </dsp:nvSpPr>
      <dsp:spPr>
        <a:xfrm>
          <a:off x="1199488" y="3001"/>
          <a:ext cx="6249909" cy="103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66" tIns="109966" rIns="109966" bIns="10996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Rockwell" panose="02060603020205020403" pitchFamily="18" charset="0"/>
            </a:rPr>
            <a:t>Provide support for aspiring medical students from Widening Participation backgrounds through their medical course and transition to working as doctors </a:t>
          </a:r>
          <a:endParaRPr lang="en-US" sz="2000" kern="1200" dirty="0">
            <a:solidFill>
              <a:srgbClr val="FFFFFF"/>
            </a:solidFill>
            <a:latin typeface="Rockwell" panose="02060603020205020403" pitchFamily="18" charset="0"/>
          </a:endParaRPr>
        </a:p>
      </dsp:txBody>
      <dsp:txXfrm>
        <a:off x="1199488" y="3001"/>
        <a:ext cx="6249909" cy="1039049"/>
      </dsp:txXfrm>
    </dsp:sp>
    <dsp:sp modelId="{544ABEB2-69FF-4915-AABD-163152B95E34}">
      <dsp:nvSpPr>
        <dsp:cNvPr id="0" name=""/>
        <dsp:cNvSpPr/>
      </dsp:nvSpPr>
      <dsp:spPr>
        <a:xfrm>
          <a:off x="0" y="1293941"/>
          <a:ext cx="7715956" cy="1038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8ECC2-D0AD-42DB-8431-0C2536B1BBC6}">
      <dsp:nvSpPr>
        <dsp:cNvPr id="0" name=""/>
        <dsp:cNvSpPr/>
      </dsp:nvSpPr>
      <dsp:spPr>
        <a:xfrm>
          <a:off x="314005" y="1527499"/>
          <a:ext cx="571477" cy="5709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074FF-C70F-4AEF-B5D6-8BB26812BB95}">
      <dsp:nvSpPr>
        <dsp:cNvPr id="0" name=""/>
        <dsp:cNvSpPr/>
      </dsp:nvSpPr>
      <dsp:spPr>
        <a:xfrm>
          <a:off x="1199488" y="1293941"/>
          <a:ext cx="6249909" cy="103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66" tIns="109966" rIns="109966" bIns="10996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Rockwell" panose="02060603020205020403" pitchFamily="18" charset="0"/>
            </a:rPr>
            <a:t>Share ideas, good practice, raise issues, advise on applications</a:t>
          </a:r>
          <a:endParaRPr lang="en-US" sz="2000" kern="1200" dirty="0">
            <a:solidFill>
              <a:srgbClr val="FFFFFF"/>
            </a:solidFill>
            <a:latin typeface="Rockwell" panose="02060603020205020403" pitchFamily="18" charset="0"/>
          </a:endParaRPr>
        </a:p>
      </dsp:txBody>
      <dsp:txXfrm>
        <a:off x="1199488" y="1293941"/>
        <a:ext cx="6249909" cy="1039049"/>
      </dsp:txXfrm>
    </dsp:sp>
    <dsp:sp modelId="{E234B9CF-07BD-4F22-89AE-6C89F26DF5AA}">
      <dsp:nvSpPr>
        <dsp:cNvPr id="0" name=""/>
        <dsp:cNvSpPr/>
      </dsp:nvSpPr>
      <dsp:spPr>
        <a:xfrm>
          <a:off x="0" y="2584882"/>
          <a:ext cx="7715956" cy="10380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ABFA0-2C3F-4368-B3AC-8F4310B53432}">
      <dsp:nvSpPr>
        <dsp:cNvPr id="0" name=""/>
        <dsp:cNvSpPr/>
      </dsp:nvSpPr>
      <dsp:spPr>
        <a:xfrm>
          <a:off x="314005" y="2818440"/>
          <a:ext cx="571477" cy="5709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AE322-BAF0-4467-AA5D-7B3DDD225084}">
      <dsp:nvSpPr>
        <dsp:cNvPr id="0" name=""/>
        <dsp:cNvSpPr/>
      </dsp:nvSpPr>
      <dsp:spPr>
        <a:xfrm>
          <a:off x="1199488" y="2584882"/>
          <a:ext cx="6249909" cy="103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66" tIns="109966" rIns="109966" bIns="10996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Rockwell" panose="02060603020205020403" pitchFamily="18" charset="0"/>
            </a:rPr>
            <a:t>Student finance and support for student hardship</a:t>
          </a:r>
          <a:endParaRPr lang="en-US" sz="2000" kern="1200" dirty="0">
            <a:solidFill>
              <a:srgbClr val="FFFFFF"/>
            </a:solidFill>
            <a:latin typeface="Rockwell" panose="02060603020205020403" pitchFamily="18" charset="0"/>
          </a:endParaRPr>
        </a:p>
      </dsp:txBody>
      <dsp:txXfrm>
        <a:off x="1199488" y="2584882"/>
        <a:ext cx="6249909" cy="1039049"/>
      </dsp:txXfrm>
    </dsp:sp>
    <dsp:sp modelId="{46D7AD09-23ED-4CBB-8D9F-9ABDBF5863A7}">
      <dsp:nvSpPr>
        <dsp:cNvPr id="0" name=""/>
        <dsp:cNvSpPr/>
      </dsp:nvSpPr>
      <dsp:spPr>
        <a:xfrm>
          <a:off x="0" y="3875823"/>
          <a:ext cx="7715956" cy="10380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256AA-DF22-4B7A-B7FB-1F8A2DEC34B2}">
      <dsp:nvSpPr>
        <dsp:cNvPr id="0" name=""/>
        <dsp:cNvSpPr/>
      </dsp:nvSpPr>
      <dsp:spPr>
        <a:xfrm>
          <a:off x="314005" y="4109381"/>
          <a:ext cx="571477" cy="5709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49A52-5D77-409B-B368-A637C5FE6800}">
      <dsp:nvSpPr>
        <dsp:cNvPr id="0" name=""/>
        <dsp:cNvSpPr/>
      </dsp:nvSpPr>
      <dsp:spPr>
        <a:xfrm>
          <a:off x="1199488" y="3875823"/>
          <a:ext cx="6249909" cy="1039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966" tIns="109966" rIns="109966" bIns="109966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FFFFFF"/>
              </a:solidFill>
              <a:latin typeface="Rockwell" panose="02060603020205020403" pitchFamily="18" charset="0"/>
            </a:rPr>
            <a:t>Raise awareness of the needs of WP medical students </a:t>
          </a:r>
          <a:r>
            <a:rPr lang="en-GB" sz="2000" kern="1200" dirty="0" err="1">
              <a:solidFill>
                <a:srgbClr val="FFFFFF"/>
              </a:solidFill>
              <a:latin typeface="Rockwell" panose="02060603020205020403" pitchFamily="18" charset="0"/>
            </a:rPr>
            <a:t>eg</a:t>
          </a:r>
          <a:r>
            <a:rPr lang="en-GB" sz="2000" kern="1200" dirty="0">
              <a:solidFill>
                <a:srgbClr val="FFFFFF"/>
              </a:solidFill>
              <a:latin typeface="Rockwell" panose="02060603020205020403" pitchFamily="18" charset="0"/>
            </a:rPr>
            <a:t> through collaboration (e.g. Medical Schools Council (MSC) )</a:t>
          </a:r>
          <a:endParaRPr lang="en-US" sz="2000" kern="1200" dirty="0">
            <a:solidFill>
              <a:srgbClr val="FFFFFF"/>
            </a:solidFill>
            <a:latin typeface="Rockwell" panose="02060603020205020403" pitchFamily="18" charset="0"/>
          </a:endParaRPr>
        </a:p>
      </dsp:txBody>
      <dsp:txXfrm>
        <a:off x="1199488" y="3875823"/>
        <a:ext cx="6249909" cy="1039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B39FB-6CCF-46B7-B08F-E70D18E13F74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4A798-35B6-49B5-821A-99E58A078C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58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77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8D15-61EB-4541-B984-93F9238306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26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347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DA74E-FC05-4096-ADC1-2FA0B645309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116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6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23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1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0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363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50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73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2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36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202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4A798-35B6-49B5-821A-99E58A078C1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7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0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3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building, colorful, area, dome&#10;&#10;Description automatically generated">
            <a:extLst>
              <a:ext uri="{FF2B5EF4-FFF2-40B4-BE49-F238E27FC236}">
                <a16:creationId xmlns:a16="http://schemas.microsoft.com/office/drawing/2014/main" id="{A6BEEEB9-6717-286D-B4AD-04B27816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2" t="1842" r="12904" b="12563"/>
          <a:stretch>
            <a:fillRect/>
          </a:stretch>
        </p:blipFill>
        <p:spPr>
          <a:xfrm>
            <a:off x="-88385" y="-11018"/>
            <a:ext cx="12280392" cy="68781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585DA7-A50B-A46D-9E96-246CEE7857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429" y="287624"/>
            <a:ext cx="7570518" cy="2895603"/>
          </a:xfrm>
        </p:spPr>
        <p:txBody>
          <a:bodyPr anchor="t">
            <a:noAutofit/>
          </a:bodyPr>
          <a:lstStyle>
            <a:lvl1pPr>
              <a:lnSpc>
                <a:spcPts val="7200"/>
              </a:lnSpc>
              <a:defRPr lang="en-GB" sz="7200">
                <a:solidFill>
                  <a:srgbClr val="FFFFFF"/>
                </a:solidFill>
                <a:latin typeface="Arial Black" pitchFamily="34"/>
                <a:cs typeface="Arial Black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D11536-F1A8-7468-EA16-FB68F9472C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157249" y="6349584"/>
            <a:ext cx="2743200" cy="36512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/>
            <a:fld id="{61540AEB-4FAB-4774-B559-32C669116BD4}" type="slidenum">
              <a:t>‹#›</a:t>
            </a:fld>
            <a:endParaRPr lang="en-US"/>
          </a:p>
        </p:txBody>
      </p:sp>
      <p:pic>
        <p:nvPicPr>
          <p:cNvPr id="5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399E2083-EF1C-4D1B-50C4-FD093FC4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29" y="5748869"/>
            <a:ext cx="2730498" cy="9144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08B15677-AA9B-6ACB-C66D-116136632E41}"/>
              </a:ext>
            </a:extLst>
          </p:cNvPr>
          <p:cNvGrpSpPr/>
          <p:nvPr/>
        </p:nvGrpSpPr>
        <p:grpSpPr>
          <a:xfrm>
            <a:off x="7337026" y="-11018"/>
            <a:ext cx="2567215" cy="6878198"/>
            <a:chOff x="7337026" y="-11018"/>
            <a:chExt cx="2567215" cy="6878198"/>
          </a:xfrm>
        </p:grpSpPr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id="{27E60AE0-7F75-0649-301D-B0221E270CC2}"/>
                </a:ext>
              </a:extLst>
            </p:cNvPr>
            <p:cNvCxnSpPr/>
            <p:nvPr/>
          </p:nvCxnSpPr>
          <p:spPr>
            <a:xfrm flipH="1">
              <a:off x="7337026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0CC6DE"/>
              </a:solidFill>
              <a:prstDash val="solid"/>
              <a:miter/>
            </a:ln>
          </p:spPr>
        </p:cxnSp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id="{264BAF3D-A61B-8172-EA0A-670790D38DC2}"/>
                </a:ext>
              </a:extLst>
            </p:cNvPr>
            <p:cNvCxnSpPr/>
            <p:nvPr/>
          </p:nvCxnSpPr>
          <p:spPr>
            <a:xfrm flipH="1">
              <a:off x="7459437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E0249A"/>
              </a:solidFill>
              <a:prstDash val="solid"/>
              <a:miter/>
            </a:ln>
          </p:spPr>
        </p:cxnSp>
        <p:cxnSp>
          <p:nvCxnSpPr>
            <p:cNvPr id="9" name="Straight Connector 11">
              <a:extLst>
                <a:ext uri="{FF2B5EF4-FFF2-40B4-BE49-F238E27FC236}">
                  <a16:creationId xmlns:a16="http://schemas.microsoft.com/office/drawing/2014/main" id="{1FB65C74-FAEA-D8A5-A31E-3469F811BB6F}"/>
                </a:ext>
              </a:extLst>
            </p:cNvPr>
            <p:cNvCxnSpPr/>
            <p:nvPr/>
          </p:nvCxnSpPr>
          <p:spPr>
            <a:xfrm flipH="1">
              <a:off x="7581839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EE7119"/>
              </a:solidFill>
              <a:prstDash val="solid"/>
              <a:miter/>
            </a:ln>
          </p:spPr>
        </p:cxn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id="{9CE7D79E-AAAA-1E5B-ED73-80A2FB253242}"/>
                </a:ext>
              </a:extLst>
            </p:cNvPr>
            <p:cNvCxnSpPr/>
            <p:nvPr/>
          </p:nvCxnSpPr>
          <p:spPr>
            <a:xfrm flipH="1">
              <a:off x="7704249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BED600"/>
              </a:solidFill>
              <a:prstDash val="solid"/>
              <a:miter/>
            </a:ln>
          </p:spPr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9F111C60-6F20-27E9-79EE-7FC823AC3F57}"/>
                </a:ext>
              </a:extLst>
            </p:cNvPr>
            <p:cNvCxnSpPr/>
            <p:nvPr/>
          </p:nvCxnSpPr>
          <p:spPr>
            <a:xfrm flipH="1">
              <a:off x="7826660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9278D1"/>
              </a:solidFill>
              <a:prstDash val="solid"/>
              <a:miter/>
            </a:ln>
          </p:spPr>
        </p:cxnSp>
        <p:cxnSp>
          <p:nvCxnSpPr>
            <p:cNvPr id="12" name="Straight Connector 14">
              <a:extLst>
                <a:ext uri="{FF2B5EF4-FFF2-40B4-BE49-F238E27FC236}">
                  <a16:creationId xmlns:a16="http://schemas.microsoft.com/office/drawing/2014/main" id="{D8BED2B5-B870-62C3-E586-2DB3CD04D18D}"/>
                </a:ext>
              </a:extLst>
            </p:cNvPr>
            <p:cNvCxnSpPr/>
            <p:nvPr/>
          </p:nvCxnSpPr>
          <p:spPr>
            <a:xfrm flipH="1">
              <a:off x="7949071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0CC6DE"/>
              </a:solidFill>
              <a:prstDash val="solid"/>
              <a:miter/>
            </a:ln>
          </p:spPr>
        </p:cxnSp>
        <p:cxnSp>
          <p:nvCxnSpPr>
            <p:cNvPr id="13" name="Straight Connector 15">
              <a:extLst>
                <a:ext uri="{FF2B5EF4-FFF2-40B4-BE49-F238E27FC236}">
                  <a16:creationId xmlns:a16="http://schemas.microsoft.com/office/drawing/2014/main" id="{2492AE41-2884-9853-394D-0D33AFE62DF0}"/>
                </a:ext>
              </a:extLst>
            </p:cNvPr>
            <p:cNvCxnSpPr/>
            <p:nvPr/>
          </p:nvCxnSpPr>
          <p:spPr>
            <a:xfrm flipH="1">
              <a:off x="8071472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AA1D2C"/>
              </a:solidFill>
              <a:prstDash val="solid"/>
              <a:miter/>
            </a:ln>
          </p:spPr>
        </p:cxnSp>
        <p:cxnSp>
          <p:nvCxnSpPr>
            <p:cNvPr id="14" name="Straight Connector 16">
              <a:extLst>
                <a:ext uri="{FF2B5EF4-FFF2-40B4-BE49-F238E27FC236}">
                  <a16:creationId xmlns:a16="http://schemas.microsoft.com/office/drawing/2014/main" id="{2018D4F0-431C-0F75-3A71-4D85DC06DA65}"/>
                </a:ext>
              </a:extLst>
            </p:cNvPr>
            <p:cNvCxnSpPr/>
            <p:nvPr/>
          </p:nvCxnSpPr>
          <p:spPr>
            <a:xfrm flipH="1">
              <a:off x="8193883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00434F"/>
              </a:solidFill>
              <a:prstDash val="solid"/>
              <a:miter/>
            </a:ln>
          </p:spPr>
        </p:cxnSp>
        <p:cxnSp>
          <p:nvCxnSpPr>
            <p:cNvPr id="15" name="Straight Connector 17">
              <a:extLst>
                <a:ext uri="{FF2B5EF4-FFF2-40B4-BE49-F238E27FC236}">
                  <a16:creationId xmlns:a16="http://schemas.microsoft.com/office/drawing/2014/main" id="{AFD7AA43-2517-2B2B-03D8-7D6494A8AD27}"/>
                </a:ext>
              </a:extLst>
            </p:cNvPr>
            <p:cNvCxnSpPr/>
            <p:nvPr/>
          </p:nvCxnSpPr>
          <p:spPr>
            <a:xfrm flipH="1">
              <a:off x="8316285" y="-11018"/>
              <a:ext cx="1587956" cy="6878198"/>
            </a:xfrm>
            <a:prstGeom prst="straightConnector1">
              <a:avLst/>
            </a:prstGeom>
            <a:noFill/>
            <a:ln w="25402" cap="flat">
              <a:solidFill>
                <a:srgbClr val="772059"/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74206209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0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7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2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8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1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3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3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stol.ac.uk/study/outreach/post-16/health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nsight-into-bristol@bristol.ac.uk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stol.ac.uk/study/outreach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FEC4-3C49-0B8B-F95C-69FC5D7C5B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ckwell" panose="02060603020205020403" pitchFamily="18" charset="0"/>
              </a:rPr>
              <a:t>Widening Participation &amp; Gateway Programmes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FB0076-F80D-26AA-7173-9E742058B977}"/>
              </a:ext>
            </a:extLst>
          </p:cNvPr>
          <p:cNvSpPr txBox="1"/>
          <p:nvPr/>
        </p:nvSpPr>
        <p:spPr>
          <a:xfrm>
            <a:off x="10116190" y="6367360"/>
            <a:ext cx="1332472" cy="3630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rPr>
              <a:t>bristol.ac.uk&gt;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C7E887E-0F37-5B96-DDAA-6F3CA22B152A}"/>
              </a:ext>
            </a:extLst>
          </p:cNvPr>
          <p:cNvSpPr txBox="1">
            <a:spLocks/>
          </p:cNvSpPr>
          <p:nvPr/>
        </p:nvSpPr>
        <p:spPr>
          <a:xfrm>
            <a:off x="3429000" y="4877210"/>
            <a:ext cx="5333999" cy="1853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solidFill>
                  <a:schemeClr val="tx1"/>
                </a:solidFill>
                <a:latin typeface="Rockwell" panose="02060603020205020403" pitchFamily="18" charset="0"/>
              </a:rPr>
              <a:t>Dr Allison Fulford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solidFill>
                  <a:schemeClr val="tx1"/>
                </a:solidFill>
                <a:latin typeface="Rockwell" panose="02060603020205020403" pitchFamily="18" charset="0"/>
              </a:rPr>
              <a:t>University of Bristol,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solidFill>
                  <a:schemeClr val="tx1"/>
                </a:solidFill>
                <a:latin typeface="Rockwell" panose="02060603020205020403" pitchFamily="18" charset="0"/>
              </a:rPr>
              <a:t>School of Anatomy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solidFill>
                  <a:schemeClr val="tx1"/>
                </a:solidFill>
                <a:latin typeface="Rockwell" panose="02060603020205020403" pitchFamily="18" charset="0"/>
              </a:rPr>
              <a:t>a.j.fulford@bristol.ac.uk</a:t>
            </a:r>
          </a:p>
        </p:txBody>
      </p:sp>
      <p:pic>
        <p:nvPicPr>
          <p:cNvPr id="5" name="Picture 4" descr="A person smiling for a picture&#10;&#10;Description automatically generated with low confidence">
            <a:extLst>
              <a:ext uri="{FF2B5EF4-FFF2-40B4-BE49-F238E27FC236}">
                <a16:creationId xmlns:a16="http://schemas.microsoft.com/office/drawing/2014/main" id="{FD5639A3-D076-1D44-8CAA-E1EDAD954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59" y="4736893"/>
            <a:ext cx="2121108" cy="21211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94A0-84C6-A752-9ED8-6D86A6BC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6241"/>
            <a:ext cx="10668000" cy="1524000"/>
          </a:xfrm>
        </p:spPr>
        <p:txBody>
          <a:bodyPr/>
          <a:lstStyle/>
          <a:p>
            <a:r>
              <a:rPr lang="en-GB" b="1" dirty="0">
                <a:solidFill>
                  <a:srgbClr val="FFFFFF"/>
                </a:solidFill>
                <a:latin typeface="Rockwell" panose="02060603020205020403" pitchFamily="18" charset="0"/>
              </a:rPr>
              <a:t>Gateway Programmes at University of Bristol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BBFEF-6052-5AB2-432C-DA299E6D6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98546"/>
            <a:ext cx="10668000" cy="3818083"/>
          </a:xfrm>
        </p:spPr>
        <p:txBody>
          <a:bodyPr>
            <a:normAutofit fontScale="77500" lnSpcReduction="20000"/>
          </a:bodyPr>
          <a:lstStyle/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Combined Gateway year</a:t>
            </a:r>
          </a:p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Foundation course for MBChB, BDS and BVSc</a:t>
            </a:r>
          </a:p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Opportunities for interprofessional learning</a:t>
            </a:r>
          </a:p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Observational placements</a:t>
            </a:r>
          </a:p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Near-peer mentoring</a:t>
            </a:r>
          </a:p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Wellbeing support</a:t>
            </a:r>
          </a:p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High progression rates to clinical courses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4CA2D-4C24-20EF-4602-64D3F20F1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564" y="1790241"/>
            <a:ext cx="3954436" cy="35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C993-8431-2153-85C4-6D6890B6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92" y="-257837"/>
            <a:ext cx="11587908" cy="1617644"/>
          </a:xfrm>
        </p:spPr>
        <p:txBody>
          <a:bodyPr/>
          <a:lstStyle/>
          <a:p>
            <a:r>
              <a:rPr lang="en-GB" dirty="0">
                <a:latin typeface="Rockwell" panose="02060603020205020403" pitchFamily="18" charset="0"/>
              </a:rPr>
              <a:t>What other types of WP schemes exist?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E6B9FE-8950-F474-4422-46621629981B}"/>
              </a:ext>
            </a:extLst>
          </p:cNvPr>
          <p:cNvSpPr txBox="1">
            <a:spLocks/>
          </p:cNvSpPr>
          <p:nvPr/>
        </p:nvSpPr>
        <p:spPr>
          <a:xfrm>
            <a:off x="304289" y="2422525"/>
            <a:ext cx="6238875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solidFill>
                  <a:schemeClr val="tx1"/>
                </a:solidFill>
                <a:latin typeface="Rockwell" panose="02060603020205020403" pitchFamily="18" charset="0"/>
              </a:rPr>
              <a:t>University outreach projects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Rockwell" panose="02060603020205020403" pitchFamily="18" charset="0"/>
              </a:rPr>
              <a:t>Summer schools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Rockwell" panose="02060603020205020403" pitchFamily="18" charset="0"/>
              </a:rPr>
              <a:t>Guaranteed offer schemes</a:t>
            </a:r>
          </a:p>
          <a:p>
            <a:pPr lvl="1"/>
            <a:r>
              <a:rPr lang="en-GB" dirty="0">
                <a:solidFill>
                  <a:schemeClr val="tx1"/>
                </a:solidFill>
                <a:latin typeface="Rockwell" panose="02060603020205020403" pitchFamily="18" charset="0"/>
              </a:rPr>
              <a:t>Contextual offers</a:t>
            </a:r>
          </a:p>
        </p:txBody>
      </p:sp>
    </p:spTree>
    <p:extLst>
      <p:ext uri="{BB962C8B-B14F-4D97-AF65-F5344CB8AC3E}">
        <p14:creationId xmlns:p14="http://schemas.microsoft.com/office/powerpoint/2010/main" val="413106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60A3-C668-7638-DBCF-96E3D186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92170"/>
            <a:ext cx="9144000" cy="1344168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BC9D4-248D-D620-FD8C-04069BB2BB53}"/>
              </a:ext>
            </a:extLst>
          </p:cNvPr>
          <p:cNvSpPr txBox="1"/>
          <p:nvPr/>
        </p:nvSpPr>
        <p:spPr>
          <a:xfrm>
            <a:off x="749002" y="2166273"/>
            <a:ext cx="64586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000" b="0" i="0" dirty="0">
              <a:effectLst/>
              <a:latin typeface="Rockwell" panose="02060603020205020403" pitchFamily="18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  <a:latin typeface="Rockwell" panose="02060603020205020403" pitchFamily="18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Pathways to Health Sciences</a:t>
            </a:r>
            <a:endParaRPr lang="en-GB" sz="2000" b="1" i="0" dirty="0">
              <a:effectLst/>
              <a:latin typeface="Rockwell" panose="02060603020205020403" pitchFamily="18" charset="0"/>
              <a:cs typeface="Calibri" panose="020F0502020204030204" pitchFamily="34" charset="0"/>
            </a:endParaRPr>
          </a:p>
          <a:p>
            <a:pPr algn="l"/>
            <a:r>
              <a:rPr lang="en-GB" sz="2000" b="0" i="0" dirty="0">
                <a:effectLst/>
                <a:latin typeface="Rockwell" panose="02060603020205020403" pitchFamily="18" charset="0"/>
                <a:cs typeface="Calibri" panose="020F0502020204030204" pitchFamily="34" charset="0"/>
              </a:rPr>
              <a:t>Offers local Year 12 students a series of workshops at the university to discover more about Dentistry, Medicine or Veterinary Sciences at the University of Bristol.</a:t>
            </a:r>
          </a:p>
          <a:p>
            <a:pPr algn="l"/>
            <a:endParaRPr lang="en-GB" sz="2000" b="0" i="0" dirty="0">
              <a:effectLst/>
              <a:latin typeface="Rockwell" panose="02060603020205020403" pitchFamily="18" charset="0"/>
              <a:cs typeface="Calibri" panose="020F0502020204030204" pitchFamily="34" charset="0"/>
            </a:endParaRPr>
          </a:p>
          <a:p>
            <a:pPr algn="l"/>
            <a:endParaRPr lang="en-GB" sz="2000" b="1" dirty="0">
              <a:latin typeface="Rockwell" panose="02060603020205020403" pitchFamily="18" charset="0"/>
              <a:cs typeface="Calibri" panose="020F0502020204030204" pitchFamily="34" charset="0"/>
            </a:endParaRPr>
          </a:p>
          <a:p>
            <a:pPr algn="l"/>
            <a:r>
              <a:rPr lang="en-GB" sz="2000" b="1" i="0" dirty="0">
                <a:effectLst/>
                <a:latin typeface="Rockwell" panose="02060603020205020403" pitchFamily="18" charset="0"/>
                <a:cs typeface="Calibri" panose="020F0502020204030204" pitchFamily="34" charset="0"/>
              </a:rPr>
              <a:t>Sutton Trust Summer School </a:t>
            </a:r>
            <a:r>
              <a:rPr lang="en-GB" sz="2000" b="0" i="0" dirty="0">
                <a:effectLst/>
                <a:latin typeface="Rockwell" panose="02060603020205020403" pitchFamily="18" charset="0"/>
                <a:cs typeface="Calibri" panose="020F0502020204030204" pitchFamily="34" charset="0"/>
              </a:rPr>
              <a:t>and </a:t>
            </a:r>
            <a:r>
              <a:rPr lang="en-GB" sz="2000" b="1" i="0" dirty="0">
                <a:effectLst/>
                <a:latin typeface="Rockwell" panose="02060603020205020403" pitchFamily="18" charset="0"/>
                <a:cs typeface="Calibri" panose="020F0502020204030204" pitchFamily="34" charset="0"/>
              </a:rPr>
              <a:t>Insight into Bristol </a:t>
            </a:r>
            <a:r>
              <a:rPr lang="en-GB" sz="2000" b="0" i="0" dirty="0">
                <a:effectLst/>
                <a:latin typeface="Rockwell" panose="02060603020205020403" pitchFamily="18" charset="0"/>
                <a:cs typeface="Calibri" panose="020F0502020204030204" pitchFamily="34" charset="0"/>
              </a:rPr>
              <a:t>(both residential summer schools for year 12 students)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987F89-42DC-5422-2EB6-707886C2ECEF}"/>
              </a:ext>
            </a:extLst>
          </p:cNvPr>
          <p:cNvSpPr txBox="1">
            <a:spLocks/>
          </p:cNvSpPr>
          <p:nvPr/>
        </p:nvSpPr>
        <p:spPr>
          <a:xfrm>
            <a:off x="1222917" y="-537659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latin typeface="Rockwell" panose="02060603020205020403" pitchFamily="18" charset="0"/>
            </a:endParaRPr>
          </a:p>
          <a:p>
            <a:endParaRPr lang="en-GB" sz="2800" dirty="0">
              <a:latin typeface="Rockwell" panose="02060603020205020403" pitchFamily="18" charset="0"/>
            </a:endParaRPr>
          </a:p>
          <a:p>
            <a:endParaRPr lang="en-GB" sz="3200" dirty="0">
              <a:latin typeface="Rockwell" panose="02060603020205020403" pitchFamily="18" charset="0"/>
            </a:endParaRPr>
          </a:p>
          <a:p>
            <a:r>
              <a:rPr lang="en-GB" sz="4000" dirty="0">
                <a:latin typeface="Rockwell" panose="02060603020205020403" pitchFamily="18" charset="0"/>
              </a:rPr>
              <a:t>Widening participation Schemes at the University of Bristol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A1F2-0A8F-8402-4CEB-77801989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664" y="1478593"/>
            <a:ext cx="3363516" cy="4750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2212D-F5F8-2B4D-C343-56E7B13D6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03" y="5992736"/>
            <a:ext cx="5346998" cy="907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86FD8-2E8B-76A4-266A-E4322682F482}"/>
              </a:ext>
            </a:extLst>
          </p:cNvPr>
          <p:cNvSpPr txBox="1"/>
          <p:nvPr/>
        </p:nvSpPr>
        <p:spPr>
          <a:xfrm>
            <a:off x="749002" y="6358424"/>
            <a:ext cx="609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insight-into-bristol@bristol.ac.uk</a:t>
            </a:r>
            <a:r>
              <a:rPr lang="en-GB" sz="1600" b="0" i="0" dirty="0">
                <a:effectLst/>
                <a:latin typeface="Open Sans" panose="020B0606030504020204" pitchFamily="34" charset="0"/>
              </a:rPr>
              <a:t> 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1885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E117-08AC-0C0C-3611-D7F5C78E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ckwell" panose="02060603020205020403" pitchFamily="18" charset="0"/>
              </a:rPr>
              <a:t>How you can help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F887-6896-918B-FFC0-F29F27ED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Rockwell" panose="02060603020205020403" pitchFamily="18" charset="0"/>
              </a:rPr>
              <a:t>Identify and discuss specific barriers WP students face when applying to university</a:t>
            </a:r>
          </a:p>
          <a:p>
            <a:r>
              <a:rPr lang="en-GB" dirty="0">
                <a:latin typeface="Rockwell" panose="02060603020205020403" pitchFamily="18" charset="0"/>
              </a:rPr>
              <a:t>Signpost your students to our resources and university websites for further information on admissions and our courses</a:t>
            </a:r>
          </a:p>
          <a:p>
            <a:r>
              <a:rPr lang="en-GB" dirty="0">
                <a:latin typeface="Rockwell" panose="02060603020205020403" pitchFamily="18" charset="0"/>
              </a:rPr>
              <a:t>Encourage your students to join WP/outreach schemes</a:t>
            </a:r>
          </a:p>
          <a:p>
            <a:pPr marL="0" indent="0">
              <a:buNone/>
            </a:pPr>
            <a:endParaRPr lang="en-GB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FFAD-1830-E0A0-7ABD-202CE5F9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22" y="229738"/>
            <a:ext cx="10668000" cy="1524000"/>
          </a:xfrm>
        </p:spPr>
        <p:txBody>
          <a:bodyPr/>
          <a:lstStyle/>
          <a:p>
            <a:r>
              <a:rPr lang="en-GB" dirty="0">
                <a:latin typeface="Rockwell" panose="02060603020205020403" pitchFamily="18" charset="0"/>
              </a:rPr>
              <a:t>Want to know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CA37-A4D5-1123-1FC1-1CE1B4331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9" y="1855527"/>
            <a:ext cx="6736780" cy="4524232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Rockwell" panose="02060603020205020403" pitchFamily="18" charset="0"/>
              </a:rPr>
              <a:t>Sign up for the University of Bristol Schools and Colleges newsletter</a:t>
            </a:r>
          </a:p>
          <a:p>
            <a:r>
              <a:rPr lang="en-GB" dirty="0">
                <a:latin typeface="Rockwell" panose="02060603020205020403" pitchFamily="18" charset="0"/>
                <a:hlinkClick r:id="rId3"/>
              </a:rPr>
              <a:t>Outreach | Study at Bristol | University of Bristol</a:t>
            </a:r>
            <a:endParaRPr lang="en-GB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GB" dirty="0">
              <a:latin typeface="Rockwell" panose="02060603020205020403" pitchFamily="18" charset="0"/>
            </a:endParaRPr>
          </a:p>
          <a:p>
            <a:r>
              <a:rPr lang="en-GB" sz="4000" b="1" spc="-150" dirty="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Find out more:</a:t>
            </a:r>
          </a:p>
          <a:p>
            <a:r>
              <a:rPr lang="en-GB" sz="4000" b="1" spc="-150" dirty="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bristol.ac.uk/medical-school</a:t>
            </a:r>
          </a:p>
          <a:p>
            <a:endParaRPr lang="en-GB" dirty="0">
              <a:latin typeface="Rockwell" panose="02060603020205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E723D-9C8E-3DDE-B518-16D6DB27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509" y="0"/>
            <a:ext cx="5018491" cy="355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4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3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5" name="Rectangle 15">
            <a:extLst>
              <a:ext uri="{FF2B5EF4-FFF2-40B4-BE49-F238E27FC236}">
                <a16:creationId xmlns:a16="http://schemas.microsoft.com/office/drawing/2014/main" id="{C8742881-39E4-4A95-883C-92BEB90E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hot air balloons in the sky over water">
            <a:extLst>
              <a:ext uri="{FF2B5EF4-FFF2-40B4-BE49-F238E27FC236}">
                <a16:creationId xmlns:a16="http://schemas.microsoft.com/office/drawing/2014/main" id="{3AC520AB-6490-4737-32D1-F447BAF0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: Shape 17">
            <a:extLst>
              <a:ext uri="{FF2B5EF4-FFF2-40B4-BE49-F238E27FC236}">
                <a16:creationId xmlns:a16="http://schemas.microsoft.com/office/drawing/2014/main" id="{EE8087F3-C79C-45B6-B920-0683B8599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7" name="Freeform: Shape 19">
            <a:extLst>
              <a:ext uri="{FF2B5EF4-FFF2-40B4-BE49-F238E27FC236}">
                <a16:creationId xmlns:a16="http://schemas.microsoft.com/office/drawing/2014/main" id="{D5870DA8-9099-4A8F-A7A7-4C328AB66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913098"/>
            <a:ext cx="3637107" cy="944903"/>
          </a:xfrm>
          <a:custGeom>
            <a:avLst/>
            <a:gdLst>
              <a:gd name="connsiteX0" fmla="*/ 1673074 w 4228094"/>
              <a:gd name="connsiteY0" fmla="*/ 230 h 1137038"/>
              <a:gd name="connsiteX1" fmla="*/ 3676781 w 4228094"/>
              <a:gd name="connsiteY1" fmla="*/ 298555 h 1137038"/>
              <a:gd name="connsiteX2" fmla="*/ 4025527 w 4228094"/>
              <a:gd name="connsiteY2" fmla="*/ 425010 h 1137038"/>
              <a:gd name="connsiteX3" fmla="*/ 4228094 w 4228094"/>
              <a:gd name="connsiteY3" fmla="*/ 494088 h 1137038"/>
              <a:gd name="connsiteX4" fmla="*/ 4228094 w 4228094"/>
              <a:gd name="connsiteY4" fmla="*/ 1137038 h 1137038"/>
              <a:gd name="connsiteX5" fmla="*/ 0 w 4228094"/>
              <a:gd name="connsiteY5" fmla="*/ 1137038 h 1137038"/>
              <a:gd name="connsiteX6" fmla="*/ 18109 w 4228094"/>
              <a:gd name="connsiteY6" fmla="*/ 1068877 h 1137038"/>
              <a:gd name="connsiteX7" fmla="*/ 362264 w 4228094"/>
              <a:gd name="connsiteY7" fmla="*/ 366637 h 1137038"/>
              <a:gd name="connsiteX8" fmla="*/ 1386499 w 4228094"/>
              <a:gd name="connsiteY8" fmla="*/ 1522 h 1137038"/>
              <a:gd name="connsiteX9" fmla="*/ 1673074 w 4228094"/>
              <a:gd name="connsiteY9" fmla="*/ 230 h 11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8094" h="1137038">
                <a:moveTo>
                  <a:pt x="1673074" y="230"/>
                </a:moveTo>
                <a:cubicBezTo>
                  <a:pt x="2346512" y="4287"/>
                  <a:pt x="3048424" y="63583"/>
                  <a:pt x="3676781" y="298555"/>
                </a:cubicBezTo>
                <a:cubicBezTo>
                  <a:pt x="3793275" y="342114"/>
                  <a:pt x="3909477" y="384216"/>
                  <a:pt x="4025527" y="425010"/>
                </a:cubicBezTo>
                <a:lnTo>
                  <a:pt x="4228094" y="494088"/>
                </a:lnTo>
                <a:lnTo>
                  <a:pt x="4228094" y="1137038"/>
                </a:lnTo>
                <a:lnTo>
                  <a:pt x="0" y="1137038"/>
                </a:lnTo>
                <a:lnTo>
                  <a:pt x="18109" y="1068877"/>
                </a:lnTo>
                <a:cubicBezTo>
                  <a:pt x="95047" y="799139"/>
                  <a:pt x="194962" y="542008"/>
                  <a:pt x="362264" y="366637"/>
                </a:cubicBezTo>
                <a:cubicBezTo>
                  <a:pt x="622229" y="94062"/>
                  <a:pt x="1015836" y="6565"/>
                  <a:pt x="1386499" y="1522"/>
                </a:cubicBezTo>
                <a:cubicBezTo>
                  <a:pt x="1481245" y="198"/>
                  <a:pt x="1576869" y="-349"/>
                  <a:pt x="1673074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50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8" name="Freeform: Shape 21">
            <a:extLst>
              <a:ext uri="{FF2B5EF4-FFF2-40B4-BE49-F238E27FC236}">
                <a16:creationId xmlns:a16="http://schemas.microsoft.com/office/drawing/2014/main" id="{F15680D9-A85E-49DF-B973-30080D685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29359"/>
            <a:ext cx="4333874" cy="1028642"/>
          </a:xfrm>
          <a:custGeom>
            <a:avLst/>
            <a:gdLst>
              <a:gd name="connsiteX0" fmla="*/ 1576991 w 5038078"/>
              <a:gd name="connsiteY0" fmla="*/ 210 h 1238015"/>
              <a:gd name="connsiteX1" fmla="*/ 3403320 w 5038078"/>
              <a:gd name="connsiteY1" fmla="*/ 272125 h 1238015"/>
              <a:gd name="connsiteX2" fmla="*/ 4672870 w 5038078"/>
              <a:gd name="connsiteY2" fmla="*/ 693604 h 1238015"/>
              <a:gd name="connsiteX3" fmla="*/ 5038078 w 5038078"/>
              <a:gd name="connsiteY3" fmla="*/ 795929 h 1238015"/>
              <a:gd name="connsiteX4" fmla="*/ 5038078 w 5038078"/>
              <a:gd name="connsiteY4" fmla="*/ 1238015 h 1238015"/>
              <a:gd name="connsiteX5" fmla="*/ 0 w 5038078"/>
              <a:gd name="connsiteY5" fmla="*/ 1238015 h 1238015"/>
              <a:gd name="connsiteX6" fmla="*/ 19230 w 5038078"/>
              <a:gd name="connsiteY6" fmla="*/ 1159819 h 1238015"/>
              <a:gd name="connsiteX7" fmla="*/ 382219 w 5038078"/>
              <a:gd name="connsiteY7" fmla="*/ 334180 h 1238015"/>
              <a:gd name="connsiteX8" fmla="*/ 1315784 w 5038078"/>
              <a:gd name="connsiteY8" fmla="*/ 1388 h 1238015"/>
              <a:gd name="connsiteX9" fmla="*/ 1576991 w 5038078"/>
              <a:gd name="connsiteY9" fmla="*/ 210 h 123801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129518"/>
              <a:gd name="connsiteY0" fmla="*/ 1237805 h 1329245"/>
              <a:gd name="connsiteX1" fmla="*/ 19230 w 5129518"/>
              <a:gd name="connsiteY1" fmla="*/ 1159609 h 1329245"/>
              <a:gd name="connsiteX2" fmla="*/ 382219 w 5129518"/>
              <a:gd name="connsiteY2" fmla="*/ 333970 h 1329245"/>
              <a:gd name="connsiteX3" fmla="*/ 1315784 w 5129518"/>
              <a:gd name="connsiteY3" fmla="*/ 1178 h 1329245"/>
              <a:gd name="connsiteX4" fmla="*/ 1576991 w 5129518"/>
              <a:gd name="connsiteY4" fmla="*/ 0 h 1329245"/>
              <a:gd name="connsiteX5" fmla="*/ 3403320 w 5129518"/>
              <a:gd name="connsiteY5" fmla="*/ 271915 h 1329245"/>
              <a:gd name="connsiteX6" fmla="*/ 4672870 w 5129518"/>
              <a:gd name="connsiteY6" fmla="*/ 693394 h 1329245"/>
              <a:gd name="connsiteX7" fmla="*/ 5038078 w 5129518"/>
              <a:gd name="connsiteY7" fmla="*/ 795719 h 1329245"/>
              <a:gd name="connsiteX8" fmla="*/ 5129518 w 5129518"/>
              <a:gd name="connsiteY8" fmla="*/ 1329245 h 1329245"/>
              <a:gd name="connsiteX0" fmla="*/ 0 w 5049689"/>
              <a:gd name="connsiteY0" fmla="*/ 1237805 h 1423588"/>
              <a:gd name="connsiteX1" fmla="*/ 19230 w 5049689"/>
              <a:gd name="connsiteY1" fmla="*/ 1159609 h 1423588"/>
              <a:gd name="connsiteX2" fmla="*/ 382219 w 5049689"/>
              <a:gd name="connsiteY2" fmla="*/ 333970 h 1423588"/>
              <a:gd name="connsiteX3" fmla="*/ 1315784 w 5049689"/>
              <a:gd name="connsiteY3" fmla="*/ 1178 h 1423588"/>
              <a:gd name="connsiteX4" fmla="*/ 1576991 w 5049689"/>
              <a:gd name="connsiteY4" fmla="*/ 0 h 1423588"/>
              <a:gd name="connsiteX5" fmla="*/ 3403320 w 5049689"/>
              <a:gd name="connsiteY5" fmla="*/ 271915 h 1423588"/>
              <a:gd name="connsiteX6" fmla="*/ 4672870 w 5049689"/>
              <a:gd name="connsiteY6" fmla="*/ 693394 h 1423588"/>
              <a:gd name="connsiteX7" fmla="*/ 5038078 w 5049689"/>
              <a:gd name="connsiteY7" fmla="*/ 795719 h 1423588"/>
              <a:gd name="connsiteX8" fmla="*/ 5049689 w 5049689"/>
              <a:gd name="connsiteY8" fmla="*/ 1423588 h 1423588"/>
              <a:gd name="connsiteX0" fmla="*/ 0 w 5038078"/>
              <a:gd name="connsiteY0" fmla="*/ 1237805 h 1237805"/>
              <a:gd name="connsiteX1" fmla="*/ 19230 w 5038078"/>
              <a:gd name="connsiteY1" fmla="*/ 1159609 h 1237805"/>
              <a:gd name="connsiteX2" fmla="*/ 382219 w 5038078"/>
              <a:gd name="connsiteY2" fmla="*/ 333970 h 1237805"/>
              <a:gd name="connsiteX3" fmla="*/ 1315784 w 5038078"/>
              <a:gd name="connsiteY3" fmla="*/ 1178 h 1237805"/>
              <a:gd name="connsiteX4" fmla="*/ 1576991 w 5038078"/>
              <a:gd name="connsiteY4" fmla="*/ 0 h 1237805"/>
              <a:gd name="connsiteX5" fmla="*/ 3403320 w 5038078"/>
              <a:gd name="connsiteY5" fmla="*/ 271915 h 1237805"/>
              <a:gd name="connsiteX6" fmla="*/ 4672870 w 5038078"/>
              <a:gd name="connsiteY6" fmla="*/ 693394 h 1237805"/>
              <a:gd name="connsiteX7" fmla="*/ 5038078 w 5038078"/>
              <a:gd name="connsiteY7" fmla="*/ 795719 h 12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8078" h="1237805">
                <a:moveTo>
                  <a:pt x="0" y="1237805"/>
                </a:moveTo>
                <a:lnTo>
                  <a:pt x="19230" y="1159609"/>
                </a:lnTo>
                <a:cubicBezTo>
                  <a:pt x="96961" y="850027"/>
                  <a:pt x="191605" y="533778"/>
                  <a:pt x="382219" y="333970"/>
                </a:cubicBezTo>
                <a:cubicBezTo>
                  <a:pt x="619171" y="85526"/>
                  <a:pt x="977934" y="5774"/>
                  <a:pt x="1315784" y="1178"/>
                </a:cubicBezTo>
                <a:lnTo>
                  <a:pt x="1576991" y="0"/>
                </a:lnTo>
                <a:cubicBezTo>
                  <a:pt x="2190813" y="3698"/>
                  <a:pt x="2830589" y="57744"/>
                  <a:pt x="3403320" y="271915"/>
                </a:cubicBezTo>
                <a:cubicBezTo>
                  <a:pt x="3828046" y="430728"/>
                  <a:pt x="4248519" y="568281"/>
                  <a:pt x="4672870" y="693394"/>
                </a:cubicBezTo>
                <a:lnTo>
                  <a:pt x="5038078" y="795719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F3BDE-C138-887B-06C2-E03C8D71699D}"/>
              </a:ext>
            </a:extLst>
          </p:cNvPr>
          <p:cNvSpPr txBox="1"/>
          <p:nvPr/>
        </p:nvSpPr>
        <p:spPr>
          <a:xfrm>
            <a:off x="3602945" y="3507588"/>
            <a:ext cx="504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Rockwell" panose="02060603020205020403" pitchFamily="18" charset="0"/>
              </a:rPr>
              <a:t>Thankyou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49307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18EB679B-0121-AA2F-8F48-5E1EA6258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0" b="17313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AD4AE-2FC4-F3A1-FC31-BD0C2FDE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87" y="4888627"/>
            <a:ext cx="5053011" cy="161452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Rockwell" panose="02060603020205020403" pitchFamily="18" charset="0"/>
              </a:rPr>
              <a:t>What is Widening </a:t>
            </a:r>
            <a:r>
              <a:rPr lang="en-US" sz="4000" dirty="0">
                <a:latin typeface="Rockwell" panose="02060603020205020403" pitchFamily="18" charset="0"/>
              </a:rPr>
              <a:t>p</a:t>
            </a:r>
            <a:r>
              <a:rPr lang="en-US" sz="4000" kern="1200" dirty="0">
                <a:solidFill>
                  <a:schemeClr val="tx1"/>
                </a:solidFill>
                <a:latin typeface="Rockwell" panose="02060603020205020403" pitchFamily="18" charset="0"/>
              </a:rPr>
              <a:t>articipation?</a:t>
            </a:r>
            <a:br>
              <a:rPr lang="en-US" sz="4000" kern="1200" dirty="0">
                <a:solidFill>
                  <a:schemeClr val="tx1"/>
                </a:solidFill>
                <a:latin typeface="Rockwell" panose="02060603020205020403" pitchFamily="18" charset="0"/>
              </a:rPr>
            </a:br>
            <a:br>
              <a:rPr lang="en-US" sz="4000" kern="1200" dirty="0">
                <a:solidFill>
                  <a:schemeClr val="tx1"/>
                </a:solidFill>
                <a:latin typeface="Rockwell" panose="02060603020205020403" pitchFamily="18" charset="0"/>
              </a:rPr>
            </a:br>
            <a:r>
              <a:rPr lang="en-US" sz="4000" dirty="0">
                <a:latin typeface="Rockwell" panose="02060603020205020403" pitchFamily="18" charset="0"/>
              </a:rPr>
              <a:t>W</a:t>
            </a:r>
            <a:r>
              <a:rPr lang="en-US" sz="4000" kern="1200" dirty="0">
                <a:solidFill>
                  <a:schemeClr val="tx1"/>
                </a:solidFill>
                <a:latin typeface="Rockwell" panose="02060603020205020403" pitchFamily="18" charset="0"/>
              </a:rPr>
              <a:t>hy does it matter?</a:t>
            </a:r>
          </a:p>
        </p:txBody>
      </p:sp>
    </p:spTree>
    <p:extLst>
      <p:ext uri="{BB962C8B-B14F-4D97-AF65-F5344CB8AC3E}">
        <p14:creationId xmlns:p14="http://schemas.microsoft.com/office/powerpoint/2010/main" val="72074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05B15-F874-C774-DDDF-471A33379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0" y="460166"/>
            <a:ext cx="6238875" cy="1577181"/>
          </a:xfrm>
        </p:spPr>
        <p:txBody>
          <a:bodyPr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Rockwell" panose="02060603020205020403" pitchFamily="18" charset="0"/>
              </a:rPr>
              <a:t>Challenging bias, promoting opportunity, breaking barriers</a:t>
            </a:r>
            <a:endParaRPr lang="en-GB" b="1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CEE57-918A-CE5D-F884-4AD35FF9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095" y="2995863"/>
            <a:ext cx="6238875" cy="4435475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Rockwell" panose="02060603020205020403" pitchFamily="18" charset="0"/>
              </a:rPr>
              <a:t>Widening access seeks to increase intake of </a:t>
            </a:r>
            <a:r>
              <a:rPr lang="en-GB" sz="2400" b="1" dirty="0">
                <a:solidFill>
                  <a:srgbClr val="FFFFFF">
                    <a:alpha val="70000"/>
                  </a:srgbClr>
                </a:solidFill>
                <a:latin typeface="Rockwell" panose="02060603020205020403" pitchFamily="18" charset="0"/>
              </a:rPr>
              <a:t>students</a:t>
            </a:r>
            <a:r>
              <a:rPr lang="en-GB" sz="2400" b="1" dirty="0">
                <a:latin typeface="Rockwell" panose="02060603020205020403" pitchFamily="18" charset="0"/>
              </a:rPr>
              <a:t> from..</a:t>
            </a:r>
          </a:p>
          <a:p>
            <a:pPr lvl="1"/>
            <a:r>
              <a:rPr lang="en-GB" dirty="0">
                <a:latin typeface="Rockwell" panose="02060603020205020403" pitchFamily="18" charset="0"/>
              </a:rPr>
              <a:t>Disadvantaged backgrounds</a:t>
            </a:r>
          </a:p>
          <a:p>
            <a:pPr lvl="1"/>
            <a:r>
              <a:rPr lang="en-GB" dirty="0">
                <a:latin typeface="Rockwell" panose="02060603020205020403" pitchFamily="18" charset="0"/>
              </a:rPr>
              <a:t>Lower income households</a:t>
            </a:r>
          </a:p>
          <a:p>
            <a:pPr lvl="1"/>
            <a:r>
              <a:rPr lang="en-GB" dirty="0">
                <a:latin typeface="Rockwell" panose="02060603020205020403" pitchFamily="18" charset="0"/>
              </a:rPr>
              <a:t>Under-represented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9C80A-B6F1-E1E7-8095-C0D2CF0D5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005" y="0"/>
            <a:ext cx="5406995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7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BFC5A2D8-56E8-47FB-975D-D777AFEA4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8" y="3"/>
            <a:ext cx="6927272" cy="5330949"/>
          </a:xfrm>
          <a:custGeom>
            <a:avLst/>
            <a:gdLst>
              <a:gd name="connsiteX0" fmla="*/ 0 w 6927272"/>
              <a:gd name="connsiteY0" fmla="*/ 0 h 5330949"/>
              <a:gd name="connsiteX1" fmla="*/ 6927272 w 6927272"/>
              <a:gd name="connsiteY1" fmla="*/ 0 h 5330949"/>
              <a:gd name="connsiteX2" fmla="*/ 6927272 w 6927272"/>
              <a:gd name="connsiteY2" fmla="*/ 3912793 h 5330949"/>
              <a:gd name="connsiteX3" fmla="*/ 6884989 w 6927272"/>
              <a:gd name="connsiteY3" fmla="*/ 4002742 h 5330949"/>
              <a:gd name="connsiteX4" fmla="*/ 6592028 w 6927272"/>
              <a:gd name="connsiteY4" fmla="*/ 4494163 h 5330949"/>
              <a:gd name="connsiteX5" fmla="*/ 3742808 w 6927272"/>
              <a:gd name="connsiteY5" fmla="*/ 5122218 h 5330949"/>
              <a:gd name="connsiteX6" fmla="*/ 326623 w 6927272"/>
              <a:gd name="connsiteY6" fmla="*/ 2148182 h 5330949"/>
              <a:gd name="connsiteX7" fmla="*/ 13721 w 6927272"/>
              <a:gd name="connsiteY7" fmla="*/ 201231 h 53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700D0-440E-D0B4-AFF6-C7DA1E94F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586" y="140851"/>
            <a:ext cx="3486941" cy="3486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192F2-F664-8A7B-8B6A-55BA3C866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12" t="44379" r="60512" b="17952"/>
          <a:stretch/>
        </p:blipFill>
        <p:spPr>
          <a:xfrm>
            <a:off x="8617070" y="3496485"/>
            <a:ext cx="3488634" cy="3220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915DC-C4DE-0392-6BC2-C4CD4A571B4D}"/>
              </a:ext>
            </a:extLst>
          </p:cNvPr>
          <p:cNvSpPr txBox="1"/>
          <p:nvPr/>
        </p:nvSpPr>
        <p:spPr>
          <a:xfrm>
            <a:off x="224245" y="2085958"/>
            <a:ext cx="753370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0" i="0" dirty="0">
                <a:solidFill>
                  <a:srgbClr val="00B0F0"/>
                </a:solidFill>
                <a:effectLst/>
                <a:latin typeface="Rockwell" panose="02060603020205020403" pitchFamily="18" charset="0"/>
              </a:rPr>
              <a:t>MSC EDI Alliance (2021)</a:t>
            </a:r>
          </a:p>
          <a:p>
            <a:pPr algn="l"/>
            <a:r>
              <a:rPr lang="en-GB" sz="2800" dirty="0">
                <a:latin typeface="Rockwell" panose="02060603020205020403" pitchFamily="18" charset="0"/>
              </a:rPr>
              <a:t>Active Inclusion: Challenging exclusions in medical education (medschools.ac.uk):</a:t>
            </a:r>
            <a:endParaRPr lang="en-GB" sz="2800" b="0" i="0" dirty="0">
              <a:effectLst/>
              <a:latin typeface="Rockwell" panose="020606030202050204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400" b="0" i="0" dirty="0">
              <a:effectLst/>
              <a:latin typeface="Rockwell" panose="020606030202050204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Rockwell" panose="02060603020205020403" pitchFamily="18" charset="0"/>
              </a:rPr>
              <a:t>Making medical schools accountable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Rockwell" panose="02060603020205020403" pitchFamily="18" charset="0"/>
              </a:rPr>
              <a:t>Challenging exclusion in recruitment &amp; selection, and the medical school environment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Rockwell" panose="02060603020205020403" pitchFamily="18" charset="0"/>
              </a:rPr>
              <a:t>Challenging exclusions in the curriculum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Rockwell" panose="02060603020205020403" pitchFamily="18" charset="0"/>
              </a:rPr>
              <a:t>Challenging exclusions in clinical placements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2F759C-DAEF-A057-580D-C25BB0E7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3" y="187866"/>
            <a:ext cx="8332637" cy="1577181"/>
          </a:xfrm>
        </p:spPr>
        <p:txBody>
          <a:bodyPr>
            <a:no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Rockwell" panose="02060603020205020403" pitchFamily="18" charset="0"/>
              </a:rPr>
              <a:t>Equality, diversity and inclusion</a:t>
            </a:r>
            <a:endParaRPr lang="en-GB" b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3F3A0F6C-EB8F-4A4C-8258-23F6D815E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2" cy="6438900"/>
          </a:xfrm>
          <a:custGeom>
            <a:avLst/>
            <a:gdLst>
              <a:gd name="connsiteX0" fmla="*/ 0 w 12198352"/>
              <a:gd name="connsiteY0" fmla="*/ 0 h 6438900"/>
              <a:gd name="connsiteX1" fmla="*/ 12198352 w 12198352"/>
              <a:gd name="connsiteY1" fmla="*/ 0 h 6438900"/>
              <a:gd name="connsiteX2" fmla="*/ 12198352 w 12198352"/>
              <a:gd name="connsiteY2" fmla="*/ 5644414 h 6438900"/>
              <a:gd name="connsiteX3" fmla="*/ 12042486 w 12198352"/>
              <a:gd name="connsiteY3" fmla="*/ 5750064 h 6438900"/>
              <a:gd name="connsiteX4" fmla="*/ 9483672 w 12198352"/>
              <a:gd name="connsiteY4" fmla="*/ 6432438 h 6438900"/>
              <a:gd name="connsiteX5" fmla="*/ 8500895 w 12198352"/>
              <a:gd name="connsiteY5" fmla="*/ 6437925 h 6438900"/>
              <a:gd name="connsiteX6" fmla="*/ 1629409 w 12198352"/>
              <a:gd name="connsiteY6" fmla="*/ 5170893 h 6438900"/>
              <a:gd name="connsiteX7" fmla="*/ 433424 w 12198352"/>
              <a:gd name="connsiteY7" fmla="*/ 4633819 h 6438900"/>
              <a:gd name="connsiteX8" fmla="*/ 0 w 12198352"/>
              <a:gd name="connsiteY8" fmla="*/ 4450771 h 643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352" h="6438900">
                <a:moveTo>
                  <a:pt x="0" y="0"/>
                </a:moveTo>
                <a:lnTo>
                  <a:pt x="12198352" y="0"/>
                </a:lnTo>
                <a:lnTo>
                  <a:pt x="12198352" y="5644414"/>
                </a:lnTo>
                <a:lnTo>
                  <a:pt x="12042486" y="5750064"/>
                </a:lnTo>
                <a:cubicBezTo>
                  <a:pt x="11268689" y="6237466"/>
                  <a:pt x="10357585" y="6417714"/>
                  <a:pt x="9483672" y="6432438"/>
                </a:cubicBezTo>
                <a:cubicBezTo>
                  <a:pt x="9158751" y="6438062"/>
                  <a:pt x="8830819" y="6440385"/>
                  <a:pt x="8500895" y="6437925"/>
                </a:cubicBezTo>
                <a:cubicBezTo>
                  <a:pt x="6191416" y="6420695"/>
                  <a:pt x="3784289" y="6168856"/>
                  <a:pt x="1629409" y="5170893"/>
                </a:cubicBezTo>
                <a:cubicBezTo>
                  <a:pt x="1229906" y="4985892"/>
                  <a:pt x="831404" y="4807078"/>
                  <a:pt x="433424" y="4633819"/>
                </a:cubicBezTo>
                <a:lnTo>
                  <a:pt x="0" y="44507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6A9C92F4-A4A4-42E0-9391-C666AAED1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817925">
            <a:off x="2322363" y="-118377"/>
            <a:ext cx="7900749" cy="9821966"/>
          </a:xfrm>
          <a:custGeom>
            <a:avLst/>
            <a:gdLst>
              <a:gd name="connsiteX0" fmla="*/ 589029 w 7858893"/>
              <a:gd name="connsiteY0" fmla="*/ 9827096 h 9827096"/>
              <a:gd name="connsiteX1" fmla="*/ 0 w 7858893"/>
              <a:gd name="connsiteY1" fmla="*/ 9338053 h 9827096"/>
              <a:gd name="connsiteX2" fmla="*/ 50440 w 7858893"/>
              <a:gd name="connsiteY2" fmla="*/ 9011561 h 9827096"/>
              <a:gd name="connsiteX3" fmla="*/ 398242 w 7858893"/>
              <a:gd name="connsiteY3" fmla="*/ 7620242 h 9827096"/>
              <a:gd name="connsiteX4" fmla="*/ 6756719 w 7858893"/>
              <a:gd name="connsiteY4" fmla="*/ 593416 h 9827096"/>
              <a:gd name="connsiteX5" fmla="*/ 7642630 w 7858893"/>
              <a:gd name="connsiteY5" fmla="*/ 111525 h 9827096"/>
              <a:gd name="connsiteX6" fmla="*/ 7858893 w 7858893"/>
              <a:gd name="connsiteY6" fmla="*/ 0 h 9827096"/>
              <a:gd name="connsiteX0" fmla="*/ 589029 w 8190490"/>
              <a:gd name="connsiteY0" fmla="*/ 9787128 h 9787128"/>
              <a:gd name="connsiteX1" fmla="*/ 0 w 8190490"/>
              <a:gd name="connsiteY1" fmla="*/ 9298085 h 9787128"/>
              <a:gd name="connsiteX2" fmla="*/ 50440 w 8190490"/>
              <a:gd name="connsiteY2" fmla="*/ 8971593 h 9787128"/>
              <a:gd name="connsiteX3" fmla="*/ 398242 w 8190490"/>
              <a:gd name="connsiteY3" fmla="*/ 7580274 h 9787128"/>
              <a:gd name="connsiteX4" fmla="*/ 6756719 w 8190490"/>
              <a:gd name="connsiteY4" fmla="*/ 553448 h 9787128"/>
              <a:gd name="connsiteX5" fmla="*/ 7642630 w 8190490"/>
              <a:gd name="connsiteY5" fmla="*/ 71557 h 9787128"/>
              <a:gd name="connsiteX6" fmla="*/ 8190490 w 8190490"/>
              <a:gd name="connsiteY6" fmla="*/ 0 h 9787128"/>
              <a:gd name="connsiteX7" fmla="*/ 589029 w 8190490"/>
              <a:gd name="connsiteY7" fmla="*/ 9787128 h 9787128"/>
              <a:gd name="connsiteX0" fmla="*/ 589029 w 8281930"/>
              <a:gd name="connsiteY0" fmla="*/ 9722690 h 9722690"/>
              <a:gd name="connsiteX1" fmla="*/ 0 w 8281930"/>
              <a:gd name="connsiteY1" fmla="*/ 9233647 h 9722690"/>
              <a:gd name="connsiteX2" fmla="*/ 50440 w 8281930"/>
              <a:gd name="connsiteY2" fmla="*/ 8907155 h 9722690"/>
              <a:gd name="connsiteX3" fmla="*/ 398242 w 8281930"/>
              <a:gd name="connsiteY3" fmla="*/ 7515836 h 9722690"/>
              <a:gd name="connsiteX4" fmla="*/ 6756719 w 8281930"/>
              <a:gd name="connsiteY4" fmla="*/ 489010 h 9722690"/>
              <a:gd name="connsiteX5" fmla="*/ 7642630 w 8281930"/>
              <a:gd name="connsiteY5" fmla="*/ 7119 h 9722690"/>
              <a:gd name="connsiteX6" fmla="*/ 8281930 w 8281930"/>
              <a:gd name="connsiteY6" fmla="*/ 27002 h 9722690"/>
              <a:gd name="connsiteX0" fmla="*/ 589029 w 7911958"/>
              <a:gd name="connsiteY0" fmla="*/ 9802819 h 9802819"/>
              <a:gd name="connsiteX1" fmla="*/ 0 w 7911958"/>
              <a:gd name="connsiteY1" fmla="*/ 9313776 h 9802819"/>
              <a:gd name="connsiteX2" fmla="*/ 50440 w 7911958"/>
              <a:gd name="connsiteY2" fmla="*/ 8987284 h 9802819"/>
              <a:gd name="connsiteX3" fmla="*/ 398242 w 7911958"/>
              <a:gd name="connsiteY3" fmla="*/ 7595965 h 9802819"/>
              <a:gd name="connsiteX4" fmla="*/ 6756719 w 7911958"/>
              <a:gd name="connsiteY4" fmla="*/ 569139 h 9802819"/>
              <a:gd name="connsiteX5" fmla="*/ 7642630 w 7911958"/>
              <a:gd name="connsiteY5" fmla="*/ 87248 h 9802819"/>
              <a:gd name="connsiteX6" fmla="*/ 7911958 w 7911958"/>
              <a:gd name="connsiteY6" fmla="*/ 0 h 9802819"/>
              <a:gd name="connsiteX0" fmla="*/ 589029 w 7642630"/>
              <a:gd name="connsiteY0" fmla="*/ 9715571 h 9715571"/>
              <a:gd name="connsiteX1" fmla="*/ 0 w 7642630"/>
              <a:gd name="connsiteY1" fmla="*/ 9226528 h 9715571"/>
              <a:gd name="connsiteX2" fmla="*/ 50440 w 7642630"/>
              <a:gd name="connsiteY2" fmla="*/ 8900036 h 9715571"/>
              <a:gd name="connsiteX3" fmla="*/ 398242 w 7642630"/>
              <a:gd name="connsiteY3" fmla="*/ 7508717 h 9715571"/>
              <a:gd name="connsiteX4" fmla="*/ 6756719 w 7642630"/>
              <a:gd name="connsiteY4" fmla="*/ 481891 h 9715571"/>
              <a:gd name="connsiteX5" fmla="*/ 7642630 w 7642630"/>
              <a:gd name="connsiteY5" fmla="*/ 0 h 9715571"/>
              <a:gd name="connsiteX0" fmla="*/ 589029 w 7900749"/>
              <a:gd name="connsiteY0" fmla="*/ 9821966 h 9821966"/>
              <a:gd name="connsiteX1" fmla="*/ 0 w 7900749"/>
              <a:gd name="connsiteY1" fmla="*/ 9332923 h 9821966"/>
              <a:gd name="connsiteX2" fmla="*/ 50440 w 7900749"/>
              <a:gd name="connsiteY2" fmla="*/ 9006431 h 9821966"/>
              <a:gd name="connsiteX3" fmla="*/ 398242 w 7900749"/>
              <a:gd name="connsiteY3" fmla="*/ 7615112 h 9821966"/>
              <a:gd name="connsiteX4" fmla="*/ 6756719 w 7900749"/>
              <a:gd name="connsiteY4" fmla="*/ 588286 h 9821966"/>
              <a:gd name="connsiteX5" fmla="*/ 7900749 w 7900749"/>
              <a:gd name="connsiteY5" fmla="*/ 0 h 98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00749" h="9821966">
                <a:moveTo>
                  <a:pt x="589029" y="9821966"/>
                </a:moveTo>
                <a:lnTo>
                  <a:pt x="0" y="9332923"/>
                </a:lnTo>
                <a:lnTo>
                  <a:pt x="50440" y="9006431"/>
                </a:lnTo>
                <a:cubicBezTo>
                  <a:pt x="119970" y="8604142"/>
                  <a:pt x="221982" y="8158814"/>
                  <a:pt x="398242" y="7615112"/>
                </a:cubicBezTo>
                <a:cubicBezTo>
                  <a:pt x="1372817" y="4608865"/>
                  <a:pt x="3887952" y="2237199"/>
                  <a:pt x="6756719" y="588286"/>
                </a:cubicBezTo>
                <a:cubicBezTo>
                  <a:pt x="6992735" y="452730"/>
                  <a:pt x="7549593" y="182994"/>
                  <a:pt x="7900749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93AC50-677C-E7AF-0C44-B30EC086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36" y="771726"/>
            <a:ext cx="3598808" cy="2286000"/>
          </a:xfrm>
        </p:spPr>
        <p:txBody>
          <a:bodyPr anchor="t"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Rockwell" panose="02060603020205020403" pitchFamily="18" charset="0"/>
              </a:rPr>
              <a:t>How we can help?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A1E216CC-C2BF-4CFC-5F08-94AADB045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713333"/>
              </p:ext>
            </p:extLst>
          </p:nvPr>
        </p:nvGraphicFramePr>
        <p:xfrm>
          <a:off x="3714044" y="771726"/>
          <a:ext cx="7715956" cy="4917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5866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1630-0569-3D44-D1FA-0318583F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14855"/>
            <a:ext cx="10668000" cy="1524000"/>
          </a:xfrm>
        </p:spPr>
        <p:txBody>
          <a:bodyPr/>
          <a:lstStyle/>
          <a:p>
            <a:r>
              <a:rPr lang="en-GB" dirty="0">
                <a:latin typeface="Rockwell" panose="02060603020205020403" pitchFamily="18" charset="0"/>
              </a:rPr>
              <a:t>Widening access to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9E075-BBCE-97EF-00A6-EEE0BF3D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138855"/>
            <a:ext cx="10668000" cy="381808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Rockwell" panose="02060603020205020403" pitchFamily="18" charset="0"/>
              </a:rPr>
              <a:t>~36 UK Medical Schools</a:t>
            </a:r>
            <a:br>
              <a:rPr lang="en-GB" dirty="0">
                <a:solidFill>
                  <a:srgbClr val="FFFFFF"/>
                </a:solidFill>
                <a:latin typeface="Rockwell" panose="02060603020205020403" pitchFamily="18" charset="0"/>
              </a:rPr>
            </a:br>
            <a:endParaRPr lang="en-GB" dirty="0">
              <a:solidFill>
                <a:srgbClr val="FFFFFF"/>
              </a:solidFill>
              <a:latin typeface="Rockwell" panose="02060603020205020403" pitchFamily="18" charset="0"/>
            </a:endParaRPr>
          </a:p>
          <a:p>
            <a:r>
              <a:rPr lang="en-GB" dirty="0">
                <a:solidFill>
                  <a:srgbClr val="FFFFFF"/>
                </a:solidFill>
                <a:latin typeface="Rockwell" panose="02060603020205020403" pitchFamily="18" charset="0"/>
              </a:rPr>
              <a:t>~20 HEIs offer Gateway/Foundation programmes</a:t>
            </a:r>
            <a:br>
              <a:rPr lang="en-GB" dirty="0">
                <a:solidFill>
                  <a:srgbClr val="FFFFFF"/>
                </a:solidFill>
                <a:latin typeface="Rockwell" panose="02060603020205020403" pitchFamily="18" charset="0"/>
              </a:rPr>
            </a:br>
            <a:endParaRPr lang="en-GB" dirty="0">
              <a:solidFill>
                <a:srgbClr val="FFFFFF"/>
              </a:solidFill>
              <a:latin typeface="Rockwell" panose="02060603020205020403" pitchFamily="18" charset="0"/>
            </a:endParaRPr>
          </a:p>
          <a:p>
            <a:r>
              <a:rPr lang="en-GB" dirty="0">
                <a:solidFill>
                  <a:srgbClr val="FFFFFF"/>
                </a:solidFill>
                <a:latin typeface="Rockwell" panose="02060603020205020403" pitchFamily="18" charset="0"/>
              </a:rPr>
              <a:t>Aim: To highlight the barriers to Medical Professions and how we can tackle them together to the benefit of students</a:t>
            </a:r>
          </a:p>
          <a:p>
            <a:endParaRPr lang="en-GB" dirty="0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1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22">
            <a:extLst>
              <a:ext uri="{FF2B5EF4-FFF2-40B4-BE49-F238E27FC236}">
                <a16:creationId xmlns:a16="http://schemas.microsoft.com/office/drawing/2014/main" id="{3B415D11-6899-4C75-BEAD-79C4656DC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762007"/>
            <a:ext cx="5948806" cy="6095979"/>
          </a:xfrm>
          <a:custGeom>
            <a:avLst/>
            <a:gdLst>
              <a:gd name="connsiteX0" fmla="*/ 1573832 w 5948806"/>
              <a:gd name="connsiteY0" fmla="*/ 765 h 6095979"/>
              <a:gd name="connsiteX1" fmla="*/ 2734663 w 5948806"/>
              <a:gd name="connsiteY1" fmla="*/ 238687 h 6095979"/>
              <a:gd name="connsiteX2" fmla="*/ 5668316 w 5948806"/>
              <a:gd name="connsiteY2" fmla="*/ 3639516 h 6095979"/>
              <a:gd name="connsiteX3" fmla="*/ 5937022 w 5948806"/>
              <a:gd name="connsiteY3" fmla="*/ 5865869 h 6095979"/>
              <a:gd name="connsiteX4" fmla="*/ 5948806 w 5948806"/>
              <a:gd name="connsiteY4" fmla="*/ 6095979 h 6095979"/>
              <a:gd name="connsiteX5" fmla="*/ 0 w 5948806"/>
              <a:gd name="connsiteY5" fmla="*/ 6095979 h 6095979"/>
              <a:gd name="connsiteX6" fmla="*/ 0 w 5948806"/>
              <a:gd name="connsiteY6" fmla="*/ 1621672 h 6095979"/>
              <a:gd name="connsiteX7" fmla="*/ 36310 w 5948806"/>
              <a:gd name="connsiteY7" fmla="*/ 1518814 h 6095979"/>
              <a:gd name="connsiteX8" fmla="*/ 287891 w 5948806"/>
              <a:gd name="connsiteY8" fmla="*/ 956872 h 6095979"/>
              <a:gd name="connsiteX9" fmla="*/ 1573832 w 5948806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806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9" y="4393559"/>
                  <a:pt x="5890546" y="5142244"/>
                  <a:pt x="5937022" y="5865869"/>
                </a:cubicBezTo>
                <a:lnTo>
                  <a:pt x="5948806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24">
            <a:extLst>
              <a:ext uri="{FF2B5EF4-FFF2-40B4-BE49-F238E27FC236}">
                <a16:creationId xmlns:a16="http://schemas.microsoft.com/office/drawing/2014/main" id="{A3BFB3E6-2D9E-4A5C-826F-44A91F59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3838" y="538152"/>
            <a:ext cx="6095989" cy="654368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Content Placeholder 4" descr="A picture containing clipart, silhouette, design&#10;&#10;Description automatically generated">
            <a:extLst>
              <a:ext uri="{FF2B5EF4-FFF2-40B4-BE49-F238E27FC236}">
                <a16:creationId xmlns:a16="http://schemas.microsoft.com/office/drawing/2014/main" id="{83E5F261-5FF1-E19A-D127-CC617D657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b="1606"/>
          <a:stretch/>
        </p:blipFill>
        <p:spPr>
          <a:xfrm>
            <a:off x="1001843" y="2703027"/>
            <a:ext cx="3195404" cy="254617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8DC8C3-137A-A87F-426F-3F9DEBDB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1" y="3048000"/>
            <a:ext cx="4572000" cy="304800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A108 Gateway to Medicine</a:t>
            </a:r>
          </a:p>
          <a:p>
            <a:r>
              <a:rPr lang="en-US" sz="2400" dirty="0">
                <a:latin typeface="Rockwell" panose="02060603020205020403" pitchFamily="18" charset="0"/>
              </a:rPr>
              <a:t>B208 Gateway to Dentistry</a:t>
            </a:r>
          </a:p>
          <a:p>
            <a:r>
              <a:rPr lang="en-US" sz="2400" dirty="0">
                <a:latin typeface="Rockwell" panose="02060603020205020403" pitchFamily="18" charset="0"/>
              </a:rPr>
              <a:t>D108 Gateway to Veterinary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513C4-DA3B-89C6-A911-198AFEF6D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1444968"/>
            <a:ext cx="4572000" cy="1524010"/>
          </a:xfrm>
        </p:spPr>
        <p:txBody>
          <a:bodyPr anchor="t">
            <a:normAutofit/>
          </a:bodyPr>
          <a:lstStyle/>
          <a:p>
            <a:r>
              <a:rPr lang="en-GB" sz="3200" dirty="0">
                <a:latin typeface="Rockwell" panose="02060603020205020403" pitchFamily="18" charset="0"/>
              </a:rPr>
              <a:t>6 year Gateway Programmes at University of Bristol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204C0-64AD-FE4C-A935-DA3C005AF12A}"/>
              </a:ext>
            </a:extLst>
          </p:cNvPr>
          <p:cNvSpPr txBox="1"/>
          <p:nvPr/>
        </p:nvSpPr>
        <p:spPr>
          <a:xfrm>
            <a:off x="6543676" y="6153835"/>
            <a:ext cx="6103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https://www.bristol.ac.uk/study/undergraduate/entry-requirements-qualifications/contextual-offers/</a:t>
            </a:r>
          </a:p>
        </p:txBody>
      </p:sp>
    </p:spTree>
    <p:extLst>
      <p:ext uri="{BB962C8B-B14F-4D97-AF65-F5344CB8AC3E}">
        <p14:creationId xmlns:p14="http://schemas.microsoft.com/office/powerpoint/2010/main" val="187062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S Dentistry (A206)">
            <a:extLst>
              <a:ext uri="{FF2B5EF4-FFF2-40B4-BE49-F238E27FC236}">
                <a16:creationId xmlns:a16="http://schemas.microsoft.com/office/drawing/2014/main" id="{8D57D635-4982-4FB9-7D8A-7D745DAB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r="29002" b="-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41FCD0-72DD-5FD5-FBD4-56789E47D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" r="2774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group of people in yellow vests standing in front of a cow&#10;&#10;Description automatically generated with low confidence">
            <a:extLst>
              <a:ext uri="{FF2B5EF4-FFF2-40B4-BE49-F238E27FC236}">
                <a16:creationId xmlns:a16="http://schemas.microsoft.com/office/drawing/2014/main" id="{17960EAB-D77A-6F87-3011-61408D7B0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83" r="3" b="16348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43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B74A-13BE-C9B2-9706-DD3092ED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35630"/>
            <a:ext cx="10668000" cy="1524000"/>
          </a:xfrm>
        </p:spPr>
        <p:txBody>
          <a:bodyPr>
            <a:noAutofit/>
          </a:bodyPr>
          <a:lstStyle/>
          <a:p>
            <a:r>
              <a:rPr lang="en-GB" sz="3600" dirty="0">
                <a:latin typeface="Rockwell" panose="02060603020205020403" pitchFamily="18" charset="0"/>
              </a:rPr>
              <a:t>Gateway/Foundation courses include an enrichment year for developing scientific knowledge, professionalism and skills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A89E91-14AB-C608-5C55-C75A20A3B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36" t="29938" r="9584" b="18570"/>
          <a:stretch/>
        </p:blipFill>
        <p:spPr>
          <a:xfrm>
            <a:off x="762000" y="2286000"/>
            <a:ext cx="10863731" cy="3843020"/>
          </a:xfrm>
        </p:spPr>
      </p:pic>
    </p:spTree>
    <p:extLst>
      <p:ext uri="{BB962C8B-B14F-4D97-AF65-F5344CB8AC3E}">
        <p14:creationId xmlns:p14="http://schemas.microsoft.com/office/powerpoint/2010/main" val="68475575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LightSeedLeftStep">
      <a:dk1>
        <a:srgbClr val="000000"/>
      </a:dk1>
      <a:lt1>
        <a:srgbClr val="FFFFFF"/>
      </a:lt1>
      <a:dk2>
        <a:srgbClr val="3B213A"/>
      </a:dk2>
      <a:lt2>
        <a:srgbClr val="E3E2E8"/>
      </a:lt2>
      <a:accent1>
        <a:srgbClr val="93A94E"/>
      </a:accent1>
      <a:accent2>
        <a:srgbClr val="B6A03C"/>
      </a:accent2>
      <a:accent3>
        <a:srgbClr val="EA8946"/>
      </a:accent3>
      <a:accent4>
        <a:srgbClr val="EB4E4F"/>
      </a:accent4>
      <a:accent5>
        <a:srgbClr val="EE6EA5"/>
      </a:accent5>
      <a:accent6>
        <a:srgbClr val="EB4ED2"/>
      </a:accent6>
      <a:hlink>
        <a:srgbClr val="7A69AE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E0890801F90E4F8768774AF4FBE55F" ma:contentTypeVersion="15" ma:contentTypeDescription="Create a new document." ma:contentTypeScope="" ma:versionID="c32ba962d1045e955c969b1b15f10245">
  <xsd:schema xmlns:xsd="http://www.w3.org/2001/XMLSchema" xmlns:xs="http://www.w3.org/2001/XMLSchema" xmlns:p="http://schemas.microsoft.com/office/2006/metadata/properties" xmlns:ns2="df85e766-f99c-4934-9f44-2e1b59274ea8" xmlns:ns3="6ea52569-98a6-4d0c-8777-b92f1ef56226" targetNamespace="http://schemas.microsoft.com/office/2006/metadata/properties" ma:root="true" ma:fieldsID="57aa8377c6a0c6f7be6a46bc11708fc4" ns2:_="" ns3:_="">
    <xsd:import namespace="df85e766-f99c-4934-9f44-2e1b59274ea8"/>
    <xsd:import namespace="6ea52569-98a6-4d0c-8777-b92f1ef562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5e766-f99c-4934-9f44-2e1b59274e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52569-98a6-4d0c-8777-b92f1ef562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1df5300-5152-40e9-ba83-63e37867bdd5}" ma:internalName="TaxCatchAll" ma:showField="CatchAllData" ma:web="6ea52569-98a6-4d0c-8777-b92f1ef562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6C1A0E-C790-4950-B67B-127445FA447D}"/>
</file>

<file path=customXml/itemProps2.xml><?xml version="1.0" encoding="utf-8"?>
<ds:datastoreItem xmlns:ds="http://schemas.openxmlformats.org/officeDocument/2006/customXml" ds:itemID="{BC781914-466A-42E1-A192-6ECD3F6A7F5F}"/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519</Words>
  <Application>Microsoft Office PowerPoint</Application>
  <PresentationFormat>Widescreen</PresentationFormat>
  <Paragraphs>87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Avenir Next LT Pro</vt:lpstr>
      <vt:lpstr>Avenir Next LT Pro Light</vt:lpstr>
      <vt:lpstr>Calibri</vt:lpstr>
      <vt:lpstr>Open Sans</vt:lpstr>
      <vt:lpstr>Rockwell</vt:lpstr>
      <vt:lpstr>Sitka Subheading</vt:lpstr>
      <vt:lpstr>PebbleVTI</vt:lpstr>
      <vt:lpstr>Widening Participation &amp; Gateway Programmes</vt:lpstr>
      <vt:lpstr>What is Widening participation?  Why does it matter?</vt:lpstr>
      <vt:lpstr>Challenging bias, promoting opportunity, breaking barriers</vt:lpstr>
      <vt:lpstr>Equality, diversity and inclusion</vt:lpstr>
      <vt:lpstr>How we can help?</vt:lpstr>
      <vt:lpstr>Widening access to Medicine</vt:lpstr>
      <vt:lpstr>6 year Gateway Programmes at University of Bristol</vt:lpstr>
      <vt:lpstr>PowerPoint Presentation</vt:lpstr>
      <vt:lpstr>Gateway/Foundation courses include an enrichment year for developing scientific knowledge, professionalism and skills</vt:lpstr>
      <vt:lpstr>Gateway Programmes at University of Bristol</vt:lpstr>
      <vt:lpstr>What other types of WP schemes exist?</vt:lpstr>
      <vt:lpstr>                    </vt:lpstr>
      <vt:lpstr>How you can help us</vt:lpstr>
      <vt:lpstr>Want to know more?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Widening Participation and why does it matter?</dc:title>
  <dc:creator>Allison Fulford</dc:creator>
  <cp:lastModifiedBy>Kate Bartlett</cp:lastModifiedBy>
  <cp:revision>6</cp:revision>
  <cp:lastPrinted>2023-07-03T16:35:11Z</cp:lastPrinted>
  <dcterms:created xsi:type="dcterms:W3CDTF">2023-07-01T18:06:42Z</dcterms:created>
  <dcterms:modified xsi:type="dcterms:W3CDTF">2023-07-05T10:21:24Z</dcterms:modified>
</cp:coreProperties>
</file>