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4" r:id="rId2"/>
    <p:sldMasterId id="2147483714" r:id="rId3"/>
  </p:sldMasterIdLst>
  <p:notesMasterIdLst>
    <p:notesMasterId r:id="rId12"/>
  </p:notesMasterIdLst>
  <p:sldIdLst>
    <p:sldId id="257" r:id="rId4"/>
    <p:sldId id="282" r:id="rId5"/>
    <p:sldId id="261" r:id="rId6"/>
    <p:sldId id="283" r:id="rId7"/>
    <p:sldId id="284" r:id="rId8"/>
    <p:sldId id="287" r:id="rId9"/>
    <p:sldId id="286" r:id="rId10"/>
    <p:sldId id="2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11A8F7-2A34-4A77-B1FB-2D0A3147692F}" v="19" dt="2023-07-03T20:26:05.4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EF5C0-580E-4E8E-9E4A-92167718568A}" type="datetimeFigureOut">
              <a:t>7/5/2023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DA74E-FC05-4096-ADC1-2FA0B645309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04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7/5/2023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45612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5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61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3393" y="1844825"/>
            <a:ext cx="10847916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69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3 - Landscape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3392" y="692696"/>
            <a:ext cx="10945216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TITLE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363" y="303366"/>
            <a:ext cx="2389915" cy="389330"/>
          </a:xfrm>
          <a:prstGeom prst="rect">
            <a:avLst/>
          </a:prstGeom>
        </p:spPr>
      </p:pic>
      <p:sp>
        <p:nvSpPr>
          <p:cNvPr id="1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23392" y="1628800"/>
            <a:ext cx="3552395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4418" y="3933825"/>
            <a:ext cx="10944191" cy="2374900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8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016213" y="1628800"/>
            <a:ext cx="3552395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271798" y="1628800"/>
            <a:ext cx="3648405" cy="22048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8" name="Shape 56"/>
          <p:cNvSpPr/>
          <p:nvPr userDrawn="1"/>
        </p:nvSpPr>
        <p:spPr>
          <a:xfrm>
            <a:off x="-3504699" y="-2"/>
            <a:ext cx="3360013" cy="1902396"/>
          </a:xfrm>
          <a:prstGeom prst="rect">
            <a:avLst/>
          </a:prstGeom>
          <a:solidFill>
            <a:srgbClr val="53535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79999" tIns="179999" rIns="179999" bIns="179999" numCol="1" anchor="t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b="1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To insert image in the picture placeholder, please follow the below instructions:</a:t>
            </a:r>
            <a:endParaRPr sz="180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257300" algn="l"/>
              </a:tabLst>
              <a:defRPr sz="1800"/>
            </a:pP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the 	icon in the grey placeholder</a:t>
            </a:r>
            <a:endParaRPr sz="180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Browse to the folder where the required image is saved.</a:t>
            </a:r>
            <a:endParaRPr sz="180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to select the image and insert the image.</a:t>
            </a:r>
            <a:endParaRPr sz="180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Once the image is placed, go to Drawing Tools |  Send Backward  |  Send to Back (or right mouse click Send to Back)</a:t>
            </a:r>
          </a:p>
        </p:txBody>
      </p:sp>
      <p:sp>
        <p:nvSpPr>
          <p:cNvPr id="9" name="Shape 55"/>
          <p:cNvSpPr/>
          <p:nvPr userDrawn="1"/>
        </p:nvSpPr>
        <p:spPr>
          <a:xfrm>
            <a:off x="-3504695" y="3723872"/>
            <a:ext cx="3360008" cy="1286843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79999" tIns="179999" rIns="179999" bIns="179999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Try to insert an image of </a:t>
            </a:r>
            <a:r>
              <a:rPr lang="en-GB" sz="1000" b="1" u="sng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6.13cm high</a:t>
            </a:r>
            <a:r>
              <a:rPr sz="1000" b="1" u="sng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by </a:t>
            </a:r>
            <a:r>
              <a:rPr lang="en-GB" sz="1000" b="1" u="sng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7.4</a:t>
            </a:r>
            <a:r>
              <a:rPr sz="1000" b="1" u="sng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cm </a:t>
            </a:r>
            <a:r>
              <a:rPr lang="en-GB" sz="1000" b="1" u="sng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wide </a:t>
            </a: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 this layout to avoid distortion.</a:t>
            </a:r>
            <a:endParaRPr sz="180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defTabSz="457200">
              <a:spcBef>
                <a:spcPts val="0"/>
              </a:spcBef>
              <a:defRPr sz="1800"/>
            </a:pP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Please ensure, the image has a simple background to display the logo and text overlapping.</a:t>
            </a:r>
          </a:p>
        </p:txBody>
      </p:sp>
      <p:pic>
        <p:nvPicPr>
          <p:cNvPr id="10" name="image4.pn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083050" y="701560"/>
            <a:ext cx="310847" cy="23313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181650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7 -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br>
              <a:rPr lang="en-US"/>
            </a:br>
            <a:r>
              <a:rPr lang="en-US"/>
              <a:t>GOES HERE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4418" y="2060972"/>
            <a:ext cx="10848180" cy="43923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9359900" y="303896"/>
            <a:ext cx="2390400" cy="388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en-GB" err="1"/>
              <a:t>UoS</a:t>
            </a:r>
            <a:r>
              <a:rPr lang="en-GB"/>
              <a:t> logo</a:t>
            </a:r>
          </a:p>
        </p:txBody>
      </p:sp>
      <p:sp>
        <p:nvSpPr>
          <p:cNvPr id="6" name="Shape 56"/>
          <p:cNvSpPr/>
          <p:nvPr userDrawn="1"/>
        </p:nvSpPr>
        <p:spPr>
          <a:xfrm>
            <a:off x="-3504699" y="-2"/>
            <a:ext cx="3360013" cy="1902396"/>
          </a:xfrm>
          <a:prstGeom prst="rect">
            <a:avLst/>
          </a:prstGeom>
          <a:solidFill>
            <a:srgbClr val="53535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79999" tIns="179999" rIns="179999" bIns="179999" numCol="1" anchor="t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b="1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To insert image in the picture placeholder, please follow the below instructions:</a:t>
            </a:r>
            <a:endParaRPr sz="180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257300" algn="l"/>
              </a:tabLst>
              <a:defRPr sz="1800"/>
            </a:pP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the 	icon in the grey placeholder</a:t>
            </a:r>
            <a:endParaRPr sz="180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Browse to the folder where the required image is saved.</a:t>
            </a:r>
            <a:endParaRPr sz="180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to select the image and insert the image.</a:t>
            </a:r>
            <a:endParaRPr sz="180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Once the image is placed, go to Drawing Tools |  Send Backward  |  Send to Back (or right mouse click Send to Back)</a:t>
            </a:r>
          </a:p>
        </p:txBody>
      </p:sp>
      <p:sp>
        <p:nvSpPr>
          <p:cNvPr id="8" name="Shape 55"/>
          <p:cNvSpPr/>
          <p:nvPr userDrawn="1"/>
        </p:nvSpPr>
        <p:spPr>
          <a:xfrm>
            <a:off x="-3504695" y="3723872"/>
            <a:ext cx="3360008" cy="1286843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79999" tIns="179999" rIns="179999" bIns="179999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Try to insert an image of </a:t>
            </a:r>
            <a:r>
              <a:rPr lang="en-GB" sz="1000" b="1" u="sng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19.05cm high</a:t>
            </a:r>
            <a:r>
              <a:rPr sz="1000" b="1" u="sng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by </a:t>
            </a:r>
            <a:r>
              <a:rPr lang="en-GB" sz="1000" b="1" u="sng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25.4</a:t>
            </a:r>
            <a:r>
              <a:rPr sz="1000" b="1" u="sng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cm </a:t>
            </a:r>
            <a:r>
              <a:rPr lang="en-GB" sz="1000" b="1" u="sng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wide </a:t>
            </a: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 this layout to avoid distortion.</a:t>
            </a:r>
            <a:endParaRPr sz="180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defTabSz="457200">
              <a:spcBef>
                <a:spcPts val="0"/>
              </a:spcBef>
              <a:defRPr sz="1800"/>
            </a:pP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Please ensure, the image has a simple background to display the logo and text overlapping.</a:t>
            </a:r>
          </a:p>
        </p:txBody>
      </p:sp>
      <p:pic>
        <p:nvPicPr>
          <p:cNvPr id="10" name="image4.png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083050" y="701560"/>
            <a:ext cx="310847" cy="23313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470034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2" descr="S:\WDMP 2014\University of Southampton\Jobs 2014\UG 2015 Recruitment\Admin\Files\Lock-ups\UoS_AMBITION_WHITE\UOS Ambition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757" y="6021289"/>
            <a:ext cx="2410884" cy="71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99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8 -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3392" y="692696"/>
            <a:ext cx="5198368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24418" y="1844824"/>
            <a:ext cx="5183716" cy="4321026"/>
          </a:xfrm>
          <a:prstGeom prst="rect">
            <a:avLst/>
          </a:prstGeom>
        </p:spPr>
        <p:txBody>
          <a:bodyPr anchor="ctr" anchorCtr="0"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8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363" y="303366"/>
            <a:ext cx="2389915" cy="38933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8678995" y="836712"/>
            <a:ext cx="3071283" cy="288032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999989" y="1844824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5999989" y="3789040"/>
            <a:ext cx="3071283" cy="288032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159048" y="3789040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Picture</a:t>
            </a:r>
          </a:p>
        </p:txBody>
      </p:sp>
      <p:sp>
        <p:nvSpPr>
          <p:cNvPr id="9" name="Shape 56"/>
          <p:cNvSpPr/>
          <p:nvPr userDrawn="1"/>
        </p:nvSpPr>
        <p:spPr>
          <a:xfrm>
            <a:off x="-3504699" y="-2"/>
            <a:ext cx="3360013" cy="1902396"/>
          </a:xfrm>
          <a:prstGeom prst="rect">
            <a:avLst/>
          </a:prstGeom>
          <a:solidFill>
            <a:srgbClr val="535353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79999" tIns="179999" rIns="179999" bIns="179999" numCol="1" anchor="t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 b="1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To insert image in the picture placeholder, please follow the below instructions:</a:t>
            </a:r>
            <a:endParaRPr sz="180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257300" algn="l"/>
              </a:tabLst>
              <a:defRPr sz="1800"/>
            </a:pP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the 	icon in the grey placeholder</a:t>
            </a:r>
            <a:endParaRPr sz="180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Browse to the folder where the required image is saved.</a:t>
            </a:r>
            <a:endParaRPr sz="180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Click to select the image and insert the image.</a:t>
            </a:r>
            <a:endParaRPr sz="180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14113" lvl="0" indent="-14113" defTabSz="457200">
              <a:spcBef>
                <a:spcPts val="0"/>
              </a:spcBef>
              <a:buClr>
                <a:srgbClr val="FFFFFF"/>
              </a:buClr>
              <a:buSzPct val="100000"/>
              <a:buFont typeface="Helvetica"/>
              <a:buAutoNum type="arabicPeriod"/>
              <a:tabLst>
                <a:tab pos="1155700" algn="l"/>
              </a:tabLst>
              <a:defRPr sz="1800"/>
            </a:pP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Once the image is placed, go to Drawing Tools |  Send Backward  |  Send to Back (or right mouse click Send to Back)</a:t>
            </a:r>
          </a:p>
        </p:txBody>
      </p:sp>
      <p:sp>
        <p:nvSpPr>
          <p:cNvPr id="11" name="Shape 55"/>
          <p:cNvSpPr/>
          <p:nvPr userDrawn="1"/>
        </p:nvSpPr>
        <p:spPr>
          <a:xfrm>
            <a:off x="-3504695" y="3723871"/>
            <a:ext cx="3360008" cy="1440732"/>
          </a:xfrm>
          <a:prstGeom prst="rect">
            <a:avLst/>
          </a:prstGeom>
          <a:solidFill>
            <a:srgbClr val="53535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79999" tIns="179999" rIns="179999" bIns="179999">
            <a:spAutoFit/>
          </a:bodyPr>
          <a:lstStyle/>
          <a:p>
            <a:pPr lvl="0" defTabSz="457200">
              <a:spcBef>
                <a:spcPts val="0"/>
              </a:spcBef>
              <a:defRPr sz="1800"/>
            </a:pP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Try to insert a</a:t>
            </a:r>
            <a:r>
              <a:rPr lang="en-GB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 square</a:t>
            </a:r>
            <a:r>
              <a:rPr lang="en-GB" sz="1000" baseline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 image of</a:t>
            </a: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GB" sz="1000" b="1" u="sng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5.2cm high</a:t>
            </a:r>
            <a:r>
              <a:rPr sz="1000" b="1" u="sng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 by </a:t>
            </a:r>
            <a:r>
              <a:rPr lang="en-GB" sz="1000" b="1" u="sng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5.4</a:t>
            </a:r>
            <a:r>
              <a:rPr sz="1000" b="1" u="sng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cm </a:t>
            </a:r>
            <a:r>
              <a:rPr lang="en-GB" sz="1000" b="1" u="sng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wide </a:t>
            </a: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o</a:t>
            </a:r>
            <a:r>
              <a:rPr lang="en-GB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r a rectangle of </a:t>
            </a:r>
            <a:r>
              <a:rPr lang="en-GB" sz="1000" b="1" u="sng">
                <a:solidFill>
                  <a:srgbClr val="FF0000"/>
                </a:solidFill>
                <a:latin typeface="+mn-lt"/>
                <a:ea typeface="Lucida Sans"/>
                <a:cs typeface="Lucida Sans"/>
                <a:sym typeface="Lucida Sans"/>
              </a:rPr>
              <a:t>8cm high by 6.4cm wide</a:t>
            </a: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GB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to </a:t>
            </a: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this layout to avoid distortion.</a:t>
            </a:r>
            <a:endParaRPr sz="1800">
              <a:solidFill>
                <a:srgbClr val="FFFFFF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 defTabSz="457200">
              <a:spcBef>
                <a:spcPts val="0"/>
              </a:spcBef>
              <a:defRPr sz="1800"/>
            </a:pPr>
            <a:endParaRPr sz="10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lvl="0" defTabSz="457200">
              <a:spcBef>
                <a:spcPts val="0"/>
              </a:spcBef>
              <a:defRPr sz="1800"/>
            </a:pPr>
            <a:r>
              <a:rPr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Please ensure, the image has a simple background to display the logo and text overlapping.</a:t>
            </a:r>
          </a:p>
        </p:txBody>
      </p:sp>
      <p:pic>
        <p:nvPicPr>
          <p:cNvPr id="15" name="image4.pn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083050" y="701560"/>
            <a:ext cx="310847" cy="23313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796905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967156"/>
            <a:ext cx="12192000" cy="4844561"/>
          </a:xfrm>
          <a:prstGeom prst="rect">
            <a:avLst/>
          </a:prstGeom>
          <a:solidFill>
            <a:srgbClr val="EBE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488F20-7DF2-3C46-BCBF-73D7FAF4D2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838200" y="1213339"/>
            <a:ext cx="10515600" cy="4290646"/>
          </a:xfrm>
        </p:spPr>
        <p:txBody>
          <a:bodyPr/>
          <a:lstStyle>
            <a:lvl1pPr>
              <a:defRPr sz="2625" b="0"/>
            </a:lvl1pPr>
            <a:lvl2pPr>
              <a:defRPr sz="2400" b="0"/>
            </a:lvl2pPr>
            <a:lvl3pPr>
              <a:defRPr sz="2100" b="0"/>
            </a:lvl3pPr>
            <a:lvl4pPr>
              <a:defRPr sz="1800" b="0"/>
            </a:lvl4pPr>
            <a:lvl5pPr>
              <a:defRPr sz="15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838200" y="6356351"/>
            <a:ext cx="3556379" cy="365125"/>
          </a:xfrm>
        </p:spPr>
        <p:txBody>
          <a:bodyPr anchor="ctr"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/>
              <a:t>Presented by: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979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2" descr="S:\WDMP 2014\University of Southampton\Jobs 2014\UG 2015 Recruitment\Admin\Files\Lock-ups\UoS_AMBITION_WHITE\UOS Ambition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757" y="6021289"/>
            <a:ext cx="2410884" cy="71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88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3394" y="1844827"/>
            <a:ext cx="10847916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 sz="1500"/>
            </a:lvl1pPr>
            <a:lvl2pPr>
              <a:spcBef>
                <a:spcPts val="0"/>
              </a:spcBef>
              <a:spcAft>
                <a:spcPts val="900"/>
              </a:spcAft>
              <a:defRPr sz="1350"/>
            </a:lvl2pPr>
            <a:lvl3pPr>
              <a:spcBef>
                <a:spcPts val="0"/>
              </a:spcBef>
              <a:spcAft>
                <a:spcPts val="900"/>
              </a:spcAft>
              <a:defRPr/>
            </a:lvl3pPr>
            <a:lvl4pPr>
              <a:spcBef>
                <a:spcPts val="0"/>
              </a:spcBef>
              <a:spcAft>
                <a:spcPts val="900"/>
              </a:spcAft>
              <a:defRPr/>
            </a:lvl4pPr>
            <a:lvl5pPr>
              <a:spcBef>
                <a:spcPts val="0"/>
              </a:spcBef>
              <a:spcAft>
                <a:spcPts val="9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11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32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3394" y="1844827"/>
            <a:ext cx="10847916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defRPr sz="1500"/>
            </a:lvl1pPr>
            <a:lvl2pPr>
              <a:spcBef>
                <a:spcPts val="0"/>
              </a:spcBef>
              <a:spcAft>
                <a:spcPts val="900"/>
              </a:spcAft>
              <a:defRPr sz="1350"/>
            </a:lvl2pPr>
            <a:lvl3pPr>
              <a:spcBef>
                <a:spcPts val="0"/>
              </a:spcBef>
              <a:spcAft>
                <a:spcPts val="900"/>
              </a:spcAft>
              <a:defRPr/>
            </a:lvl3pPr>
            <a:lvl4pPr>
              <a:spcBef>
                <a:spcPts val="0"/>
              </a:spcBef>
              <a:spcAft>
                <a:spcPts val="900"/>
              </a:spcAft>
              <a:defRPr/>
            </a:lvl4pPr>
            <a:lvl5pPr>
              <a:spcBef>
                <a:spcPts val="0"/>
              </a:spcBef>
              <a:spcAft>
                <a:spcPts val="9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689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D42F1-0BC7-4CF7-AB11-2F7CA0EA2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A018A-76E3-4386-A750-F306F672F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E6CE1-152E-49DD-A4E6-A345163A6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758B-5FB6-450C-966E-AECF948D94D7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DB291-58E9-4CC5-8902-5D150FFC8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948CD-2CD0-49FC-B84C-CD6E0700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854-193F-4B57-92FF-35D897702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100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C88D-C7B3-42D1-BFA1-52A2AE0EE140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8A3E-14B3-462F-B2CF-535414DEF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45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C88D-C7B3-42D1-BFA1-52A2AE0EE140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88A3E-14B3-462F-B2CF-535414DEF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735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o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54560" y="2060849"/>
            <a:ext cx="7591573" cy="1226567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spc="-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584" y="3287415"/>
            <a:ext cx="7584843" cy="864096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351584" y="4149081"/>
            <a:ext cx="3071283" cy="359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fld id="{6360D570-4882-4F25-B966-92B63EE9B1D5}" type="datetime4">
              <a:rPr lang="en-GB" smtClean="0"/>
              <a:t>18 November 2016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363" y="303366"/>
            <a:ext cx="2384045" cy="38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06693"/>
      </p:ext>
    </p:extLst>
  </p:cSld>
  <p:clrMapOvr>
    <a:masterClrMapping/>
  </p:clrMapOvr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3393" y="1844825"/>
            <a:ext cx="10847916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94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58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3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2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4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4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7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5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10992544" y="6400135"/>
            <a:ext cx="960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4274112-3819-4E3C-A2C8-15D563C4EB1E}" type="slidenum">
              <a:rPr lang="en-GB" sz="1000" smtClean="0"/>
              <a:t>‹#›</a:t>
            </a:fld>
            <a:endParaRPr lang="en-GB" sz="100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23392" y="1844825"/>
            <a:ext cx="10862997" cy="438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363" y="303366"/>
            <a:ext cx="2389915" cy="38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8" r:id="rId2"/>
    <p:sldLayoutId id="2147483710" r:id="rId3"/>
    <p:sldLayoutId id="2147483713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4" r:id="rId11"/>
    <p:sldLayoutId id="2147483725" r:id="rId12"/>
    <p:sldLayoutId id="2147483726" r:id="rId13"/>
    <p:sldLayoutId id="2147483727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spc="-15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10992544" y="6400135"/>
            <a:ext cx="960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4274112-3819-4E3C-A2C8-15D563C4EB1E}" type="slidenum">
              <a:rPr lang="en-GB" sz="1000">
                <a:solidFill>
                  <a:srgbClr val="231F20"/>
                </a:solidFill>
              </a:rPr>
              <a:pPr algn="r"/>
              <a:t>‹#›</a:t>
            </a:fld>
            <a:endParaRPr lang="en-GB" sz="1000">
              <a:solidFill>
                <a:srgbClr val="231F20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23392" y="1844825"/>
            <a:ext cx="10862997" cy="438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363" y="303366"/>
            <a:ext cx="2389915" cy="38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9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spc="-15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B28087E-DAFE-11F0-3F95-B042E8A9A606}"/>
              </a:ext>
            </a:extLst>
          </p:cNvPr>
          <p:cNvSpPr txBox="1"/>
          <p:nvPr/>
        </p:nvSpPr>
        <p:spPr>
          <a:xfrm>
            <a:off x="7125887" y="1262294"/>
            <a:ext cx="3979652" cy="381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/>
              <a:t>Aims of today's session:</a:t>
            </a:r>
          </a:p>
          <a:p>
            <a:pPr marL="285750" indent="-285750">
              <a:buFont typeface="Calibri"/>
              <a:buChar char="-"/>
            </a:pPr>
            <a:r>
              <a:rPr lang="en-US" sz="2200" dirty="0"/>
              <a:t>Hear talks from our invited speakers</a:t>
            </a:r>
          </a:p>
          <a:p>
            <a:pPr marL="285750" indent="-285750">
              <a:buFont typeface="Calibri"/>
              <a:buChar char="-"/>
            </a:pPr>
            <a:r>
              <a:rPr lang="en-US" sz="2200" dirty="0"/>
              <a:t>Your chance to ask questions </a:t>
            </a:r>
          </a:p>
          <a:p>
            <a:pPr marL="285750" indent="-285750">
              <a:buFont typeface="Calibri"/>
              <a:buChar char="-"/>
            </a:pPr>
            <a:r>
              <a:rPr lang="en-US" sz="2200" dirty="0"/>
              <a:t>Interact with your peers and with staff and students across our institutions</a:t>
            </a:r>
          </a:p>
          <a:p>
            <a:pPr marL="285750" indent="-285750">
              <a:buFont typeface="Calibri"/>
              <a:buChar char="-"/>
            </a:pPr>
            <a:r>
              <a:rPr lang="en-US" sz="2200" dirty="0"/>
              <a:t>Generate a network and resource library for you to return to in future</a:t>
            </a:r>
          </a:p>
        </p:txBody>
      </p:sp>
      <p:pic>
        <p:nvPicPr>
          <p:cNvPr id="6" name="Picture 5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93BC7B11-6BAE-34DC-31BC-9CB065F7D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50" y="967101"/>
            <a:ext cx="5720137" cy="5720137"/>
          </a:xfrm>
          <a:prstGeom prst="rect">
            <a:avLst/>
          </a:prstGeom>
        </p:spPr>
      </p:pic>
      <p:pic>
        <p:nvPicPr>
          <p:cNvPr id="11" name="Picture 10" descr="A picture containing wheel, circle, graphics, auto part&#10;&#10;Description automatically generated">
            <a:extLst>
              <a:ext uri="{FF2B5EF4-FFF2-40B4-BE49-F238E27FC236}">
                <a16:creationId xmlns:a16="http://schemas.microsoft.com/office/drawing/2014/main" id="{62FCFD16-3221-8813-DEC6-64A18724E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975" y="5544238"/>
            <a:ext cx="34194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62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87D86D-CFE0-196E-091A-06611B503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777" y="1090670"/>
            <a:ext cx="10291223" cy="512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29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DDEE5D-5E94-4D5A-BDC1-A9A831EF1FA3}"/>
              </a:ext>
            </a:extLst>
          </p:cNvPr>
          <p:cNvSpPr/>
          <p:nvPr/>
        </p:nvSpPr>
        <p:spPr>
          <a:xfrm>
            <a:off x="4268320" y="3244334"/>
            <a:ext cx="3655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F E Mc Williams, Puy de Dôme Figure</a:t>
            </a:r>
            <a:endParaRPr lang="en-GB" dirty="0"/>
          </a:p>
        </p:txBody>
      </p:sp>
      <p:pic>
        <p:nvPicPr>
          <p:cNvPr id="6" name="Picture 5" descr="A picture containing tree, outdoor, water, river&#10;&#10;Description automatically generated">
            <a:extLst>
              <a:ext uri="{FF2B5EF4-FFF2-40B4-BE49-F238E27FC236}">
                <a16:creationId xmlns:a16="http://schemas.microsoft.com/office/drawing/2014/main" id="{1A2096EB-9B3C-4375-A0E3-04702EDB8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20"/>
            <a:ext cx="12192000" cy="57103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89DC1D-F30C-499D-ABB6-9A15F482E4B7}"/>
              </a:ext>
            </a:extLst>
          </p:cNvPr>
          <p:cNvSpPr/>
          <p:nvPr/>
        </p:nvSpPr>
        <p:spPr>
          <a:xfrm>
            <a:off x="136658" y="6068814"/>
            <a:ext cx="8276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F E Mc Williams, Puy de Dôme Figure. Credit Thierry Bal</a:t>
            </a:r>
          </a:p>
        </p:txBody>
      </p:sp>
    </p:spTree>
    <p:extLst>
      <p:ext uri="{BB962C8B-B14F-4D97-AF65-F5344CB8AC3E}">
        <p14:creationId xmlns:p14="http://schemas.microsoft.com/office/powerpoint/2010/main" val="672970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4F658C-74D1-6DBE-5751-E4D7E2DC8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371600"/>
            <a:ext cx="10287000" cy="4114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EA799B-8746-680C-1231-32F547322ACB}"/>
              </a:ext>
            </a:extLst>
          </p:cNvPr>
          <p:cNvSpPr txBox="1"/>
          <p:nvPr/>
        </p:nvSpPr>
        <p:spPr>
          <a:xfrm>
            <a:off x="1266940" y="5883008"/>
            <a:ext cx="984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Enter your questions or comments throughout the day – we will do our best to address them</a:t>
            </a:r>
          </a:p>
        </p:txBody>
      </p:sp>
    </p:spTree>
    <p:extLst>
      <p:ext uri="{BB962C8B-B14F-4D97-AF65-F5344CB8AC3E}">
        <p14:creationId xmlns:p14="http://schemas.microsoft.com/office/powerpoint/2010/main" val="3789604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15BFBF-CEE5-0C5B-E6B2-CD5D56159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964" y="864589"/>
            <a:ext cx="7284855" cy="5850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30FAED-21C1-6464-A5AC-8192C754A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217" y="1548214"/>
            <a:ext cx="3675025" cy="2065525"/>
          </a:xfrm>
          <a:prstGeom prst="rect">
            <a:avLst/>
          </a:prstGeom>
          <a:ln w="76200">
            <a:solidFill>
              <a:schemeClr val="accent4"/>
            </a:solidFill>
          </a:ln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3157473B-96D5-14C3-3964-305722D78508}"/>
              </a:ext>
            </a:extLst>
          </p:cNvPr>
          <p:cNvSpPr/>
          <p:nvPr/>
        </p:nvSpPr>
        <p:spPr>
          <a:xfrm>
            <a:off x="5292251" y="3161840"/>
            <a:ext cx="1967864" cy="366311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3F7A1A-09DF-8A17-2BFF-9C3B7EF3F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010" y="3817008"/>
            <a:ext cx="3657232" cy="2055525"/>
          </a:xfrm>
          <a:prstGeom prst="rect">
            <a:avLst/>
          </a:prstGeom>
          <a:ln w="76200">
            <a:solidFill>
              <a:schemeClr val="accent6"/>
            </a:solidFill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5C670A15-B22A-645B-68EF-F26A2C1FD17E}"/>
              </a:ext>
            </a:extLst>
          </p:cNvPr>
          <p:cNvSpPr/>
          <p:nvPr/>
        </p:nvSpPr>
        <p:spPr>
          <a:xfrm>
            <a:off x="5292251" y="3975252"/>
            <a:ext cx="1967864" cy="366311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2A9B2B-B058-67AE-C4B7-B96755DC90BD}"/>
              </a:ext>
            </a:extLst>
          </p:cNvPr>
          <p:cNvSpPr txBox="1"/>
          <p:nvPr/>
        </p:nvSpPr>
        <p:spPr>
          <a:xfrm>
            <a:off x="5616686" y="3769795"/>
            <a:ext cx="1151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27</a:t>
            </a:r>
            <a:r>
              <a:rPr lang="en-GB" baseline="30000" dirty="0"/>
              <a:t>th</a:t>
            </a:r>
            <a:r>
              <a:rPr lang="en-GB" dirty="0"/>
              <a:t> April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4D673C-BDF1-6062-3A3B-1EB7F6726E91}"/>
              </a:ext>
            </a:extLst>
          </p:cNvPr>
          <p:cNvSpPr txBox="1"/>
          <p:nvPr/>
        </p:nvSpPr>
        <p:spPr>
          <a:xfrm>
            <a:off x="5607789" y="2904187"/>
            <a:ext cx="1151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19</a:t>
            </a:r>
            <a:r>
              <a:rPr lang="en-GB" baseline="30000" dirty="0"/>
              <a:t>th</a:t>
            </a:r>
            <a:r>
              <a:rPr lang="en-GB" dirty="0"/>
              <a:t> April</a:t>
            </a:r>
          </a:p>
        </p:txBody>
      </p:sp>
    </p:spTree>
    <p:extLst>
      <p:ext uri="{BB962C8B-B14F-4D97-AF65-F5344CB8AC3E}">
        <p14:creationId xmlns:p14="http://schemas.microsoft.com/office/powerpoint/2010/main" val="3405272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0FAA93-E8C6-FFB9-7122-53BF29272AAA}"/>
              </a:ext>
            </a:extLst>
          </p:cNvPr>
          <p:cNvSpPr txBox="1"/>
          <p:nvPr/>
        </p:nvSpPr>
        <p:spPr>
          <a:xfrm>
            <a:off x="1319269" y="1556776"/>
            <a:ext cx="609783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What factors prevent or hinder your promotion of WP applications to a medical degree.</a:t>
            </a: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What useful points have you gained from today?</a:t>
            </a: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What can we do to link up (fill in the gaps) between points 1 and 2 to enhance WP applications?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0DAF4B-4AB4-89F4-210A-F6842807E3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661"/>
          <a:stretch/>
        </p:blipFill>
        <p:spPr>
          <a:xfrm>
            <a:off x="264218" y="151087"/>
            <a:ext cx="11663564" cy="97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50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4F658C-74D1-6DBE-5751-E4D7E2DC8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371600"/>
            <a:ext cx="10287000" cy="4114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EA799B-8746-680C-1231-32F547322ACB}"/>
              </a:ext>
            </a:extLst>
          </p:cNvPr>
          <p:cNvSpPr txBox="1"/>
          <p:nvPr/>
        </p:nvSpPr>
        <p:spPr>
          <a:xfrm>
            <a:off x="1266940" y="5883008"/>
            <a:ext cx="984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Enter your questions or comments throughout the day – we will do our best to address them</a:t>
            </a:r>
          </a:p>
        </p:txBody>
      </p:sp>
    </p:spTree>
    <p:extLst>
      <p:ext uri="{BB962C8B-B14F-4D97-AF65-F5344CB8AC3E}">
        <p14:creationId xmlns:p14="http://schemas.microsoft.com/office/powerpoint/2010/main" val="3577956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B28087E-DAFE-11F0-3F95-B042E8A9A606}"/>
              </a:ext>
            </a:extLst>
          </p:cNvPr>
          <p:cNvSpPr txBox="1"/>
          <p:nvPr/>
        </p:nvSpPr>
        <p:spPr>
          <a:xfrm>
            <a:off x="7125887" y="1262294"/>
            <a:ext cx="3979652" cy="381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/>
              <a:t>Aims of today's session:</a:t>
            </a:r>
          </a:p>
          <a:p>
            <a:pPr marL="285750" indent="-285750">
              <a:buFont typeface="Calibri"/>
              <a:buChar char="-"/>
            </a:pPr>
            <a:r>
              <a:rPr lang="en-US" sz="2200" dirty="0"/>
              <a:t>Hear talks from our invited speakers</a:t>
            </a:r>
          </a:p>
          <a:p>
            <a:pPr marL="285750" indent="-285750">
              <a:buFont typeface="Calibri"/>
              <a:buChar char="-"/>
            </a:pPr>
            <a:r>
              <a:rPr lang="en-US" sz="2200" dirty="0"/>
              <a:t>Your chance to ask questions </a:t>
            </a:r>
          </a:p>
          <a:p>
            <a:pPr marL="285750" indent="-285750">
              <a:buFont typeface="Calibri"/>
              <a:buChar char="-"/>
            </a:pPr>
            <a:r>
              <a:rPr lang="en-US" sz="2200" dirty="0"/>
              <a:t>Interact with your peers and with staff and students across our institutions</a:t>
            </a:r>
          </a:p>
          <a:p>
            <a:pPr marL="285750" indent="-285750">
              <a:buFont typeface="Calibri"/>
              <a:buChar char="-"/>
            </a:pPr>
            <a:r>
              <a:rPr lang="en-US" sz="2200" dirty="0"/>
              <a:t>Generate a network and resource library for you to return to in future</a:t>
            </a:r>
          </a:p>
        </p:txBody>
      </p:sp>
      <p:pic>
        <p:nvPicPr>
          <p:cNvPr id="6" name="Picture 5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93BC7B11-6BAE-34DC-31BC-9CB065F7D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50" y="967101"/>
            <a:ext cx="5720137" cy="5720137"/>
          </a:xfrm>
          <a:prstGeom prst="rect">
            <a:avLst/>
          </a:prstGeom>
        </p:spPr>
      </p:pic>
      <p:pic>
        <p:nvPicPr>
          <p:cNvPr id="11" name="Picture 10" descr="A picture containing wheel, circle, graphics, auto part&#10;&#10;Description automatically generated">
            <a:extLst>
              <a:ext uri="{FF2B5EF4-FFF2-40B4-BE49-F238E27FC236}">
                <a16:creationId xmlns:a16="http://schemas.microsoft.com/office/drawing/2014/main" id="{62FCFD16-3221-8813-DEC6-64A18724E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975" y="5544238"/>
            <a:ext cx="34194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76863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AnalogousFromRegularSeed_2SEEDS">
      <a:dk1>
        <a:srgbClr val="000000"/>
      </a:dk1>
      <a:lt1>
        <a:srgbClr val="FFFFFF"/>
      </a:lt1>
      <a:dk2>
        <a:srgbClr val="1B2F2F"/>
      </a:dk2>
      <a:lt2>
        <a:srgbClr val="F3F1F0"/>
      </a:lt2>
      <a:accent1>
        <a:srgbClr val="3B9EB1"/>
      </a:accent1>
      <a:accent2>
        <a:srgbClr val="46B196"/>
      </a:accent2>
      <a:accent3>
        <a:srgbClr val="4D7FC3"/>
      </a:accent3>
      <a:accent4>
        <a:srgbClr val="B13B3E"/>
      </a:accent4>
      <a:accent5>
        <a:srgbClr val="C37B4D"/>
      </a:accent5>
      <a:accent6>
        <a:srgbClr val="B19B3B"/>
      </a:accent6>
      <a:hlink>
        <a:srgbClr val="BF5641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ppt/theme/theme2.xml><?xml version="1.0" encoding="utf-8"?>
<a:theme xmlns:a="http://schemas.openxmlformats.org/drawingml/2006/main" name="Title and content">
  <a:themeElements>
    <a:clrScheme name="UoS Brand Colours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74C9E5"/>
      </a:hlink>
      <a:folHlink>
        <a:srgbClr val="D5007F"/>
      </a:folHlink>
    </a:clrScheme>
    <a:fontScheme name="UoS Powerpoint Fonts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Presentation_Template.potx" id="{3F1C382B-1DEF-410A-A027-F45CA85A49A9}" vid="{2D513B29-4688-4C3B-808C-2D7FC1C46FB0}"/>
    </a:ext>
  </a:extLst>
</a:theme>
</file>

<file path=ppt/theme/theme3.xml><?xml version="1.0" encoding="utf-8"?>
<a:theme xmlns:a="http://schemas.openxmlformats.org/drawingml/2006/main" name="7_Title and content">
  <a:themeElements>
    <a:clrScheme name="UoS Brand Colours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74C9E5"/>
      </a:hlink>
      <a:folHlink>
        <a:srgbClr val="D5007F"/>
      </a:folHlink>
    </a:clrScheme>
    <a:fontScheme name="UoS Powerpoint Fonts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E0890801F90E4F8768774AF4FBE55F" ma:contentTypeVersion="15" ma:contentTypeDescription="Create a new document." ma:contentTypeScope="" ma:versionID="c32ba962d1045e955c969b1b15f10245">
  <xsd:schema xmlns:xsd="http://www.w3.org/2001/XMLSchema" xmlns:xs="http://www.w3.org/2001/XMLSchema" xmlns:p="http://schemas.microsoft.com/office/2006/metadata/properties" xmlns:ns2="df85e766-f99c-4934-9f44-2e1b59274ea8" xmlns:ns3="6ea52569-98a6-4d0c-8777-b92f1ef56226" targetNamespace="http://schemas.microsoft.com/office/2006/metadata/properties" ma:root="true" ma:fieldsID="57aa8377c6a0c6f7be6a46bc11708fc4" ns2:_="" ns3:_="">
    <xsd:import namespace="df85e766-f99c-4934-9f44-2e1b59274ea8"/>
    <xsd:import namespace="6ea52569-98a6-4d0c-8777-b92f1ef562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5e766-f99c-4934-9f44-2e1b59274e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bf2f534-9c3d-494b-83fb-768e807180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a52569-98a6-4d0c-8777-b92f1ef5622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1df5300-5152-40e9-ba83-63e37867bdd5}" ma:internalName="TaxCatchAll" ma:showField="CatchAllData" ma:web="6ea52569-98a6-4d0c-8777-b92f1ef562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a52569-98a6-4d0c-8777-b92f1ef56226" xsi:nil="true"/>
    <lcf76f155ced4ddcb4097134ff3c332f xmlns="df85e766-f99c-4934-9f44-2e1b59274ea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F1574E-6855-4AC2-99DB-7822E6C15B2F}"/>
</file>

<file path=customXml/itemProps2.xml><?xml version="1.0" encoding="utf-8"?>
<ds:datastoreItem xmlns:ds="http://schemas.openxmlformats.org/officeDocument/2006/customXml" ds:itemID="{2659947F-C1C0-478C-BDA4-F77F31DC7EC8}"/>
</file>

<file path=customXml/itemProps3.xml><?xml version="1.0" encoding="utf-8"?>
<ds:datastoreItem xmlns:ds="http://schemas.openxmlformats.org/officeDocument/2006/customXml" ds:itemID="{6EB06B03-939D-436E-8961-8B454A4D7B4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</TotalTime>
  <Words>197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Aharoni</vt:lpstr>
      <vt:lpstr>Arial</vt:lpstr>
      <vt:lpstr>Avenir Next LT Pro</vt:lpstr>
      <vt:lpstr>Calibri</vt:lpstr>
      <vt:lpstr>Helvetica</vt:lpstr>
      <vt:lpstr>Lucida Sans</vt:lpstr>
      <vt:lpstr>PrismaticVTI</vt:lpstr>
      <vt:lpstr>Title and content</vt:lpstr>
      <vt:lpstr>7_Title and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Kate Bartlett</cp:lastModifiedBy>
  <cp:revision>6</cp:revision>
  <dcterms:created xsi:type="dcterms:W3CDTF">2023-04-18T14:34:51Z</dcterms:created>
  <dcterms:modified xsi:type="dcterms:W3CDTF">2023-07-05T10:19:56Z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0x0101006BE0890801F90E4F8768774AF4FBE55F</vt:lpwstr>
  </property>
</Properties>
</file>