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5" r:id="rId6"/>
    <p:sldMasterId id="2147483739" r:id="rId7"/>
  </p:sldMasterIdLst>
  <p:notesMasterIdLst>
    <p:notesMasterId r:id="rId24"/>
  </p:notesMasterIdLst>
  <p:sldIdLst>
    <p:sldId id="256" r:id="rId8"/>
    <p:sldId id="270" r:id="rId9"/>
    <p:sldId id="304" r:id="rId10"/>
    <p:sldId id="301" r:id="rId11"/>
    <p:sldId id="313" r:id="rId12"/>
    <p:sldId id="305" r:id="rId13"/>
    <p:sldId id="306" r:id="rId14"/>
    <p:sldId id="303" r:id="rId15"/>
    <p:sldId id="307" r:id="rId16"/>
    <p:sldId id="314" r:id="rId17"/>
    <p:sldId id="315" r:id="rId18"/>
    <p:sldId id="312" r:id="rId19"/>
    <p:sldId id="311" r:id="rId20"/>
    <p:sldId id="309" r:id="rId21"/>
    <p:sldId id="308" r:id="rId22"/>
    <p:sldId id="28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AEB6"/>
    <a:srgbClr val="0070C0"/>
    <a:srgbClr val="B5DDD7"/>
    <a:srgbClr val="DE9400"/>
    <a:srgbClr val="F6A400"/>
    <a:srgbClr val="245795"/>
    <a:srgbClr val="95CFC7"/>
    <a:srgbClr val="FFCC66"/>
    <a:srgbClr val="E699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13DB2-F9A7-4ED6-92C8-99A78AD708E5}" v="10" dt="2021-05-14T15:01:05.650"/>
    <p1510:client id="{875FA4D5-7C10-4E76-AF13-8953FD8D80CC}" v="11" dt="2021-05-13T12:44:34.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04" autoAdjust="0"/>
  </p:normalViewPr>
  <p:slideViewPr>
    <p:cSldViewPr snapToGrid="0">
      <p:cViewPr varScale="1">
        <p:scale>
          <a:sx n="55" d="100"/>
          <a:sy n="55" d="100"/>
        </p:scale>
        <p:origin x="876"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5/20/2021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sn_SRSVl2h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tv.com/news/meridian/2020-05-20/young-people-urged-to-find-purpose-during-lockdown-to-aid-mental-heal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341684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Two Audio records available from TeC-19 focus group discussions</a:t>
            </a:r>
          </a:p>
          <a:p>
            <a:r>
              <a:rPr lang="en-GB" b="1" dirty="0"/>
              <a:t>TeC-19in the news: </a:t>
            </a:r>
            <a:endParaRPr lang="en-GB" dirty="0">
              <a:hlinkClick r:id="rId3"/>
            </a:endParaRPr>
          </a:p>
          <a:p>
            <a:r>
              <a:rPr lang="en-GB" dirty="0">
                <a:hlinkClick r:id="rId3"/>
              </a:rPr>
              <a:t>Research aims to support ‘lost and anxious’ young people during pandemic - University of Southampton – YouTube</a:t>
            </a:r>
            <a:r>
              <a:rPr lang="en-GB" dirty="0"/>
              <a:t>   https://www.youtube.com/watch?v=sn_SRSVl2hs</a:t>
            </a:r>
          </a:p>
          <a:p>
            <a:r>
              <a:rPr lang="en-GB" dirty="0">
                <a:hlinkClick r:id="rId4"/>
              </a:rPr>
              <a:t>Young people urged to 'find purpose' during lockdown to aid mental health | Meridian | ITV News</a:t>
            </a:r>
            <a:r>
              <a:rPr lang="en-GB" dirty="0"/>
              <a:t>  </a:t>
            </a:r>
            <a:r>
              <a:rPr lang="en-GB" b="1" dirty="0">
                <a:solidFill>
                  <a:schemeClr val="tx1"/>
                </a:solidFill>
              </a:rPr>
              <a:t>First 2mins </a:t>
            </a:r>
            <a:r>
              <a:rPr lang="en-GB" dirty="0"/>
              <a:t>https://www.itv.com/news/meridian/2020-05-20/young-people-urged-to-find-purpose-during-lockdown-to-aid-mental-health</a:t>
            </a:r>
            <a:endParaRPr lang="en-US" dirty="0"/>
          </a:p>
        </p:txBody>
      </p:sp>
      <p:sp>
        <p:nvSpPr>
          <p:cNvPr id="4" name="Slide Number Placeholder 3"/>
          <p:cNvSpPr>
            <a:spLocks noGrp="1"/>
          </p:cNvSpPr>
          <p:nvPr>
            <p:ph type="sldNum" sz="quarter" idx="10"/>
          </p:nvPr>
        </p:nvSpPr>
        <p:spPr/>
        <p:txBody>
          <a:bodyPr/>
          <a:lstStyle/>
          <a:p>
            <a:fld id="{407DEE80-B85B-D14C-B0B8-2864D965BDCD}" type="slidenum">
              <a:rPr lang="en-US" smtClean="0"/>
              <a:t>4</a:t>
            </a:fld>
            <a:endParaRPr lang="en-US"/>
          </a:p>
        </p:txBody>
      </p:sp>
    </p:spTree>
    <p:extLst>
      <p:ext uri="{BB962C8B-B14F-4D97-AF65-F5344CB8AC3E}">
        <p14:creationId xmlns:p14="http://schemas.microsoft.com/office/powerpoint/2010/main" val="356405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5</a:t>
            </a:fld>
            <a:endParaRPr lang="en-US"/>
          </a:p>
        </p:txBody>
      </p:sp>
    </p:spTree>
    <p:extLst>
      <p:ext uri="{BB962C8B-B14F-4D97-AF65-F5344CB8AC3E}">
        <p14:creationId xmlns:p14="http://schemas.microsoft.com/office/powerpoint/2010/main" val="395333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7DEE80-B85B-D14C-B0B8-2864D965BDCD}" type="slidenum">
              <a:rPr lang="en-US" smtClean="0"/>
              <a:t>6</a:t>
            </a:fld>
            <a:endParaRPr lang="en-US"/>
          </a:p>
        </p:txBody>
      </p:sp>
    </p:spTree>
    <p:extLst>
      <p:ext uri="{BB962C8B-B14F-4D97-AF65-F5344CB8AC3E}">
        <p14:creationId xmlns:p14="http://schemas.microsoft.com/office/powerpoint/2010/main" val="165298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14</a:t>
            </a:fld>
            <a:endParaRPr lang="en-US"/>
          </a:p>
        </p:txBody>
      </p:sp>
    </p:spTree>
    <p:extLst>
      <p:ext uri="{BB962C8B-B14F-4D97-AF65-F5344CB8AC3E}">
        <p14:creationId xmlns:p14="http://schemas.microsoft.com/office/powerpoint/2010/main" val="258861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refer back to the lesson objectives and complete the assessment for learning activity in the orange</a:t>
            </a:r>
            <a:r>
              <a:rPr lang="en-US" baseline="0"/>
              <a:t> boxes, feedback and share an interesting fact they have found out from the lesson. Remind students about the EACH-B APP.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330741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7F0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20/05/2021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20/05/2021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331370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2987808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7" name="Slide Number Placeholder 6"/>
          <p:cNvSpPr>
            <a:spLocks noGrp="1"/>
          </p:cNvSpPr>
          <p:nvPr>
            <p:ph type="sldNum" sz="quarter" idx="12"/>
          </p:nvPr>
        </p:nvSpPr>
        <p:spPr>
          <a:xfrm>
            <a:off x="6877050" y="6308725"/>
            <a:ext cx="1905000" cy="457200"/>
          </a:xfrm>
          <a:prstGeom prst="rect">
            <a:avLst/>
          </a:prstGeom>
        </p:spPr>
        <p:txBody>
          <a:bodyPr/>
          <a:lstStyle>
            <a:lvl1pPr>
              <a:defRPr/>
            </a:lvl1pPr>
          </a:lstStyle>
          <a:p>
            <a:fld id="{2948ED48-3C81-4043-A5D7-3279298D6D1C}"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54599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35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4.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20/05/2021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33" r:id="rId4"/>
    <p:sldLayoutId id="2147483724" r:id="rId5"/>
    <p:sldLayoutId id="2147483720" r:id="rId6"/>
    <p:sldLayoutId id="2147483725" r:id="rId7"/>
    <p:sldLayoutId id="2147483729" r:id="rId8"/>
    <p:sldLayoutId id="2147483721" r:id="rId9"/>
    <p:sldLayoutId id="2147483726" r:id="rId10"/>
    <p:sldLayoutId id="2147483730" r:id="rId11"/>
    <p:sldLayoutId id="2147483722" r:id="rId12"/>
    <p:sldLayoutId id="2147483727" r:id="rId13"/>
    <p:sldLayoutId id="2147483731" r:id="rId14"/>
    <p:sldLayoutId id="2147483723" r:id="rId15"/>
    <p:sldLayoutId id="2147483728" r:id="rId16"/>
    <p:sldLayoutId id="2147483732" r:id="rId17"/>
    <p:sldLayoutId id="2147483717" r:id="rId18"/>
    <p:sldLayoutId id="2147483701" r:id="rId19"/>
    <p:sldLayoutId id="2147483734" r:id="rId20"/>
    <p:sldLayoutId id="2147483703" r:id="rId21"/>
    <p:sldLayoutId id="2147483702" r:id="rId22"/>
    <p:sldLayoutId id="2147483718" r:id="rId23"/>
    <p:sldLayoutId id="2147483693" r:id="rId24"/>
    <p:sldLayoutId id="2147483700" r:id="rId25"/>
    <p:sldLayoutId id="2147483704" r:id="rId26"/>
    <p:sldLayoutId id="2147483699" r:id="rId27"/>
    <p:sldLayoutId id="2147483690" r:id="rId28"/>
    <p:sldLayoutId id="2147483691" r:id="rId29"/>
    <p:sldLayoutId id="2147483692" r:id="rId30"/>
    <p:sldLayoutId id="2147483694" r:id="rId31"/>
    <p:sldLayoutId id="2147483695" r:id="rId32"/>
    <p:sldLayoutId id="2147483696" r:id="rId33"/>
    <p:sldLayoutId id="2147483697" r:id="rId34"/>
    <p:sldLayoutId id="2147483698" r:id="rId35"/>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672"/>
            <a:ext cx="627504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67544" y="1844824"/>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2050333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799199122"/>
      </p:ext>
    </p:extLst>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microsoft.com/office/2007/relationships/hdphoto" Target="../media/hdphoto1.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447D7A-6A2A-449A-AE26-FD73E0C9C3C8}"/>
              </a:ext>
            </a:extLst>
          </p:cNvPr>
          <p:cNvSpPr>
            <a:spLocks noGrp="1"/>
          </p:cNvSpPr>
          <p:nvPr>
            <p:ph type="ctrTitle"/>
          </p:nvPr>
        </p:nvSpPr>
        <p:spPr>
          <a:xfrm>
            <a:off x="452438" y="769938"/>
            <a:ext cx="8086725" cy="3352800"/>
          </a:xfrm>
        </p:spPr>
        <p:txBody>
          <a:bodyPr/>
          <a:lstStyle/>
          <a:p>
            <a:r>
              <a:rPr lang="en-GB" sz="7200">
                <a:solidFill>
                  <a:srgbClr val="2B337C"/>
                </a:solidFill>
                <a:latin typeface="Gill Sans MT"/>
                <a:cs typeface="Gill Sans MT"/>
              </a:rPr>
              <a:t>Me, My Health and My Children’s Health</a:t>
            </a:r>
          </a:p>
        </p:txBody>
      </p:sp>
      <p:sp>
        <p:nvSpPr>
          <p:cNvPr id="9" name="Subtitle 2">
            <a:extLst>
              <a:ext uri="{FF2B5EF4-FFF2-40B4-BE49-F238E27FC236}">
                <a16:creationId xmlns:a16="http://schemas.microsoft.com/office/drawing/2014/main" id="{8CF22D71-CDCE-4CAB-81AC-F35A5A615050}"/>
              </a:ext>
            </a:extLst>
          </p:cNvPr>
          <p:cNvSpPr>
            <a:spLocks noGrp="1"/>
          </p:cNvSpPr>
          <p:nvPr>
            <p:ph type="subTitle" idx="1"/>
          </p:nvPr>
        </p:nvSpPr>
        <p:spPr>
          <a:xfrm>
            <a:off x="500062" y="4198938"/>
            <a:ext cx="8406193" cy="1644650"/>
          </a:xfrm>
        </p:spPr>
        <p:txBody>
          <a:bodyPr>
            <a:normAutofit/>
          </a:bodyPr>
          <a:lstStyle/>
          <a:p>
            <a:r>
              <a:rPr lang="en-GB" sz="3600">
                <a:solidFill>
                  <a:srgbClr val="7030A0"/>
                </a:solidFill>
                <a:latin typeface="Gill Sans MT"/>
                <a:cs typeface="Gill Sans MT"/>
              </a:rPr>
              <a:t>Lesson 2: Health and Scientific Data </a:t>
            </a:r>
          </a:p>
        </p:txBody>
      </p:sp>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463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5A5CEB3-99FD-4009-9A44-1A9EA65F2559}"/>
              </a:ext>
            </a:extLst>
          </p:cNvPr>
          <p:cNvSpPr txBox="1">
            <a:spLocks/>
          </p:cNvSpPr>
          <p:nvPr/>
        </p:nvSpPr>
        <p:spPr>
          <a:xfrm>
            <a:off x="46805" y="-187317"/>
            <a:ext cx="6645699" cy="136814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4000">
                <a:solidFill>
                  <a:srgbClr val="254061"/>
                </a:solidFill>
                <a:latin typeface="Gill Sans MT" pitchFamily="34" charset="0"/>
              </a:rPr>
              <a:t>What's in your fridge</a:t>
            </a:r>
            <a:r>
              <a:rPr kumimoji="0" lang="en-GB" sz="4000" i="0" u="none" strike="noStrike" kern="1200" cap="none" spc="0" normalizeH="0" baseline="0" noProof="0">
                <a:ln>
                  <a:noFill/>
                </a:ln>
                <a:solidFill>
                  <a:srgbClr val="254061"/>
                </a:solidFill>
                <a:effectLst/>
                <a:uLnTx/>
                <a:uFillTx/>
                <a:latin typeface="Gill Sans MT" pitchFamily="34" charset="0"/>
                <a:ea typeface="+mj-ea"/>
                <a:cs typeface="+mj-cs"/>
              </a:rPr>
              <a:t>?</a:t>
            </a:r>
          </a:p>
        </p:txBody>
      </p:sp>
      <p:sp>
        <p:nvSpPr>
          <p:cNvPr id="7" name="Rectangle 6">
            <a:extLst>
              <a:ext uri="{FF2B5EF4-FFF2-40B4-BE49-F238E27FC236}">
                <a16:creationId xmlns:a16="http://schemas.microsoft.com/office/drawing/2014/main" id="{195C6CCE-24D8-4DBB-9686-22661BEDDAA6}"/>
              </a:ext>
            </a:extLst>
          </p:cNvPr>
          <p:cNvSpPr/>
          <p:nvPr/>
        </p:nvSpPr>
        <p:spPr>
          <a:xfrm>
            <a:off x="355784" y="731888"/>
            <a:ext cx="7052517" cy="2062103"/>
          </a:xfrm>
          <a:prstGeom prst="rect">
            <a:avLst/>
          </a:prstGeom>
        </p:spPr>
        <p:txBody>
          <a:bodyPr wrap="square">
            <a:spAutoFit/>
          </a:bodyPr>
          <a:lstStyle/>
          <a:p>
            <a:pPr lvl="0" defTabSz="914400"/>
            <a:r>
              <a:rPr lang="en-GB" sz="2200">
                <a:solidFill>
                  <a:srgbClr val="0F243E">
                    <a:lumMod val="75000"/>
                    <a:lumOff val="25000"/>
                  </a:srgbClr>
                </a:solidFill>
                <a:latin typeface="Gill Sans MT"/>
                <a:cs typeface="Arial" pitchFamily="34" charset="0"/>
              </a:rPr>
              <a:t>These fridge pictures are from some of the women who took part in the Southampton Women’s Survey.  </a:t>
            </a:r>
            <a:r>
              <a:rPr lang="en-GB" sz="2200">
                <a:solidFill>
                  <a:srgbClr val="0F243E">
                    <a:lumMod val="75000"/>
                    <a:lumOff val="25000"/>
                  </a:srgbClr>
                </a:solidFill>
                <a:latin typeface="Gill Sans MT"/>
              </a:rPr>
              <a:t>The photos provide a snapshot for the scientists, collecting information on what the women ate. </a:t>
            </a:r>
          </a:p>
          <a:p>
            <a:pPr defTabSz="914353" eaLnBrk="0" fontAlgn="base">
              <a:defRPr/>
            </a:pPr>
            <a:r>
              <a:rPr lang="en-GB" sz="2000">
                <a:solidFill>
                  <a:srgbClr val="0F243E">
                    <a:lumMod val="75000"/>
                    <a:lumOff val="25000"/>
                  </a:srgbClr>
                </a:solidFill>
                <a:latin typeface="Gill Sans MT"/>
                <a:cs typeface="Arial" pitchFamily="34" charset="0"/>
              </a:rPr>
              <a:t>                         </a:t>
            </a:r>
          </a:p>
          <a:p>
            <a:pPr defTabSz="914353" eaLnBrk="0" fontAlgn="base">
              <a:defRPr/>
            </a:pPr>
            <a:r>
              <a:rPr lang="en-GB" sz="2000">
                <a:solidFill>
                  <a:srgbClr val="17365D"/>
                </a:solidFill>
                <a:latin typeface="Gill Sans MT"/>
                <a:cs typeface="Arial" pitchFamily="34" charset="0"/>
              </a:rPr>
              <a:t> </a:t>
            </a:r>
            <a:endParaRPr lang="en-GB" sz="2400">
              <a:solidFill>
                <a:srgbClr val="17365D"/>
              </a:solidFill>
              <a:latin typeface="Gill Sans MT"/>
              <a:cs typeface="Arial" pitchFamily="34" charset="0"/>
            </a:endParaRPr>
          </a:p>
        </p:txBody>
      </p:sp>
      <p:pic>
        <p:nvPicPr>
          <p:cNvPr id="9" name="Picture 6" descr="fridge1">
            <a:extLst>
              <a:ext uri="{FF2B5EF4-FFF2-40B4-BE49-F238E27FC236}">
                <a16:creationId xmlns:a16="http://schemas.microsoft.com/office/drawing/2014/main" id="{2A02EB97-DE6C-4AA9-9328-116516921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80" y="2319653"/>
            <a:ext cx="1963142" cy="2774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10" name="Picture 3" descr="MaryFridge">
            <a:extLst>
              <a:ext uri="{FF2B5EF4-FFF2-40B4-BE49-F238E27FC236}">
                <a16:creationId xmlns:a16="http://schemas.microsoft.com/office/drawing/2014/main" id="{E170E874-BC18-402A-9A6F-AC25E7D113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287" y="2932711"/>
            <a:ext cx="2038421" cy="2876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11" name="Picture 5" descr="emptyfridge">
            <a:extLst>
              <a:ext uri="{FF2B5EF4-FFF2-40B4-BE49-F238E27FC236}">
                <a16:creationId xmlns:a16="http://schemas.microsoft.com/office/drawing/2014/main" id="{FC7C592A-7A1D-427F-86D9-128EAA412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670" y="2281267"/>
            <a:ext cx="2125834" cy="287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pic>
        <p:nvPicPr>
          <p:cNvPr id="12" name="Picture 4" descr="chocfridge">
            <a:extLst>
              <a:ext uri="{FF2B5EF4-FFF2-40B4-BE49-F238E27FC236}">
                <a16:creationId xmlns:a16="http://schemas.microsoft.com/office/drawing/2014/main" id="{E0B0B307-93BA-4C62-B17F-3F205ED8A8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8648" y="3816393"/>
            <a:ext cx="2188199" cy="2962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grpSp>
        <p:nvGrpSpPr>
          <p:cNvPr id="16" name="Group 15">
            <a:extLst>
              <a:ext uri="{FF2B5EF4-FFF2-40B4-BE49-F238E27FC236}">
                <a16:creationId xmlns:a16="http://schemas.microsoft.com/office/drawing/2014/main" id="{9F1ADEFA-2AF6-4D71-982E-DA0944CA8ACA}"/>
              </a:ext>
            </a:extLst>
          </p:cNvPr>
          <p:cNvGrpSpPr/>
          <p:nvPr/>
        </p:nvGrpSpPr>
        <p:grpSpPr>
          <a:xfrm>
            <a:off x="154791" y="4303220"/>
            <a:ext cx="2638538" cy="2475862"/>
            <a:chOff x="154791" y="3838274"/>
            <a:chExt cx="2638538" cy="2475862"/>
          </a:xfrm>
        </p:grpSpPr>
        <p:sp>
          <p:nvSpPr>
            <p:cNvPr id="17" name="16-Point Star 17">
              <a:extLst>
                <a:ext uri="{FF2B5EF4-FFF2-40B4-BE49-F238E27FC236}">
                  <a16:creationId xmlns:a16="http://schemas.microsoft.com/office/drawing/2014/main" id="{B7744CCB-6567-41AE-AA25-B66B0E5BC397}"/>
                </a:ext>
              </a:extLst>
            </p:cNvPr>
            <p:cNvSpPr/>
            <p:nvPr/>
          </p:nvSpPr>
          <p:spPr bwMode="auto">
            <a:xfrm rot="21012311">
              <a:off x="154791" y="3838274"/>
              <a:ext cx="2638538" cy="2475862"/>
            </a:xfrm>
            <a:prstGeom prst="star16">
              <a:avLst/>
            </a:prstGeom>
            <a:solidFill>
              <a:srgbClr val="FFCC66"/>
            </a:solidFill>
            <a:ln w="12700" cap="flat" cmpd="sng" algn="ctr">
              <a:solidFill>
                <a:srgbClr val="DE94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17365D"/>
                </a:solidFill>
                <a:effectLst/>
                <a:uLnTx/>
                <a:uFillTx/>
                <a:latin typeface="Gill Sans MT"/>
              </a:endParaRPr>
            </a:p>
          </p:txBody>
        </p:sp>
        <p:sp>
          <p:nvSpPr>
            <p:cNvPr id="18" name="Text Box 4">
              <a:extLst>
                <a:ext uri="{FF2B5EF4-FFF2-40B4-BE49-F238E27FC236}">
                  <a16:creationId xmlns:a16="http://schemas.microsoft.com/office/drawing/2014/main" id="{BD53A487-82E6-4A9E-868B-96C4355E9E64}"/>
                </a:ext>
              </a:extLst>
            </p:cNvPr>
            <p:cNvSpPr txBox="1">
              <a:spLocks noChangeArrowheads="1"/>
            </p:cNvSpPr>
            <p:nvPr/>
          </p:nvSpPr>
          <p:spPr bwMode="auto">
            <a:xfrm rot="21012311">
              <a:off x="481418" y="4349250"/>
              <a:ext cx="1985283" cy="1477319"/>
            </a:xfrm>
            <a:prstGeom prst="rect">
              <a:avLst/>
            </a:prstGeom>
            <a:noFill/>
            <a:ln>
              <a:noFill/>
            </a:ln>
            <a:effectLst/>
          </p:spPr>
          <p:txBody>
            <a:bodyPr wrap="square" lIns="91430" tIns="45716" rIns="91430" bIns="45716">
              <a:spAutoFit/>
            </a:bodyPr>
            <a:lstStyle/>
            <a:p>
              <a:pPr marL="0" marR="0" lvl="0" indent="0" algn="ctr" defTabSz="914353" eaLnBrk="0" fontAlgn="base" latinLnBrk="0" hangingPunct="1">
                <a:lnSpc>
                  <a:spcPct val="100000"/>
                </a:lnSpc>
                <a:spcBef>
                  <a:spcPts val="0"/>
                </a:spcBef>
                <a:spcAft>
                  <a:spcPts val="1200"/>
                </a:spcAft>
                <a:buClrTx/>
                <a:buSzTx/>
                <a:buFontTx/>
                <a:buNone/>
                <a:tabLst/>
                <a:defRPr/>
              </a:pPr>
              <a:r>
                <a:rPr kumimoji="0" lang="en-GB" sz="1800" b="0" i="0" u="none" strike="noStrike" kern="0" cap="none" spc="0" normalizeH="0" baseline="0" noProof="0">
                  <a:ln>
                    <a:noFill/>
                  </a:ln>
                  <a:solidFill>
                    <a:srgbClr val="0070C0"/>
                  </a:solidFill>
                  <a:effectLst/>
                  <a:uLnTx/>
                  <a:uFillTx/>
                  <a:latin typeface="Gill Sans MT" pitchFamily="34" charset="0"/>
                  <a:cs typeface="Arial" pitchFamily="34" charset="0"/>
                </a:rPr>
                <a:t>What would a photo of </a:t>
              </a:r>
              <a:r>
                <a:rPr kumimoji="0" lang="en-GB" sz="1800" b="1" i="0" u="none" strike="noStrike" kern="0" cap="none" spc="0" normalizeH="0" baseline="0" noProof="0">
                  <a:ln>
                    <a:noFill/>
                  </a:ln>
                  <a:solidFill>
                    <a:srgbClr val="0070C0"/>
                  </a:solidFill>
                  <a:effectLst/>
                  <a:uLnTx/>
                  <a:uFillTx/>
                  <a:latin typeface="Gill Sans MT" pitchFamily="34" charset="0"/>
                  <a:cs typeface="Arial" pitchFamily="34" charset="0"/>
                </a:rPr>
                <a:t>your</a:t>
              </a:r>
              <a:r>
                <a:rPr kumimoji="0" lang="en-GB" sz="1800" b="0" i="0" u="none" strike="noStrike" kern="0" cap="none" spc="0" normalizeH="0" baseline="0" noProof="0">
                  <a:ln>
                    <a:noFill/>
                  </a:ln>
                  <a:solidFill>
                    <a:srgbClr val="0070C0"/>
                  </a:solidFill>
                  <a:effectLst/>
                  <a:uLnTx/>
                  <a:uFillTx/>
                  <a:latin typeface="Gill Sans MT" pitchFamily="34" charset="0"/>
                  <a:cs typeface="Arial" pitchFamily="34" charset="0"/>
                </a:rPr>
                <a:t> fridge reveal about your family’s eating habits?</a:t>
              </a:r>
            </a:p>
          </p:txBody>
        </p:sp>
      </p:grpSp>
      <p:grpSp>
        <p:nvGrpSpPr>
          <p:cNvPr id="19" name="Group 18">
            <a:extLst>
              <a:ext uri="{FF2B5EF4-FFF2-40B4-BE49-F238E27FC236}">
                <a16:creationId xmlns:a16="http://schemas.microsoft.com/office/drawing/2014/main" id="{94C2E9D7-6BC0-42FC-87E7-C8ED5EE21733}"/>
              </a:ext>
            </a:extLst>
          </p:cNvPr>
          <p:cNvGrpSpPr/>
          <p:nvPr/>
        </p:nvGrpSpPr>
        <p:grpSpPr>
          <a:xfrm rot="592608">
            <a:off x="6488488" y="1847910"/>
            <a:ext cx="2731976" cy="2403573"/>
            <a:chOff x="2843807" y="1888537"/>
            <a:chExt cx="2702252" cy="2527021"/>
          </a:xfrm>
        </p:grpSpPr>
        <p:sp>
          <p:nvSpPr>
            <p:cNvPr id="20" name="16-Point Star 14">
              <a:extLst>
                <a:ext uri="{FF2B5EF4-FFF2-40B4-BE49-F238E27FC236}">
                  <a16:creationId xmlns:a16="http://schemas.microsoft.com/office/drawing/2014/main" id="{FFAE8A6E-7C9E-4860-A074-05DF763AA9EB}"/>
                </a:ext>
              </a:extLst>
            </p:cNvPr>
            <p:cNvSpPr/>
            <p:nvPr/>
          </p:nvSpPr>
          <p:spPr bwMode="auto">
            <a:xfrm>
              <a:off x="2843807" y="1888537"/>
              <a:ext cx="2702252" cy="2527021"/>
            </a:xfrm>
            <a:prstGeom prst="star16">
              <a:avLst/>
            </a:prstGeom>
            <a:solidFill>
              <a:srgbClr val="CC99FF"/>
            </a:solidFill>
            <a:ln w="127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17365D"/>
                </a:solidFill>
                <a:effectLst/>
                <a:uLnTx/>
                <a:uFillTx/>
                <a:latin typeface="Gill Sans MT"/>
              </a:endParaRPr>
            </a:p>
          </p:txBody>
        </p:sp>
        <p:sp>
          <p:nvSpPr>
            <p:cNvPr id="21" name="Text Box 4">
              <a:extLst>
                <a:ext uri="{FF2B5EF4-FFF2-40B4-BE49-F238E27FC236}">
                  <a16:creationId xmlns:a16="http://schemas.microsoft.com/office/drawing/2014/main" id="{6BADFD50-B5CE-47A6-A9A4-E26E118AD686}"/>
                </a:ext>
              </a:extLst>
            </p:cNvPr>
            <p:cNvSpPr txBox="1">
              <a:spLocks noChangeArrowheads="1"/>
            </p:cNvSpPr>
            <p:nvPr/>
          </p:nvSpPr>
          <p:spPr bwMode="auto">
            <a:xfrm>
              <a:off x="3161186" y="2169704"/>
              <a:ext cx="2070448" cy="1553194"/>
            </a:xfrm>
            <a:prstGeom prst="rect">
              <a:avLst/>
            </a:prstGeom>
            <a:noFill/>
            <a:ln>
              <a:noFill/>
            </a:ln>
            <a:effectLst/>
          </p:spPr>
          <p:txBody>
            <a:bodyPr wrap="square" lIns="91430" tIns="45716" rIns="91430" bIns="45716">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Would it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represent </a:t>
              </a:r>
              <a:r>
                <a:rPr kumimoji="0" lang="en-NZ" sz="1800" b="1" i="0" u="none" strike="noStrike" kern="0" cap="none" spc="0" normalizeH="0" baseline="0" noProof="0">
                  <a:ln>
                    <a:noFill/>
                  </a:ln>
                  <a:solidFill>
                    <a:srgbClr val="0070C0"/>
                  </a:solidFill>
                  <a:effectLst/>
                  <a:uLnTx/>
                  <a:uFillTx/>
                  <a:latin typeface="Gill Sans MT" pitchFamily="34" charset="0"/>
                  <a:cs typeface="Arial" pitchFamily="34" charset="0"/>
                </a:rPr>
                <a:t>all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the different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foods that you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eat? If not, why not?</a:t>
              </a:r>
            </a:p>
          </p:txBody>
        </p:sp>
      </p:grpSp>
      <p:grpSp>
        <p:nvGrpSpPr>
          <p:cNvPr id="22" name="Group 21">
            <a:extLst>
              <a:ext uri="{FF2B5EF4-FFF2-40B4-BE49-F238E27FC236}">
                <a16:creationId xmlns:a16="http://schemas.microsoft.com/office/drawing/2014/main" id="{B5F195F5-0A84-40A9-944F-3FEDAE3F5C17}"/>
              </a:ext>
            </a:extLst>
          </p:cNvPr>
          <p:cNvGrpSpPr/>
          <p:nvPr/>
        </p:nvGrpSpPr>
        <p:grpSpPr>
          <a:xfrm rot="21244758">
            <a:off x="4151670" y="4412023"/>
            <a:ext cx="2381851" cy="2166217"/>
            <a:chOff x="6708195" y="4851421"/>
            <a:chExt cx="1794100" cy="2027250"/>
          </a:xfrm>
        </p:grpSpPr>
        <p:sp>
          <p:nvSpPr>
            <p:cNvPr id="23" name="16-Point Star 16">
              <a:extLst>
                <a:ext uri="{FF2B5EF4-FFF2-40B4-BE49-F238E27FC236}">
                  <a16:creationId xmlns:a16="http://schemas.microsoft.com/office/drawing/2014/main" id="{9F52DCEA-B2BE-47A9-AF33-D47E7FEE3EB6}"/>
                </a:ext>
              </a:extLst>
            </p:cNvPr>
            <p:cNvSpPr/>
            <p:nvPr/>
          </p:nvSpPr>
          <p:spPr bwMode="auto">
            <a:xfrm>
              <a:off x="6708195" y="4851421"/>
              <a:ext cx="1794100" cy="2027250"/>
            </a:xfrm>
            <a:prstGeom prst="star16">
              <a:avLst/>
            </a:prstGeom>
            <a:solidFill>
              <a:srgbClr val="B5DDD7"/>
            </a:solidFill>
            <a:ln w="12700" cap="flat" cmpd="sng" algn="ctr">
              <a:solidFill>
                <a:srgbClr val="245795"/>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17365D"/>
                </a:solidFill>
                <a:effectLst/>
                <a:uLnTx/>
                <a:uFillTx/>
                <a:latin typeface="Gill Sans MT"/>
              </a:endParaRPr>
            </a:p>
          </p:txBody>
        </p:sp>
        <p:sp>
          <p:nvSpPr>
            <p:cNvPr id="24" name="Text Box 4">
              <a:extLst>
                <a:ext uri="{FF2B5EF4-FFF2-40B4-BE49-F238E27FC236}">
                  <a16:creationId xmlns:a16="http://schemas.microsoft.com/office/drawing/2014/main" id="{29DB1AB9-B2A7-40BC-9B5A-7F850A4D2CF2}"/>
                </a:ext>
              </a:extLst>
            </p:cNvPr>
            <p:cNvSpPr txBox="1">
              <a:spLocks noChangeArrowheads="1"/>
            </p:cNvSpPr>
            <p:nvPr/>
          </p:nvSpPr>
          <p:spPr bwMode="auto">
            <a:xfrm>
              <a:off x="6799676" y="5437291"/>
              <a:ext cx="1646246" cy="923322"/>
            </a:xfrm>
            <a:prstGeom prst="rect">
              <a:avLst/>
            </a:prstGeom>
            <a:noFill/>
            <a:ln>
              <a:noFill/>
            </a:ln>
            <a:effectLst/>
          </p:spPr>
          <p:txBody>
            <a:bodyPr wrap="square" lIns="91430" tIns="45716" rIns="91430" bIns="45716">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How might it </a:t>
              </a:r>
              <a:r>
                <a:rPr kumimoji="0" lang="en-NZ" sz="1800" b="1" i="0" u="none" strike="noStrike" kern="0" cap="none" spc="0" normalizeH="0" baseline="0" noProof="0">
                  <a:ln>
                    <a:noFill/>
                  </a:ln>
                  <a:solidFill>
                    <a:srgbClr val="0070C0"/>
                  </a:solidFill>
                  <a:effectLst/>
                  <a:uLnTx/>
                  <a:uFillTx/>
                  <a:latin typeface="Gill Sans MT" pitchFamily="34" charset="0"/>
                  <a:cs typeface="Arial" pitchFamily="34" charset="0"/>
                </a:rPr>
                <a:t>change</a:t>
              </a:r>
              <a:r>
                <a:rPr kumimoji="0" lang="en-NZ" sz="1800" b="0" i="0" u="none" strike="noStrike" kern="0" cap="none" spc="0" normalizeH="0" baseline="0" noProof="0">
                  <a:ln>
                    <a:noFill/>
                  </a:ln>
                  <a:solidFill>
                    <a:srgbClr val="0070C0"/>
                  </a:solidFill>
                  <a:effectLst/>
                  <a:uLnTx/>
                  <a:uFillTx/>
                  <a:latin typeface="Gill Sans MT" pitchFamily="34" charset="0"/>
                  <a:cs typeface="Arial" pitchFamily="34" charset="0"/>
                </a:rPr>
                <a:t> during the week?</a:t>
              </a:r>
              <a:endParaRPr kumimoji="0" lang="en-GB" sz="1800" b="0" i="0" u="none" strike="noStrike" kern="0" cap="none" spc="0" normalizeH="0" baseline="0" noProof="0">
                <a:ln>
                  <a:noFill/>
                </a:ln>
                <a:solidFill>
                  <a:srgbClr val="0070C0"/>
                </a:solidFill>
                <a:effectLst/>
                <a:uLnTx/>
                <a:uFillTx/>
                <a:latin typeface="Gill Sans MT" pitchFamily="34" charset="0"/>
                <a:cs typeface="Arial" pitchFamily="34" charset="0"/>
              </a:endParaRPr>
            </a:p>
          </p:txBody>
        </p:sp>
      </p:grpSp>
    </p:spTree>
    <p:extLst>
      <p:ext uri="{BB962C8B-B14F-4D97-AF65-F5344CB8AC3E}">
        <p14:creationId xmlns:p14="http://schemas.microsoft.com/office/powerpoint/2010/main" val="322991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DD1749B5-CD09-4116-AF72-672A76F681CC}"/>
              </a:ext>
            </a:extLst>
          </p:cNvPr>
          <p:cNvSpPr/>
          <p:nvPr/>
        </p:nvSpPr>
        <p:spPr>
          <a:xfrm>
            <a:off x="2525364" y="1243584"/>
            <a:ext cx="5704236" cy="3840479"/>
          </a:xfrm>
          <a:prstGeom prst="cloudCallout">
            <a:avLst>
              <a:gd name="adj1" fmla="val -61031"/>
              <a:gd name="adj2" fmla="val -32062"/>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sp>
        <p:nvSpPr>
          <p:cNvPr id="7" name="Title 1">
            <a:extLst>
              <a:ext uri="{FF2B5EF4-FFF2-40B4-BE49-F238E27FC236}">
                <a16:creationId xmlns:a16="http://schemas.microsoft.com/office/drawing/2014/main" id="{B7EA0443-D9F3-4F88-8FFE-175AB2A1ADD1}"/>
              </a:ext>
            </a:extLst>
          </p:cNvPr>
          <p:cNvSpPr>
            <a:spLocks noGrp="1"/>
          </p:cNvSpPr>
          <p:nvPr>
            <p:ph type="title" idx="4294967295"/>
          </p:nvPr>
        </p:nvSpPr>
        <p:spPr>
          <a:xfrm>
            <a:off x="3410405" y="2102579"/>
            <a:ext cx="4016375" cy="2122487"/>
          </a:xfrm>
        </p:spPr>
        <p:txBody>
          <a:bodyPr>
            <a:noAutofit/>
          </a:bodyPr>
          <a:lstStyle/>
          <a:p>
            <a:pPr algn="ctr"/>
            <a:r>
              <a:rPr lang="en-US" sz="3200" dirty="0">
                <a:solidFill>
                  <a:srgbClr val="2B337C"/>
                </a:solidFill>
                <a:latin typeface="Gill Sans MT"/>
                <a:cs typeface="Gill Sans MT"/>
              </a:rPr>
              <a:t>So thinking again about the question at the start of this lesson, what new ideas have you now of how we can collect health data ?</a:t>
            </a:r>
          </a:p>
        </p:txBody>
      </p:sp>
      <p:pic>
        <p:nvPicPr>
          <p:cNvPr id="8" name="Picture 7" descr="TeenagerGirl_2.png">
            <a:extLst>
              <a:ext uri="{FF2B5EF4-FFF2-40B4-BE49-F238E27FC236}">
                <a16:creationId xmlns:a16="http://schemas.microsoft.com/office/drawing/2014/main" id="{4D1A9881-5956-4E8A-8B0D-8F7A081F36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225" y="1773935"/>
            <a:ext cx="1986675" cy="4448451"/>
          </a:xfrm>
          <a:prstGeom prst="rect">
            <a:avLst/>
          </a:prstGeom>
        </p:spPr>
      </p:pic>
      <p:sp>
        <p:nvSpPr>
          <p:cNvPr id="5" name="Rounded Rectangle 30">
            <a:extLst>
              <a:ext uri="{FF2B5EF4-FFF2-40B4-BE49-F238E27FC236}">
                <a16:creationId xmlns:a16="http://schemas.microsoft.com/office/drawing/2014/main" id="{182224CC-6607-4F9C-9741-A0F21833F340}"/>
              </a:ext>
            </a:extLst>
          </p:cNvPr>
          <p:cNvSpPr/>
          <p:nvPr/>
        </p:nvSpPr>
        <p:spPr>
          <a:xfrm>
            <a:off x="197288" y="148976"/>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a:t>
            </a:r>
            <a:r>
              <a:rPr lang="en-US" sz="2400" b="1" dirty="0">
                <a:solidFill>
                  <a:srgbClr val="254061"/>
                </a:solidFill>
                <a:latin typeface="Gill Sans MT"/>
                <a:cs typeface="Gill Sans MT"/>
              </a:rPr>
              <a:t> </a:t>
            </a:r>
            <a:r>
              <a:rPr lang="en-US" sz="2400" b="1" dirty="0">
                <a:solidFill>
                  <a:schemeClr val="bg1"/>
                </a:solidFill>
                <a:latin typeface="Gill Sans MT"/>
                <a:cs typeface="Gill Sans MT"/>
              </a:rPr>
              <a:t>4</a:t>
            </a:r>
          </a:p>
        </p:txBody>
      </p:sp>
      <p:sp>
        <p:nvSpPr>
          <p:cNvPr id="9" name="Title 2">
            <a:extLst>
              <a:ext uri="{FF2B5EF4-FFF2-40B4-BE49-F238E27FC236}">
                <a16:creationId xmlns:a16="http://schemas.microsoft.com/office/drawing/2014/main" id="{05F97CB9-BF9B-4CE3-8769-792B171C78B5}"/>
              </a:ext>
            </a:extLst>
          </p:cNvPr>
          <p:cNvSpPr txBox="1">
            <a:spLocks/>
          </p:cNvSpPr>
          <p:nvPr/>
        </p:nvSpPr>
        <p:spPr>
          <a:xfrm>
            <a:off x="197288" y="148976"/>
            <a:ext cx="6645699" cy="136814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i="0" u="none" strike="noStrike" kern="1200" cap="none" spc="0" normalizeH="0" baseline="0" noProof="0" dirty="0">
                <a:ln>
                  <a:noFill/>
                </a:ln>
                <a:solidFill>
                  <a:srgbClr val="254061"/>
                </a:solidFill>
                <a:effectLst/>
                <a:uLnTx/>
                <a:uFillTx/>
                <a:latin typeface="Gill Sans MT" pitchFamily="34" charset="0"/>
                <a:ea typeface="+mj-ea"/>
                <a:cs typeface="+mj-cs"/>
              </a:rPr>
              <a:t> </a:t>
            </a:r>
            <a:r>
              <a:rPr kumimoji="0" lang="en-GB" sz="4000" i="0" u="none" strike="noStrike" kern="1200" cap="none" spc="0" normalizeH="0" baseline="0" noProof="0" dirty="0">
                <a:ln>
                  <a:noFill/>
                </a:ln>
                <a:solidFill>
                  <a:schemeClr val="bg1"/>
                </a:solidFill>
                <a:effectLst/>
                <a:uLnTx/>
                <a:uFillTx/>
                <a:latin typeface="Gill Sans MT" pitchFamily="34" charset="0"/>
                <a:ea typeface="+mj-ea"/>
                <a:cs typeface="+mj-cs"/>
              </a:rPr>
              <a:t>          </a:t>
            </a:r>
            <a:r>
              <a:rPr kumimoji="0" lang="en-GB" sz="4000" i="0" u="none" strike="noStrike" kern="1200" cap="none" spc="0" normalizeH="0" baseline="0" noProof="0" dirty="0">
                <a:ln>
                  <a:noFill/>
                </a:ln>
                <a:solidFill>
                  <a:srgbClr val="254061"/>
                </a:solidFill>
                <a:effectLst/>
                <a:uLnTx/>
                <a:uFillTx/>
                <a:latin typeface="Gill Sans MT" pitchFamily="34" charset="0"/>
                <a:ea typeface="+mj-ea"/>
                <a:cs typeface="+mj-cs"/>
              </a:rPr>
              <a:t>  How can we collect health data?</a:t>
            </a:r>
          </a:p>
        </p:txBody>
      </p:sp>
    </p:spTree>
    <p:extLst>
      <p:ext uri="{BB962C8B-B14F-4D97-AF65-F5344CB8AC3E}">
        <p14:creationId xmlns:p14="http://schemas.microsoft.com/office/powerpoint/2010/main" val="85383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7DBF0-D5AD-4EEF-A5A5-C05905CC3908}"/>
              </a:ext>
            </a:extLst>
          </p:cNvPr>
          <p:cNvSpPr txBox="1"/>
          <p:nvPr/>
        </p:nvSpPr>
        <p:spPr>
          <a:xfrm>
            <a:off x="445610" y="693692"/>
            <a:ext cx="6513129" cy="5693866"/>
          </a:xfrm>
          <a:prstGeom prst="rect">
            <a:avLst/>
          </a:prstGeom>
          <a:noFill/>
        </p:spPr>
        <p:txBody>
          <a:bodyPr wrap="square" rtlCol="0">
            <a:spAutoFit/>
          </a:bodyPr>
          <a:lstStyle/>
          <a:p>
            <a:pPr defTabSz="914400"/>
            <a:r>
              <a:rPr lang="en-US" sz="2800" dirty="0">
                <a:solidFill>
                  <a:srgbClr val="C6D9F0">
                    <a:lumMod val="25000"/>
                  </a:srgbClr>
                </a:solidFill>
                <a:latin typeface="Gill Sans MT"/>
              </a:rPr>
              <a:t>Questions you can discuss at home: </a:t>
            </a:r>
          </a:p>
          <a:p>
            <a:pPr defTabSz="914400"/>
            <a:endParaRPr lang="en-US" sz="1600" dirty="0">
              <a:solidFill>
                <a:srgbClr val="C6D9F0">
                  <a:lumMod val="25000"/>
                </a:srgbClr>
              </a:solidFill>
              <a:latin typeface="Gill Sans MT"/>
            </a:endParaRPr>
          </a:p>
          <a:p>
            <a:pPr marL="457200" indent="-457200" defTabSz="914400">
              <a:buFont typeface="Arial" panose="020B0604020202020204" pitchFamily="34" charset="0"/>
              <a:buChar char="•"/>
            </a:pPr>
            <a:r>
              <a:rPr lang="en-US" sz="2800" i="1" dirty="0">
                <a:solidFill>
                  <a:srgbClr val="245795"/>
                </a:solidFill>
                <a:latin typeface="Gill Sans MT"/>
              </a:rPr>
              <a:t>How healthy do you think your family diet is across a few days or a week? </a:t>
            </a:r>
          </a:p>
          <a:p>
            <a:pPr marL="457200" indent="-457200" defTabSz="914400">
              <a:buFont typeface="Arial" panose="020B0604020202020204" pitchFamily="34" charset="0"/>
              <a:buChar char="•"/>
            </a:pPr>
            <a:endParaRPr lang="en-US" sz="1000" i="1" dirty="0">
              <a:solidFill>
                <a:srgbClr val="245795"/>
              </a:solidFill>
              <a:latin typeface="Gill Sans MT"/>
            </a:endParaRPr>
          </a:p>
          <a:p>
            <a:pPr marL="457200" indent="-457200" defTabSz="914400">
              <a:buFont typeface="Arial" panose="020B0604020202020204" pitchFamily="34" charset="0"/>
              <a:buChar char="•"/>
            </a:pPr>
            <a:r>
              <a:rPr lang="en-GB" sz="2800" i="1" dirty="0">
                <a:solidFill>
                  <a:srgbClr val="245795"/>
                </a:solidFill>
                <a:latin typeface="Gill Sans MT"/>
              </a:rPr>
              <a:t>How did the pandemic affect your family’s diet?</a:t>
            </a:r>
            <a:endParaRPr lang="en-US" sz="2800" i="1" dirty="0">
              <a:solidFill>
                <a:srgbClr val="245795"/>
              </a:solidFill>
              <a:latin typeface="Gill Sans MT"/>
            </a:endParaRPr>
          </a:p>
          <a:p>
            <a:pPr marL="457200" indent="-457200" defTabSz="914400">
              <a:buFont typeface="Arial" panose="020B0604020202020204" pitchFamily="34" charset="0"/>
              <a:buChar char="•"/>
            </a:pPr>
            <a:endParaRPr lang="en-US" sz="1000" i="1" dirty="0">
              <a:solidFill>
                <a:srgbClr val="245795"/>
              </a:solidFill>
              <a:latin typeface="Gill Sans MT"/>
            </a:endParaRPr>
          </a:p>
          <a:p>
            <a:pPr marL="457200" indent="-457200" defTabSz="914400">
              <a:buFont typeface="Arial" panose="020B0604020202020204" pitchFamily="34" charset="0"/>
              <a:buChar char="•"/>
            </a:pPr>
            <a:r>
              <a:rPr lang="en-US" sz="2800" i="1" dirty="0">
                <a:solidFill>
                  <a:srgbClr val="245795"/>
                </a:solidFill>
                <a:latin typeface="Gill Sans MT"/>
              </a:rPr>
              <a:t>How well does it compare to the Eatwell Guide?</a:t>
            </a:r>
          </a:p>
          <a:p>
            <a:pPr defTabSz="914400"/>
            <a:endParaRPr lang="en-US" sz="1000" dirty="0">
              <a:solidFill>
                <a:srgbClr val="245795"/>
              </a:solidFill>
              <a:latin typeface="Gill Sans MT"/>
            </a:endParaRPr>
          </a:p>
          <a:p>
            <a:pPr marL="457200" indent="-457200" defTabSz="914400">
              <a:buFont typeface="Arial" panose="020B0604020202020204" pitchFamily="34" charset="0"/>
              <a:buChar char="•"/>
            </a:pPr>
            <a:r>
              <a:rPr lang="en-US" sz="2800" i="1" dirty="0">
                <a:solidFill>
                  <a:srgbClr val="245795"/>
                </a:solidFill>
                <a:latin typeface="Gill Sans MT"/>
              </a:rPr>
              <a:t>How do you and your family aim to eat your 5-a-day fruit and vegetables?</a:t>
            </a:r>
          </a:p>
          <a:p>
            <a:pPr marL="457200" indent="-457200" defTabSz="914400">
              <a:buFont typeface="Arial" panose="020B0604020202020204" pitchFamily="34" charset="0"/>
              <a:buChar char="•"/>
            </a:pPr>
            <a:endParaRPr lang="en-US" sz="1000" i="1" dirty="0">
              <a:solidFill>
                <a:srgbClr val="245795"/>
              </a:solidFill>
              <a:latin typeface="Gill Sans MT"/>
            </a:endParaRPr>
          </a:p>
          <a:p>
            <a:pPr marL="457200" indent="-457200" defTabSz="914400">
              <a:buFont typeface="Arial" panose="020B0604020202020204" pitchFamily="34" charset="0"/>
              <a:buChar char="•"/>
            </a:pPr>
            <a:r>
              <a:rPr lang="en-US" sz="2800" i="1" dirty="0">
                <a:solidFill>
                  <a:srgbClr val="245795"/>
                </a:solidFill>
                <a:latin typeface="Gill Sans MT"/>
              </a:rPr>
              <a:t>What differences could you suggest to improve your family’s diet?</a:t>
            </a:r>
          </a:p>
        </p:txBody>
      </p:sp>
      <p:pic>
        <p:nvPicPr>
          <p:cNvPr id="4" name="Picture 3" descr="Family_png.png">
            <a:extLst>
              <a:ext uri="{FF2B5EF4-FFF2-40B4-BE49-F238E27FC236}">
                <a16:creationId xmlns:a16="http://schemas.microsoft.com/office/drawing/2014/main" id="{B6B6905D-5AD5-48C2-A6D1-3A3C9CF1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31749" y="3429000"/>
            <a:ext cx="2479980" cy="3065664"/>
          </a:xfrm>
          <a:prstGeom prst="rect">
            <a:avLst/>
          </a:prstGeom>
        </p:spPr>
      </p:pic>
      <p:sp>
        <p:nvSpPr>
          <p:cNvPr id="5" name="Rectangle 4">
            <a:extLst>
              <a:ext uri="{FF2B5EF4-FFF2-40B4-BE49-F238E27FC236}">
                <a16:creationId xmlns:a16="http://schemas.microsoft.com/office/drawing/2014/main" id="{6C1837D6-2902-492B-8ADC-F4FFBBD9DE2E}"/>
              </a:ext>
            </a:extLst>
          </p:cNvPr>
          <p:cNvSpPr/>
          <p:nvPr/>
        </p:nvSpPr>
        <p:spPr>
          <a:xfrm>
            <a:off x="141476" y="90005"/>
            <a:ext cx="4020268" cy="707886"/>
          </a:xfrm>
          <a:prstGeom prst="rect">
            <a:avLst/>
          </a:prstGeom>
        </p:spPr>
        <p:txBody>
          <a:bodyPr wrap="none">
            <a:spAutoFit/>
          </a:bodyPr>
          <a:lstStyle/>
          <a:p>
            <a:pPr lvl="0" algn="ctr" defTabSz="914400"/>
            <a:r>
              <a:rPr lang="en-US" sz="4000" b="1">
                <a:solidFill>
                  <a:srgbClr val="C6D9F0">
                    <a:lumMod val="25000"/>
                  </a:srgbClr>
                </a:solidFill>
                <a:latin typeface="Gill Sans MT"/>
              </a:rPr>
              <a:t>Homework task</a:t>
            </a:r>
          </a:p>
        </p:txBody>
      </p:sp>
      <p:sp>
        <p:nvSpPr>
          <p:cNvPr id="6" name="Rectangle 5">
            <a:extLst>
              <a:ext uri="{FF2B5EF4-FFF2-40B4-BE49-F238E27FC236}">
                <a16:creationId xmlns:a16="http://schemas.microsoft.com/office/drawing/2014/main" id="{46F88056-14AB-4AF3-B461-C823660A35C9}"/>
              </a:ext>
            </a:extLst>
          </p:cNvPr>
          <p:cNvSpPr/>
          <p:nvPr/>
        </p:nvSpPr>
        <p:spPr>
          <a:xfrm>
            <a:off x="175127" y="90488"/>
            <a:ext cx="4020268" cy="707886"/>
          </a:xfrm>
          <a:prstGeom prst="rect">
            <a:avLst/>
          </a:prstGeom>
        </p:spPr>
        <p:txBody>
          <a:bodyPr wrap="none">
            <a:spAutoFit/>
          </a:bodyPr>
          <a:lstStyle/>
          <a:p>
            <a:pPr lvl="0" algn="ctr" defTabSz="914400"/>
            <a:r>
              <a:rPr lang="en-US" sz="4000" b="1" dirty="0">
                <a:solidFill>
                  <a:srgbClr val="C6D9F0">
                    <a:lumMod val="25000"/>
                  </a:srgbClr>
                </a:solidFill>
                <a:latin typeface="Gill Sans MT"/>
              </a:rPr>
              <a:t>Homework task</a:t>
            </a:r>
          </a:p>
        </p:txBody>
      </p:sp>
    </p:spTree>
    <p:extLst>
      <p:ext uri="{BB962C8B-B14F-4D97-AF65-F5344CB8AC3E}">
        <p14:creationId xmlns:p14="http://schemas.microsoft.com/office/powerpoint/2010/main" val="1111519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0" y="500063"/>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5" name="Content Placeholder 2">
            <a:extLst>
              <a:ext uri="{FF2B5EF4-FFF2-40B4-BE49-F238E27FC236}">
                <a16:creationId xmlns:a16="http://schemas.microsoft.com/office/drawing/2014/main" id="{441B5E09-73F1-4F01-A36E-8B0E2C3C91AA}"/>
              </a:ext>
            </a:extLst>
          </p:cNvPr>
          <p:cNvSpPr txBox="1">
            <a:spLocks/>
          </p:cNvSpPr>
          <p:nvPr/>
        </p:nvSpPr>
        <p:spPr>
          <a:xfrm>
            <a:off x="507206" y="1993393"/>
            <a:ext cx="8065294" cy="3766185"/>
          </a:xfrm>
          <a:prstGeom prst="rect">
            <a:avLst/>
          </a:prstGeom>
        </p:spPr>
        <p:txBody>
          <a:bodyPr vert="horz" lIns="91440" tIns="45720" rIns="91440" bIns="45720" rtlCol="0" anchor="t">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32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Compare methods scientists use to study health in our communities</a:t>
            </a:r>
            <a:r>
              <a:rPr lang="en-GB" sz="2800" dirty="0">
                <a:solidFill>
                  <a:srgbClr val="245795"/>
                </a:solidFill>
                <a:latin typeface="Gill Sans MT"/>
                <a:cs typeface="Gill Sans MT"/>
              </a:rPr>
              <a:t> </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Describe the types of evidence different data sources can give us</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Evaluate your own diet</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spTree>
    <p:extLst>
      <p:ext uri="{BB962C8B-B14F-4D97-AF65-F5344CB8AC3E}">
        <p14:creationId xmlns:p14="http://schemas.microsoft.com/office/powerpoint/2010/main" val="2100213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50802" y="371420"/>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831484" y="1750407"/>
            <a:ext cx="8065294" cy="473617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new things have </a:t>
            </a:r>
            <a:r>
              <a:rPr kumimoji="0" lang="en-GB" sz="2800" b="0" i="0" u="none" strike="noStrike" kern="1200" cap="none" spc="0" normalizeH="0" baseline="0" noProof="0">
                <a:ln>
                  <a:noFill/>
                </a:ln>
                <a:solidFill>
                  <a:srgbClr val="254061"/>
                </a:solidFill>
                <a:effectLst/>
                <a:uLnTx/>
                <a:uFillTx/>
                <a:latin typeface="Gill Sans MT"/>
                <a:ea typeface="+mn-ea"/>
                <a:cs typeface="Gill Sans MT"/>
              </a:rPr>
              <a:t>you learnt </a:t>
            </a: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did you find difficult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will you make sure you remember from today?</a:t>
            </a: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a:extLst>
              <a:ext uri="{FF2B5EF4-FFF2-40B4-BE49-F238E27FC236}">
                <a16:creationId xmlns:a16="http://schemas.microsoft.com/office/drawing/2014/main" id="{E1C4095F-4600-4065-BAF8-B264603670D9}"/>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17651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656929" y="4495484"/>
            <a:ext cx="7830141"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dirty="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spTree>
    <p:extLst>
      <p:ext uri="{BB962C8B-B14F-4D97-AF65-F5344CB8AC3E}">
        <p14:creationId xmlns:p14="http://schemas.microsoft.com/office/powerpoint/2010/main" val="233476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337625" y="336043"/>
            <a:ext cx="8078788" cy="1657350"/>
          </a:xfrm>
        </p:spPr>
        <p:txBody>
          <a:bodyPr/>
          <a:lstStyle/>
          <a:p>
            <a:r>
              <a:rPr lang="en-GB" sz="4000" b="1" dirty="0">
                <a:solidFill>
                  <a:srgbClr val="254061"/>
                </a:solidFill>
                <a:latin typeface="Gill Sans MT"/>
                <a:cs typeface="Gill Sans MT"/>
              </a:rPr>
              <a:t>Objectives</a:t>
            </a:r>
            <a:br>
              <a:rPr lang="en-GB" dirty="0">
                <a:solidFill>
                  <a:srgbClr val="000090"/>
                </a:solidFill>
                <a:latin typeface="Gill Sans MT"/>
                <a:cs typeface="Gill Sans MT"/>
              </a:rPr>
            </a:br>
            <a:endParaRPr lang="en-GB" dirty="0">
              <a:solidFill>
                <a:srgbClr val="000090"/>
              </a:solidFill>
              <a:latin typeface="Gill Sans MT"/>
              <a:cs typeface="Gill Sans MT"/>
            </a:endParaRPr>
          </a:p>
        </p:txBody>
      </p:sp>
      <p:sp>
        <p:nvSpPr>
          <p:cNvPr id="5" name="Content Placeholder 2">
            <a:extLst>
              <a:ext uri="{FF2B5EF4-FFF2-40B4-BE49-F238E27FC236}">
                <a16:creationId xmlns:a16="http://schemas.microsoft.com/office/drawing/2014/main" id="{441B5E09-73F1-4F01-A36E-8B0E2C3C91AA}"/>
              </a:ext>
            </a:extLst>
          </p:cNvPr>
          <p:cNvSpPr txBox="1">
            <a:spLocks/>
          </p:cNvSpPr>
          <p:nvPr/>
        </p:nvSpPr>
        <p:spPr>
          <a:xfrm>
            <a:off x="507206" y="1993393"/>
            <a:ext cx="8065294" cy="3766185"/>
          </a:xfrm>
          <a:prstGeom prst="rect">
            <a:avLst/>
          </a:prstGeom>
        </p:spPr>
        <p:txBody>
          <a:bodyPr vert="horz" lIns="91440" tIns="45720" rIns="91440" bIns="45720" rtlCol="0" anchor="t">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20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Compare methods scientists use to study health in our communities </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Describe the types of evidence different data sources can give us</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Evaluate your own diet</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spTree>
    <p:extLst>
      <p:ext uri="{BB962C8B-B14F-4D97-AF65-F5344CB8AC3E}">
        <p14:creationId xmlns:p14="http://schemas.microsoft.com/office/powerpoint/2010/main" val="103753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DD1749B5-CD09-4116-AF72-672A76F681CC}"/>
              </a:ext>
            </a:extLst>
          </p:cNvPr>
          <p:cNvSpPr/>
          <p:nvPr/>
        </p:nvSpPr>
        <p:spPr>
          <a:xfrm>
            <a:off x="2553500" y="1356127"/>
            <a:ext cx="5466491" cy="3685840"/>
          </a:xfrm>
          <a:prstGeom prst="cloudCallout">
            <a:avLst>
              <a:gd name="adj1" fmla="val -61031"/>
              <a:gd name="adj2" fmla="val -32062"/>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sp>
        <p:nvSpPr>
          <p:cNvPr id="7" name="Title 1">
            <a:extLst>
              <a:ext uri="{FF2B5EF4-FFF2-40B4-BE49-F238E27FC236}">
                <a16:creationId xmlns:a16="http://schemas.microsoft.com/office/drawing/2014/main" id="{B7EA0443-D9F3-4F88-8FFE-175AB2A1ADD1}"/>
              </a:ext>
            </a:extLst>
          </p:cNvPr>
          <p:cNvSpPr>
            <a:spLocks noGrp="1"/>
          </p:cNvSpPr>
          <p:nvPr>
            <p:ph type="title" idx="4294967295"/>
          </p:nvPr>
        </p:nvSpPr>
        <p:spPr>
          <a:xfrm>
            <a:off x="3441090" y="1997515"/>
            <a:ext cx="4014787" cy="2122488"/>
          </a:xfrm>
        </p:spPr>
        <p:txBody>
          <a:bodyPr>
            <a:noAutofit/>
          </a:bodyPr>
          <a:lstStyle/>
          <a:p>
            <a:pPr algn="ctr"/>
            <a:r>
              <a:rPr lang="en-US" sz="3200" dirty="0">
                <a:solidFill>
                  <a:srgbClr val="2B337C"/>
                </a:solidFill>
                <a:latin typeface="Gill Sans MT"/>
                <a:cs typeface="Gill Sans MT"/>
              </a:rPr>
              <a:t>What are the different methods or sources which we could use to collect data about people's health?</a:t>
            </a:r>
          </a:p>
        </p:txBody>
      </p:sp>
      <p:pic>
        <p:nvPicPr>
          <p:cNvPr id="8" name="Picture 7" descr="TeenagerGirl_2.png">
            <a:extLst>
              <a:ext uri="{FF2B5EF4-FFF2-40B4-BE49-F238E27FC236}">
                <a16:creationId xmlns:a16="http://schemas.microsoft.com/office/drawing/2014/main" id="{4D1A9881-5956-4E8A-8B0D-8F7A081F36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226" y="1639677"/>
            <a:ext cx="2046635" cy="4582710"/>
          </a:xfrm>
          <a:prstGeom prst="rect">
            <a:avLst/>
          </a:prstGeom>
        </p:spPr>
      </p:pic>
    </p:spTree>
    <p:extLst>
      <p:ext uri="{BB962C8B-B14F-4D97-AF65-F5344CB8AC3E}">
        <p14:creationId xmlns:p14="http://schemas.microsoft.com/office/powerpoint/2010/main" val="98729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594" y="418948"/>
            <a:ext cx="8080375" cy="1657350"/>
          </a:xfrm>
        </p:spPr>
        <p:txBody>
          <a:bodyPr>
            <a:normAutofit/>
          </a:bodyPr>
          <a:lstStyle/>
          <a:p>
            <a:r>
              <a:rPr lang="en-US" sz="3200" b="1" dirty="0">
                <a:solidFill>
                  <a:srgbClr val="254061"/>
                </a:solidFill>
                <a:latin typeface="Gill Sans MT"/>
                <a:cs typeface="Gill Sans MT"/>
              </a:rPr>
              <a:t>Comparing Scientific Research Studies</a:t>
            </a:r>
          </a:p>
        </p:txBody>
      </p:sp>
      <p:sp>
        <p:nvSpPr>
          <p:cNvPr id="15" name="Content Placeholder 2">
            <a:extLst>
              <a:ext uri="{FF2B5EF4-FFF2-40B4-BE49-F238E27FC236}">
                <a16:creationId xmlns:a16="http://schemas.microsoft.com/office/drawing/2014/main" id="{5E5A0FE8-283F-4722-8687-62553A5DC01C}"/>
              </a:ext>
            </a:extLst>
          </p:cNvPr>
          <p:cNvSpPr>
            <a:spLocks noGrp="1"/>
          </p:cNvSpPr>
          <p:nvPr>
            <p:ph idx="4294967295"/>
          </p:nvPr>
        </p:nvSpPr>
        <p:spPr>
          <a:xfrm>
            <a:off x="532606" y="1691371"/>
            <a:ext cx="8078788" cy="969962"/>
          </a:xfrm>
        </p:spPr>
        <p:txBody>
          <a:bodyPr vert="horz" lIns="91440" tIns="45720" rIns="91440" bIns="45720" rtlCol="0" anchor="t">
            <a:normAutofit/>
          </a:bodyPr>
          <a:lstStyle/>
          <a:p>
            <a:r>
              <a:rPr lang="en-US" dirty="0">
                <a:solidFill>
                  <a:srgbClr val="1E2C78"/>
                </a:solidFill>
                <a:latin typeface="Gill Sans MT"/>
                <a:cs typeface="Gill Sans MT"/>
              </a:rPr>
              <a:t>Look at the information from these two different studies which are both carrying out research on young people's health.</a:t>
            </a:r>
          </a:p>
          <a:p>
            <a:endParaRPr lang="en-US" dirty="0">
              <a:latin typeface="Gill Sans MT"/>
              <a:cs typeface="Gill Sans MT"/>
            </a:endParaRPr>
          </a:p>
          <a:p>
            <a:endParaRPr lang="en-US" dirty="0">
              <a:solidFill>
                <a:srgbClr val="1E2C78"/>
              </a:solidFill>
              <a:latin typeface="Gill Sans MT"/>
              <a:cs typeface="Gill Sans MT"/>
            </a:endParaRPr>
          </a:p>
        </p:txBody>
      </p:sp>
      <p:pic>
        <p:nvPicPr>
          <p:cNvPr id="9" name="Picture 8" descr="Logo, company name&#10;&#10;Description automatically generated">
            <a:extLst>
              <a:ext uri="{FF2B5EF4-FFF2-40B4-BE49-F238E27FC236}">
                <a16:creationId xmlns:a16="http://schemas.microsoft.com/office/drawing/2014/main" id="{1496FB3C-9918-47B3-A776-4906C5852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31" y="2051191"/>
            <a:ext cx="3916482" cy="3916482"/>
          </a:xfrm>
          <a:prstGeom prst="rect">
            <a:avLst/>
          </a:prstGeom>
        </p:spPr>
      </p:pic>
      <p:pic>
        <p:nvPicPr>
          <p:cNvPr id="11" name="Picture 10" descr="Icon&#10;&#10;Description automatically generated">
            <a:extLst>
              <a:ext uri="{FF2B5EF4-FFF2-40B4-BE49-F238E27FC236}">
                <a16:creationId xmlns:a16="http://schemas.microsoft.com/office/drawing/2014/main" id="{D78FF02F-DE14-4BBC-A984-4FDDA27B7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113" y="3148612"/>
            <a:ext cx="1819973" cy="1658198"/>
          </a:xfrm>
          <a:prstGeom prst="rect">
            <a:avLst/>
          </a:prstGeom>
        </p:spPr>
      </p:pic>
      <p:sp>
        <p:nvSpPr>
          <p:cNvPr id="13" name="Rounded Rectangle 30">
            <a:extLst>
              <a:ext uri="{FF2B5EF4-FFF2-40B4-BE49-F238E27FC236}">
                <a16:creationId xmlns:a16="http://schemas.microsoft.com/office/drawing/2014/main" id="{0174B86B-3082-4038-A228-6BE93163898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pic>
        <p:nvPicPr>
          <p:cNvPr id="14" name="Picture 13" descr="Covid-19 germs pink-02.png">
            <a:extLst>
              <a:ext uri="{FF2B5EF4-FFF2-40B4-BE49-F238E27FC236}">
                <a16:creationId xmlns:a16="http://schemas.microsoft.com/office/drawing/2014/main" id="{2107D36C-6197-4F44-9337-FDD566A48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782" y="2895846"/>
            <a:ext cx="534056" cy="533154"/>
          </a:xfrm>
          <a:prstGeom prst="rect">
            <a:avLst/>
          </a:prstGeom>
        </p:spPr>
      </p:pic>
    </p:spTree>
    <p:extLst>
      <p:ext uri="{BB962C8B-B14F-4D97-AF65-F5344CB8AC3E}">
        <p14:creationId xmlns:p14="http://schemas.microsoft.com/office/powerpoint/2010/main" val="256960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Oval 16">
            <a:extLst>
              <a:ext uri="{FF2B5EF4-FFF2-40B4-BE49-F238E27FC236}">
                <a16:creationId xmlns:a16="http://schemas.microsoft.com/office/drawing/2014/main" id="{8AE55AC5-7365-4CA8-8FE3-8942EFEAD400}"/>
              </a:ext>
            </a:extLst>
          </p:cNvPr>
          <p:cNvSpPr/>
          <p:nvPr/>
        </p:nvSpPr>
        <p:spPr>
          <a:xfrm>
            <a:off x="3852229" y="4585554"/>
            <a:ext cx="4255083" cy="847451"/>
          </a:xfrm>
          <a:prstGeom prst="wedgeEllipseCallout">
            <a:avLst/>
          </a:prstGeom>
          <a:solidFill>
            <a:srgbClr val="B5DDD7"/>
          </a:solidFill>
          <a:ln>
            <a:solidFill>
              <a:srgbClr val="387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Oval 15">
            <a:extLst>
              <a:ext uri="{FF2B5EF4-FFF2-40B4-BE49-F238E27FC236}">
                <a16:creationId xmlns:a16="http://schemas.microsoft.com/office/drawing/2014/main" id="{E07BCDCE-A241-4871-820B-84AE07B94C40}"/>
              </a:ext>
            </a:extLst>
          </p:cNvPr>
          <p:cNvSpPr/>
          <p:nvPr/>
        </p:nvSpPr>
        <p:spPr>
          <a:xfrm>
            <a:off x="4702660" y="3817989"/>
            <a:ext cx="4255083" cy="847451"/>
          </a:xfrm>
          <a:prstGeom prst="wedgeEllipseCallout">
            <a:avLst/>
          </a:prstGeom>
          <a:solidFill>
            <a:srgbClr val="FFCC66"/>
          </a:solidFill>
          <a:ln>
            <a:solidFill>
              <a:srgbClr val="E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3E988BEA-8A3C-4613-B6AE-046717CE632B}"/>
              </a:ext>
            </a:extLst>
          </p:cNvPr>
          <p:cNvSpPr/>
          <p:nvPr/>
        </p:nvSpPr>
        <p:spPr>
          <a:xfrm>
            <a:off x="3446413" y="2990996"/>
            <a:ext cx="4255083" cy="847451"/>
          </a:xfrm>
          <a:prstGeom prst="wedgeEllipseCallout">
            <a:avLst/>
          </a:prstGeom>
          <a:solidFill>
            <a:srgbClr val="C5FFC5"/>
          </a:solidFill>
          <a:ln>
            <a:solidFill>
              <a:srgbClr val="4FA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14A2657E-FA51-4D01-A9E4-AF59DED6AEBE}"/>
              </a:ext>
            </a:extLst>
          </p:cNvPr>
          <p:cNvSpPr/>
          <p:nvPr/>
        </p:nvSpPr>
        <p:spPr>
          <a:xfrm>
            <a:off x="4786769" y="2209363"/>
            <a:ext cx="4255083" cy="847451"/>
          </a:xfrm>
          <a:prstGeom prst="wedgeEllipseCallout">
            <a:avLst/>
          </a:prstGeom>
          <a:solidFill>
            <a:srgbClr val="CC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270440" y="366334"/>
            <a:ext cx="8080375" cy="1682718"/>
          </a:xfrm>
        </p:spPr>
        <p:txBody>
          <a:bodyPr>
            <a:normAutofit/>
          </a:bodyPr>
          <a:lstStyle/>
          <a:p>
            <a:r>
              <a:rPr lang="en-US" sz="3200" b="1" dirty="0">
                <a:solidFill>
                  <a:srgbClr val="254061"/>
                </a:solidFill>
                <a:latin typeface="Gill Sans MT"/>
                <a:cs typeface="Gill Sans MT"/>
              </a:rPr>
              <a:t>Comparing Scientific Research Studies</a:t>
            </a:r>
          </a:p>
        </p:txBody>
      </p:sp>
      <p:sp>
        <p:nvSpPr>
          <p:cNvPr id="3" name="Content Placeholder 2"/>
          <p:cNvSpPr>
            <a:spLocks noGrp="1"/>
          </p:cNvSpPr>
          <p:nvPr>
            <p:ph idx="4294967295"/>
          </p:nvPr>
        </p:nvSpPr>
        <p:spPr>
          <a:xfrm>
            <a:off x="343208" y="1638571"/>
            <a:ext cx="6797675" cy="969962"/>
          </a:xfrm>
        </p:spPr>
        <p:txBody>
          <a:bodyPr>
            <a:normAutofit/>
          </a:bodyPr>
          <a:lstStyle/>
          <a:p>
            <a:r>
              <a:rPr lang="en-US" dirty="0">
                <a:solidFill>
                  <a:srgbClr val="1E2C78"/>
                </a:solidFill>
                <a:latin typeface="Gill Sans MT"/>
                <a:cs typeface="Gill Sans MT"/>
              </a:rPr>
              <a:t>Compare and contrast the two research studies</a:t>
            </a:r>
          </a:p>
          <a:p>
            <a:endParaRPr lang="en-US" dirty="0">
              <a:latin typeface="Gill Sans MT"/>
              <a:cs typeface="Gill Sans MT"/>
            </a:endParaRPr>
          </a:p>
          <a:p>
            <a:endParaRPr lang="en-US" dirty="0">
              <a:solidFill>
                <a:srgbClr val="1E2C78"/>
              </a:solidFill>
              <a:latin typeface="Gill Sans MT"/>
              <a:cs typeface="Gill Sans MT"/>
            </a:endParaRPr>
          </a:p>
        </p:txBody>
      </p:sp>
      <p:pic>
        <p:nvPicPr>
          <p:cNvPr id="9" name="Picture 8" descr="Logo, company name&#10;&#10;Description automatically generated">
            <a:extLst>
              <a:ext uri="{FF2B5EF4-FFF2-40B4-BE49-F238E27FC236}">
                <a16:creationId xmlns:a16="http://schemas.microsoft.com/office/drawing/2014/main" id="{1496FB3C-9918-47B3-A776-4906C5852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08" y="3351973"/>
            <a:ext cx="3387159" cy="3387159"/>
          </a:xfrm>
          <a:prstGeom prst="rect">
            <a:avLst/>
          </a:prstGeom>
        </p:spPr>
      </p:pic>
      <p:pic>
        <p:nvPicPr>
          <p:cNvPr id="11" name="Picture 10" descr="Icon&#10;&#10;Description automatically generated">
            <a:extLst>
              <a:ext uri="{FF2B5EF4-FFF2-40B4-BE49-F238E27FC236}">
                <a16:creationId xmlns:a16="http://schemas.microsoft.com/office/drawing/2014/main" id="{D78FF02F-DE14-4BBC-A984-4FDDA27B7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450" y="2593505"/>
            <a:ext cx="1454402" cy="1325122"/>
          </a:xfrm>
          <a:prstGeom prst="rect">
            <a:avLst/>
          </a:prstGeom>
        </p:spPr>
      </p:pic>
      <p:sp>
        <p:nvSpPr>
          <p:cNvPr id="13" name="Rounded Rectangle 30">
            <a:extLst>
              <a:ext uri="{FF2B5EF4-FFF2-40B4-BE49-F238E27FC236}">
                <a16:creationId xmlns:a16="http://schemas.microsoft.com/office/drawing/2014/main" id="{0174B86B-3082-4038-A228-6BE93163898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sp>
        <p:nvSpPr>
          <p:cNvPr id="4" name="Rectangle 3">
            <a:extLst>
              <a:ext uri="{FF2B5EF4-FFF2-40B4-BE49-F238E27FC236}">
                <a16:creationId xmlns:a16="http://schemas.microsoft.com/office/drawing/2014/main" id="{7F89ACC6-0759-45DA-8CA2-744A7E2C34A1}"/>
              </a:ext>
            </a:extLst>
          </p:cNvPr>
          <p:cNvSpPr/>
          <p:nvPr/>
        </p:nvSpPr>
        <p:spPr>
          <a:xfrm>
            <a:off x="5346595" y="2435387"/>
            <a:ext cx="3257623" cy="379591"/>
          </a:xfrm>
          <a:prstGeom prst="rect">
            <a:avLst/>
          </a:prstGeom>
        </p:spPr>
        <p:txBody>
          <a:bodyPr wrap="none">
            <a:spAutoFit/>
          </a:bodyPr>
          <a:lstStyle/>
          <a:p>
            <a:pPr lvl="0" defTabSz="914400"/>
            <a:r>
              <a:rPr lang="en-GB" sz="2800" baseline="30000">
                <a:solidFill>
                  <a:srgbClr val="0070C0"/>
                </a:solidFill>
                <a:latin typeface="Gill Sans MT" panose="020B0502020104020203" pitchFamily="34" charset="0"/>
              </a:rPr>
              <a:t>What was the aim of the study?</a:t>
            </a:r>
          </a:p>
        </p:txBody>
      </p:sp>
      <p:sp>
        <p:nvSpPr>
          <p:cNvPr id="5" name="Rectangle 4">
            <a:extLst>
              <a:ext uri="{FF2B5EF4-FFF2-40B4-BE49-F238E27FC236}">
                <a16:creationId xmlns:a16="http://schemas.microsoft.com/office/drawing/2014/main" id="{3D7FC29C-870E-4EAB-BD49-BEE07FDB80B5}"/>
              </a:ext>
            </a:extLst>
          </p:cNvPr>
          <p:cNvSpPr/>
          <p:nvPr/>
        </p:nvSpPr>
        <p:spPr>
          <a:xfrm>
            <a:off x="3907290" y="3235715"/>
            <a:ext cx="3288080" cy="379591"/>
          </a:xfrm>
          <a:prstGeom prst="rect">
            <a:avLst/>
          </a:prstGeom>
        </p:spPr>
        <p:txBody>
          <a:bodyPr wrap="none">
            <a:spAutoFit/>
          </a:bodyPr>
          <a:lstStyle/>
          <a:p>
            <a:pPr lvl="0" defTabSz="914400"/>
            <a:r>
              <a:rPr lang="en-GB" sz="2800" baseline="30000">
                <a:solidFill>
                  <a:srgbClr val="0070C0"/>
                </a:solidFill>
                <a:latin typeface="Gill Sans MT" panose="020B0502020104020203" pitchFamily="34" charset="0"/>
              </a:rPr>
              <a:t>Who is taking part in the study?</a:t>
            </a:r>
          </a:p>
        </p:txBody>
      </p:sp>
      <p:sp>
        <p:nvSpPr>
          <p:cNvPr id="6" name="Rectangle 5">
            <a:extLst>
              <a:ext uri="{FF2B5EF4-FFF2-40B4-BE49-F238E27FC236}">
                <a16:creationId xmlns:a16="http://schemas.microsoft.com/office/drawing/2014/main" id="{ADBF1437-F5FA-4E1A-AD6A-299519DEB8F5}"/>
              </a:ext>
            </a:extLst>
          </p:cNvPr>
          <p:cNvSpPr/>
          <p:nvPr/>
        </p:nvSpPr>
        <p:spPr>
          <a:xfrm>
            <a:off x="5380041" y="4051676"/>
            <a:ext cx="2969980" cy="379591"/>
          </a:xfrm>
          <a:prstGeom prst="rect">
            <a:avLst/>
          </a:prstGeom>
        </p:spPr>
        <p:txBody>
          <a:bodyPr wrap="none">
            <a:spAutoFit/>
          </a:bodyPr>
          <a:lstStyle/>
          <a:p>
            <a:pPr lvl="0" defTabSz="914400">
              <a:defRPr/>
            </a:pPr>
            <a:r>
              <a:rPr lang="en-GB" sz="2800" baseline="30000">
                <a:solidFill>
                  <a:srgbClr val="0070C0"/>
                </a:solidFill>
                <a:latin typeface="Gill Sans MT" panose="020B0502020104020203" pitchFamily="34" charset="0"/>
              </a:rPr>
              <a:t>How was the data collected?</a:t>
            </a:r>
          </a:p>
        </p:txBody>
      </p:sp>
      <p:sp>
        <p:nvSpPr>
          <p:cNvPr id="7" name="Rectangle 6">
            <a:extLst>
              <a:ext uri="{FF2B5EF4-FFF2-40B4-BE49-F238E27FC236}">
                <a16:creationId xmlns:a16="http://schemas.microsoft.com/office/drawing/2014/main" id="{321C6C5F-5A90-4591-B15B-462A38E7628D}"/>
              </a:ext>
            </a:extLst>
          </p:cNvPr>
          <p:cNvSpPr/>
          <p:nvPr/>
        </p:nvSpPr>
        <p:spPr>
          <a:xfrm>
            <a:off x="4575337" y="4846824"/>
            <a:ext cx="2907719" cy="379591"/>
          </a:xfrm>
          <a:prstGeom prst="rect">
            <a:avLst/>
          </a:prstGeom>
        </p:spPr>
        <p:txBody>
          <a:bodyPr wrap="none">
            <a:spAutoFit/>
          </a:bodyPr>
          <a:lstStyle/>
          <a:p>
            <a:pPr lvl="0" defTabSz="914400"/>
            <a:r>
              <a:rPr lang="en-GB" sz="2800" baseline="30000">
                <a:solidFill>
                  <a:srgbClr val="0070C0"/>
                </a:solidFill>
                <a:latin typeface="Gill Sans MT" panose="020B0502020104020203" pitchFamily="34" charset="0"/>
              </a:rPr>
              <a:t>What data did they collect? </a:t>
            </a:r>
          </a:p>
        </p:txBody>
      </p:sp>
    </p:spTree>
    <p:extLst>
      <p:ext uri="{BB962C8B-B14F-4D97-AF65-F5344CB8AC3E}">
        <p14:creationId xmlns:p14="http://schemas.microsoft.com/office/powerpoint/2010/main" val="159780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0">
            <a:extLst>
              <a:ext uri="{FF2B5EF4-FFF2-40B4-BE49-F238E27FC236}">
                <a16:creationId xmlns:a16="http://schemas.microsoft.com/office/drawing/2014/main" id="{AD40CFEA-C7A7-4C6D-9AD9-E6AAB7AA682E}"/>
              </a:ext>
            </a:extLst>
          </p:cNvPr>
          <p:cNvSpPr/>
          <p:nvPr/>
        </p:nvSpPr>
        <p:spPr>
          <a:xfrm>
            <a:off x="207827" y="134403"/>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a:t>
            </a:r>
            <a:r>
              <a:rPr lang="en-US" sz="2400" b="1" dirty="0">
                <a:solidFill>
                  <a:srgbClr val="254061"/>
                </a:solidFill>
                <a:latin typeface="Gill Sans MT"/>
                <a:cs typeface="Gill Sans MT"/>
              </a:rPr>
              <a:t> </a:t>
            </a:r>
            <a:r>
              <a:rPr lang="en-US" sz="2400" b="1" dirty="0">
                <a:solidFill>
                  <a:schemeClr val="bg1"/>
                </a:solidFill>
                <a:latin typeface="Gill Sans MT"/>
                <a:cs typeface="Gill Sans MT"/>
              </a:rPr>
              <a:t>1</a:t>
            </a:r>
          </a:p>
        </p:txBody>
      </p:sp>
      <p:graphicFrame>
        <p:nvGraphicFramePr>
          <p:cNvPr id="8" name="Table 4">
            <a:extLst>
              <a:ext uri="{FF2B5EF4-FFF2-40B4-BE49-F238E27FC236}">
                <a16:creationId xmlns:a16="http://schemas.microsoft.com/office/drawing/2014/main" id="{69374E2C-7869-40DD-B994-35F6C884E380}"/>
              </a:ext>
            </a:extLst>
          </p:cNvPr>
          <p:cNvGraphicFramePr>
            <a:graphicFrameLocks noGrp="1"/>
          </p:cNvGraphicFramePr>
          <p:nvPr>
            <p:extLst>
              <p:ext uri="{D42A27DB-BD31-4B8C-83A1-F6EECF244321}">
                <p14:modId xmlns:p14="http://schemas.microsoft.com/office/powerpoint/2010/main" val="188441686"/>
              </p:ext>
            </p:extLst>
          </p:nvPr>
        </p:nvGraphicFramePr>
        <p:xfrm>
          <a:off x="3253213" y="2164848"/>
          <a:ext cx="5229643" cy="238684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89316">
                  <a:extLst>
                    <a:ext uri="{9D8B030D-6E8A-4147-A177-3AD203B41FA5}">
                      <a16:colId xmlns:a16="http://schemas.microsoft.com/office/drawing/2014/main" val="2186943801"/>
                    </a:ext>
                  </a:extLst>
                </a:gridCol>
                <a:gridCol w="1906291">
                  <a:extLst>
                    <a:ext uri="{9D8B030D-6E8A-4147-A177-3AD203B41FA5}">
                      <a16:colId xmlns:a16="http://schemas.microsoft.com/office/drawing/2014/main" val="3787507343"/>
                    </a:ext>
                  </a:extLst>
                </a:gridCol>
                <a:gridCol w="1634036">
                  <a:extLst>
                    <a:ext uri="{9D8B030D-6E8A-4147-A177-3AD203B41FA5}">
                      <a16:colId xmlns:a16="http://schemas.microsoft.com/office/drawing/2014/main" val="3345244847"/>
                    </a:ext>
                  </a:extLst>
                </a:gridCol>
              </a:tblGrid>
              <a:tr h="483106">
                <a:tc>
                  <a:txBody>
                    <a:bodyPr/>
                    <a:lstStyle/>
                    <a:p>
                      <a:pPr marR="0" algn="ctr" rtl="0"/>
                      <a:endParaRPr lang="en-GB" sz="2800" b="1" i="0" u="none" strike="noStrike" baseline="30000" dirty="0">
                        <a:solidFill>
                          <a:srgbClr val="1E2C78"/>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alpha val="70000"/>
                      </a:srgbClr>
                    </a:solidFill>
                  </a:tcPr>
                </a:tc>
                <a:tc>
                  <a:txBody>
                    <a:bodyPr/>
                    <a:lstStyle/>
                    <a:p>
                      <a:pPr marR="0" algn="ctr" rtl="0"/>
                      <a:r>
                        <a:rPr lang="en-GB" sz="2800" b="1" i="0" u="none" strike="noStrike" baseline="30000" dirty="0">
                          <a:solidFill>
                            <a:srgbClr val="1E2C78"/>
                          </a:solidFill>
                          <a:latin typeface="Gill Sans MT" panose="020B0502020104020203" pitchFamily="34" charset="0"/>
                        </a:rPr>
                        <a:t>words or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alpha val="70000"/>
                      </a:srgbClr>
                    </a:solidFill>
                  </a:tcPr>
                </a:tc>
                <a:tc>
                  <a:txBody>
                    <a:bodyPr/>
                    <a:lstStyle/>
                    <a:p>
                      <a:pPr marR="0" algn="ctr" rtl="0"/>
                      <a:r>
                        <a:rPr lang="en-GB" sz="2800" b="1" i="0" u="none" strike="noStrike" baseline="30000" dirty="0">
                          <a:solidFill>
                            <a:srgbClr val="1E2C78"/>
                          </a:solidFill>
                          <a:latin typeface="Gill Sans MT" panose="020B0502020104020203" pitchFamily="34" charset="0"/>
                        </a:rPr>
                        <a:t>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alpha val="70000"/>
                      </a:srgbClr>
                    </a:solidFill>
                  </a:tcPr>
                </a:tc>
                <a:extLst>
                  <a:ext uri="{0D108BD9-81ED-4DB2-BD59-A6C34878D82A}">
                    <a16:rowId xmlns:a16="http://schemas.microsoft.com/office/drawing/2014/main" val="4267169230"/>
                  </a:ext>
                </a:extLst>
              </a:tr>
              <a:tr h="842936">
                <a:tc>
                  <a:txBody>
                    <a:bodyPr/>
                    <a:lstStyle/>
                    <a:p>
                      <a:pPr marR="0" algn="l" rtl="0"/>
                      <a:r>
                        <a:rPr lang="en-GB" sz="2400" b="0" i="0" u="none" strike="noStrike" baseline="30000" dirty="0">
                          <a:solidFill>
                            <a:srgbClr val="1E2C78"/>
                          </a:solidFill>
                          <a:latin typeface="Gill Sans MT" panose="020B0502020104020203" pitchFamily="34" charset="0"/>
                        </a:rPr>
                        <a:t>Describe what type of information these sources give 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alpha val="70000"/>
                      </a:srgbClr>
                    </a:solidFill>
                  </a:tcPr>
                </a:tc>
                <a:tc>
                  <a:txBody>
                    <a:bodyPr/>
                    <a:lstStyle/>
                    <a:p>
                      <a:endParaRPr lang="en-GB" sz="2400" dirty="0">
                        <a:solidFill>
                          <a:srgbClr val="1E2C78"/>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tc>
                  <a:txBody>
                    <a:bodyPr/>
                    <a:lstStyle/>
                    <a:p>
                      <a:endParaRPr lang="en-GB" sz="2400" dirty="0">
                        <a:solidFill>
                          <a:srgbClr val="1E2C78"/>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val="2048757786"/>
                  </a:ext>
                </a:extLst>
              </a:tr>
              <a:tr h="836940">
                <a:tc>
                  <a:txBody>
                    <a:bodyPr/>
                    <a:lstStyle/>
                    <a:p>
                      <a:pPr marR="0" algn="l" rtl="0"/>
                      <a:r>
                        <a:rPr lang="en-GB" sz="2400" b="0" i="0" u="none" strike="noStrike" baseline="30000" dirty="0">
                          <a:solidFill>
                            <a:srgbClr val="1E2C78"/>
                          </a:solidFill>
                          <a:latin typeface="Gill Sans MT" panose="020B0502020104020203" pitchFamily="34" charset="0"/>
                        </a:rPr>
                        <a:t>Give some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alpha val="70000"/>
                      </a:srgbClr>
                    </a:solidFill>
                  </a:tcPr>
                </a:tc>
                <a:tc>
                  <a:txBody>
                    <a:bodyPr/>
                    <a:lstStyle/>
                    <a:p>
                      <a:endParaRPr lang="en-GB" sz="2400">
                        <a:solidFill>
                          <a:srgbClr val="1E2C78"/>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tc>
                  <a:txBody>
                    <a:bodyPr/>
                    <a:lstStyle/>
                    <a:p>
                      <a:endParaRPr lang="en-GB" sz="2400" dirty="0">
                        <a:solidFill>
                          <a:srgbClr val="1E2C78"/>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val="1878610193"/>
                  </a:ext>
                </a:extLst>
              </a:tr>
            </a:tbl>
          </a:graphicData>
        </a:graphic>
      </p:graphicFrame>
      <p:sp>
        <p:nvSpPr>
          <p:cNvPr id="11" name="Speech Bubble: Oval 10">
            <a:extLst>
              <a:ext uri="{FF2B5EF4-FFF2-40B4-BE49-F238E27FC236}">
                <a16:creationId xmlns:a16="http://schemas.microsoft.com/office/drawing/2014/main" id="{DA7E6F8B-DB1C-4500-A646-5C8B54DCA6BB}"/>
              </a:ext>
            </a:extLst>
          </p:cNvPr>
          <p:cNvSpPr/>
          <p:nvPr/>
        </p:nvSpPr>
        <p:spPr>
          <a:xfrm>
            <a:off x="1957178" y="4803283"/>
            <a:ext cx="5229643" cy="1539089"/>
          </a:xfrm>
          <a:prstGeom prst="wedgeEllipseCallout">
            <a:avLst>
              <a:gd name="adj1" fmla="val -54667"/>
              <a:gd name="adj2" fmla="val -206638"/>
            </a:avLst>
          </a:prstGeom>
          <a:solidFill>
            <a:srgbClr val="FFCC66"/>
          </a:solidFill>
          <a:ln>
            <a:solidFill>
              <a:srgbClr val="F6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08257606-7AB9-4DAC-8DAB-5B668772FDD0}"/>
              </a:ext>
            </a:extLst>
          </p:cNvPr>
          <p:cNvSpPr/>
          <p:nvPr/>
        </p:nvSpPr>
        <p:spPr>
          <a:xfrm>
            <a:off x="1423364" y="93960"/>
            <a:ext cx="5124950" cy="1910140"/>
          </a:xfrm>
          <a:prstGeom prst="wedgeEllipseCallout">
            <a:avLst>
              <a:gd name="adj1" fmla="val -49380"/>
              <a:gd name="adj2" fmla="val 52189"/>
            </a:avLst>
          </a:prstGeom>
          <a:solidFill>
            <a:srgbClr val="CC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7559D6D-2B25-4198-9FA5-B599A749CE34}"/>
              </a:ext>
            </a:extLst>
          </p:cNvPr>
          <p:cNvSpPr/>
          <p:nvPr/>
        </p:nvSpPr>
        <p:spPr>
          <a:xfrm>
            <a:off x="1895109" y="342870"/>
            <a:ext cx="4707609" cy="1077218"/>
          </a:xfrm>
          <a:prstGeom prst="rect">
            <a:avLst/>
          </a:prstGeom>
        </p:spPr>
        <p:txBody>
          <a:bodyPr wrap="square" lIns="91440" tIns="45720" rIns="91440" bIns="45720" anchor="t">
            <a:spAutoFit/>
          </a:bodyPr>
          <a:lstStyle/>
          <a:p>
            <a:r>
              <a:rPr lang="en-GB" sz="3200" b="1" i="1" baseline="30000" dirty="0">
                <a:solidFill>
                  <a:srgbClr val="0070C0"/>
                </a:solidFill>
                <a:latin typeface="Gill Sans MT"/>
              </a:rPr>
              <a:t>‘So what are the different methods used to collect information to measure health?'</a:t>
            </a:r>
            <a:endParaRPr lang="en-GB" sz="3200" b="1" i="1" baseline="30000" dirty="0">
              <a:solidFill>
                <a:srgbClr val="0070C0"/>
              </a:solidFill>
              <a:latin typeface="Gill Sans MT" panose="020B0502020104020203" pitchFamily="34" charset="0"/>
            </a:endParaRPr>
          </a:p>
        </p:txBody>
      </p:sp>
      <p:sp>
        <p:nvSpPr>
          <p:cNvPr id="9" name="Rectangle 8">
            <a:extLst>
              <a:ext uri="{FF2B5EF4-FFF2-40B4-BE49-F238E27FC236}">
                <a16:creationId xmlns:a16="http://schemas.microsoft.com/office/drawing/2014/main" id="{F2F54505-2BD8-4B9F-8F3E-CCF63447FD25}"/>
              </a:ext>
            </a:extLst>
          </p:cNvPr>
          <p:cNvSpPr/>
          <p:nvPr/>
        </p:nvSpPr>
        <p:spPr>
          <a:xfrm>
            <a:off x="2285999" y="5158977"/>
            <a:ext cx="4572000" cy="748923"/>
          </a:xfrm>
          <a:prstGeom prst="rect">
            <a:avLst/>
          </a:prstGeom>
        </p:spPr>
        <p:txBody>
          <a:bodyPr>
            <a:spAutoFit/>
          </a:bodyPr>
          <a:lstStyle/>
          <a:p>
            <a:pPr lvl="0"/>
            <a:r>
              <a:rPr lang="en-GB" sz="3200" b="1" i="1" baseline="30000">
                <a:solidFill>
                  <a:srgbClr val="0070C0"/>
                </a:solidFill>
                <a:latin typeface="Gill Sans MT" panose="020B0502020104020203" pitchFamily="34" charset="0"/>
              </a:rPr>
              <a:t>‘How does the different information help draw conclusions about health?’</a:t>
            </a:r>
            <a:endParaRPr lang="en-GB" sz="3200" baseline="30000">
              <a:solidFill>
                <a:srgbClr val="002060"/>
              </a:solidFill>
              <a:latin typeface="Gill Sans MT" panose="020B0502020104020203" pitchFamily="34" charset="0"/>
            </a:endParaRPr>
          </a:p>
        </p:txBody>
      </p:sp>
      <p:pic>
        <p:nvPicPr>
          <p:cNvPr id="10" name="Picture 9" descr="Bobbie_so.png">
            <a:extLst>
              <a:ext uri="{FF2B5EF4-FFF2-40B4-BE49-F238E27FC236}">
                <a16:creationId xmlns:a16="http://schemas.microsoft.com/office/drawing/2014/main" id="{CD37D670-33DD-40C2-8B08-51F68C64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93" y="1460597"/>
            <a:ext cx="5229643" cy="4413927"/>
          </a:xfrm>
          <a:prstGeom prst="rect">
            <a:avLst/>
          </a:prstGeom>
        </p:spPr>
      </p:pic>
    </p:spTree>
    <p:extLst>
      <p:ext uri="{BB962C8B-B14F-4D97-AF65-F5344CB8AC3E}">
        <p14:creationId xmlns:p14="http://schemas.microsoft.com/office/powerpoint/2010/main" val="371532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54CFAE-A949-470E-8784-D9B184C64DF3}"/>
              </a:ext>
            </a:extLst>
          </p:cNvPr>
          <p:cNvSpPr txBox="1">
            <a:spLocks noChangeArrowheads="1"/>
          </p:cNvSpPr>
          <p:nvPr/>
        </p:nvSpPr>
        <p:spPr bwMode="auto">
          <a:xfrm>
            <a:off x="118916" y="233361"/>
            <a:ext cx="6829348" cy="1323431"/>
          </a:xfrm>
          <a:prstGeom prst="rect">
            <a:avLst/>
          </a:prstGeom>
          <a:noFill/>
          <a:ln>
            <a:noFill/>
          </a:ln>
        </p:spPr>
        <p:txBody>
          <a:bodyPr wrap="square" lIns="91430" tIns="45716" rIns="91430"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353" rtl="0" eaLnBrk="0" fontAlgn="base" latinLnBrk="0" hangingPunct="1">
              <a:lnSpc>
                <a:spcPct val="100000"/>
              </a:lnSpc>
              <a:spcBef>
                <a:spcPct val="0"/>
              </a:spcBef>
              <a:spcAft>
                <a:spcPct val="0"/>
              </a:spcAft>
              <a:buClrTx/>
              <a:buSzTx/>
              <a:buFontTx/>
              <a:buNone/>
              <a:tabLst/>
              <a:defRPr/>
            </a:pPr>
            <a:r>
              <a:rPr kumimoji="0" lang="en-NZ" sz="4000" b="1" i="0" u="none" strike="noStrike" kern="1200" cap="none" spc="0" normalizeH="0" baseline="0" noProof="0">
                <a:ln>
                  <a:noFill/>
                </a:ln>
                <a:solidFill>
                  <a:srgbClr val="C6D9F0">
                    <a:lumMod val="25000"/>
                  </a:srgbClr>
                </a:solidFill>
                <a:effectLst/>
                <a:uLnTx/>
                <a:uFillTx/>
                <a:latin typeface="Gill Sans MT" pitchFamily="34" charset="0"/>
                <a:ea typeface="+mn-ea"/>
                <a:cs typeface="Arial" pitchFamily="34" charset="0"/>
              </a:rPr>
              <a:t>              </a:t>
            </a:r>
            <a:r>
              <a:rPr kumimoji="0" lang="en-NZ" sz="4000" b="1" i="0" u="none" strike="noStrike" kern="1200" cap="none" spc="0" normalizeH="0" baseline="0" noProof="0">
                <a:ln>
                  <a:noFill/>
                </a:ln>
                <a:solidFill>
                  <a:srgbClr val="254061"/>
                </a:solidFill>
                <a:effectLst/>
                <a:uLnTx/>
                <a:uFillTx/>
                <a:latin typeface="Gill Sans MT" pitchFamily="34" charset="0"/>
                <a:ea typeface="+mn-ea"/>
                <a:cs typeface="Arial" pitchFamily="34" charset="0"/>
              </a:rPr>
              <a:t>How can I eat well to support my health?</a:t>
            </a:r>
          </a:p>
        </p:txBody>
      </p:sp>
      <p:sp>
        <p:nvSpPr>
          <p:cNvPr id="5" name="Rounded Rectangle 30">
            <a:extLst>
              <a:ext uri="{FF2B5EF4-FFF2-40B4-BE49-F238E27FC236}">
                <a16:creationId xmlns:a16="http://schemas.microsoft.com/office/drawing/2014/main" id="{6B9C0EBF-F450-4577-A045-373DC23FC3F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a:t>
            </a:r>
            <a:r>
              <a:rPr lang="en-US" sz="2400" b="1" dirty="0">
                <a:solidFill>
                  <a:srgbClr val="254061"/>
                </a:solidFill>
                <a:latin typeface="Gill Sans MT"/>
                <a:cs typeface="Gill Sans MT"/>
              </a:rPr>
              <a:t> </a:t>
            </a:r>
            <a:r>
              <a:rPr lang="en-US" sz="2400" b="1" dirty="0">
                <a:solidFill>
                  <a:schemeClr val="bg1"/>
                </a:solidFill>
                <a:latin typeface="Gill Sans MT"/>
                <a:cs typeface="Gill Sans MT"/>
              </a:rPr>
              <a:t>2</a:t>
            </a:r>
          </a:p>
        </p:txBody>
      </p:sp>
      <p:sp>
        <p:nvSpPr>
          <p:cNvPr id="6" name="Rounded Rectangle 4">
            <a:extLst>
              <a:ext uri="{FF2B5EF4-FFF2-40B4-BE49-F238E27FC236}">
                <a16:creationId xmlns:a16="http://schemas.microsoft.com/office/drawing/2014/main" id="{57EDB33A-549D-437B-B6B8-D298C4BF3A6E}"/>
              </a:ext>
            </a:extLst>
          </p:cNvPr>
          <p:cNvSpPr/>
          <p:nvPr/>
        </p:nvSpPr>
        <p:spPr bwMode="auto">
          <a:xfrm>
            <a:off x="270440" y="1734043"/>
            <a:ext cx="5246957" cy="4447370"/>
          </a:xfrm>
          <a:prstGeom prst="roundRect">
            <a:avLst/>
          </a:prstGeom>
          <a:solidFill>
            <a:srgbClr val="C5FFC5"/>
          </a:solidFill>
          <a:ln w="38100" cap="flat" cmpd="sng" algn="ctr">
            <a:solidFill>
              <a:srgbClr val="00B05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17365D"/>
              </a:solidFill>
              <a:effectLst/>
              <a:uLnTx/>
              <a:uFillTx/>
              <a:latin typeface="Gill Sans MT"/>
              <a:ea typeface="+mn-ea"/>
              <a:cs typeface="+mn-cs"/>
            </a:endParaRPr>
          </a:p>
        </p:txBody>
      </p:sp>
      <p:sp>
        <p:nvSpPr>
          <p:cNvPr id="7" name="TextBox 6">
            <a:extLst>
              <a:ext uri="{FF2B5EF4-FFF2-40B4-BE49-F238E27FC236}">
                <a16:creationId xmlns:a16="http://schemas.microsoft.com/office/drawing/2014/main" id="{A2F6AD31-1085-4E97-A799-14F70D7D0167}"/>
              </a:ext>
            </a:extLst>
          </p:cNvPr>
          <p:cNvSpPr txBox="1"/>
          <p:nvPr/>
        </p:nvSpPr>
        <p:spPr>
          <a:xfrm>
            <a:off x="357387" y="1780216"/>
            <a:ext cx="4958530" cy="4401197"/>
          </a:xfrm>
          <a:prstGeom prst="rect">
            <a:avLst/>
          </a:prstGeom>
          <a:noFill/>
        </p:spPr>
        <p:txBody>
          <a:bodyPr wrap="square" lIns="91430" tIns="45716" rIns="91430" bIns="45716">
            <a:spAutoFit/>
          </a:bodyPr>
          <a:lstStyle>
            <a:lvl1pPr defTabSz="1300163"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defTabSz="1300163"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defTabSz="1300163"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defTabSz="1300163"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defTabSz="1300163"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1300163"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1300163"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1300163"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1300163"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NZ" sz="2800" b="0" i="0" u="none" strike="noStrike" kern="1200" cap="none" spc="0" normalizeH="0" baseline="0" noProof="0">
                <a:ln>
                  <a:noFill/>
                </a:ln>
                <a:solidFill>
                  <a:srgbClr val="0F243E">
                    <a:lumMod val="75000"/>
                    <a:lumOff val="25000"/>
                  </a:srgbClr>
                </a:solidFill>
                <a:effectLst/>
                <a:uLnTx/>
                <a:uFillTx/>
                <a:latin typeface="Gill Sans MT"/>
                <a:cs typeface="Arial" pitchFamily="34" charset="0"/>
                <a:sym typeface="Helvetica Neue Light" charset="0"/>
              </a:rPr>
              <a:t>Using your food diary or fridge photo</a:t>
            </a:r>
            <a:r>
              <a:rPr lang="en-NZ" sz="2800">
                <a:solidFill>
                  <a:srgbClr val="0F243E">
                    <a:lumMod val="75000"/>
                    <a:lumOff val="25000"/>
                  </a:srgbClr>
                </a:solidFill>
                <a:latin typeface="Gill Sans MT"/>
                <a:cs typeface="Arial" pitchFamily="34" charset="0"/>
              </a:rPr>
              <a:t> to </a:t>
            </a:r>
            <a:r>
              <a:rPr kumimoji="0" lang="en-NZ" sz="2800" b="0" i="0" u="none" strike="noStrike" kern="1200" cap="none" spc="0" normalizeH="0" baseline="0" noProof="0">
                <a:ln>
                  <a:noFill/>
                </a:ln>
                <a:solidFill>
                  <a:srgbClr val="0F243E">
                    <a:lumMod val="75000"/>
                    <a:lumOff val="25000"/>
                  </a:srgbClr>
                </a:solidFill>
                <a:effectLst/>
                <a:uLnTx/>
                <a:uFillTx/>
                <a:latin typeface="Gill Sans MT"/>
                <a:cs typeface="Arial" pitchFamily="34" charset="0"/>
                <a:sym typeface="Helvetica Neue Light" charset="0"/>
              </a:rPr>
              <a:t>input your data into the “My Eatwell Guide” Excel spreadsheet.</a:t>
            </a:r>
          </a:p>
          <a:p>
            <a:pPr marL="0" marR="0" lvl="0" indent="0" algn="ctr" defTabSz="1300163" rtl="0" eaLnBrk="1" fontAlgn="base" latinLnBrk="0" hangingPunct="1">
              <a:lnSpc>
                <a:spcPct val="100000"/>
              </a:lnSpc>
              <a:spcBef>
                <a:spcPct val="0"/>
              </a:spcBef>
              <a:spcAft>
                <a:spcPct val="0"/>
              </a:spcAft>
              <a:buClrTx/>
              <a:buSzTx/>
              <a:buFontTx/>
              <a:buNone/>
              <a:tabLst/>
              <a:defRPr/>
            </a:pPr>
            <a:endParaRPr kumimoji="0" lang="en-NZ" sz="2800" b="0" i="0" u="none" strike="noStrike" kern="1200" cap="none" spc="0" normalizeH="0" baseline="0" noProof="0">
              <a:ln>
                <a:noFill/>
              </a:ln>
              <a:solidFill>
                <a:srgbClr val="0F243E">
                  <a:lumMod val="75000"/>
                  <a:lumOff val="25000"/>
                </a:srgbClr>
              </a:solidFill>
              <a:effectLst/>
              <a:uLnTx/>
              <a:uFillTx/>
              <a:latin typeface="Gill Sans MT"/>
              <a:cs typeface="Arial" pitchFamily="34" charset="0"/>
              <a:sym typeface="Helvetica Neue Light" charset="0"/>
            </a:endParaRPr>
          </a:p>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F243E">
                    <a:lumMod val="75000"/>
                    <a:lumOff val="25000"/>
                  </a:srgbClr>
                </a:solidFill>
                <a:effectLst/>
                <a:uLnTx/>
                <a:uFillTx/>
                <a:latin typeface="Gill Sans MT"/>
                <a:cs typeface="Arial" pitchFamily="34" charset="0"/>
                <a:sym typeface="Helvetica Neue Light" charset="0"/>
              </a:rPr>
              <a:t>Evaluate your Eatwell Guide, how does it compare it to the official Eatwell Guide?</a:t>
            </a:r>
          </a:p>
          <a:p>
            <a:pPr marL="0" marR="0" lvl="0" indent="0" algn="ctr" defTabSz="1300163"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F243E">
                    <a:lumMod val="75000"/>
                    <a:lumOff val="25000"/>
                  </a:srgbClr>
                </a:solidFill>
                <a:effectLst/>
                <a:uLnTx/>
                <a:uFillTx/>
                <a:latin typeface="Gill Sans MT"/>
                <a:cs typeface="Arial" pitchFamily="34" charset="0"/>
                <a:sym typeface="Helvetica Neue Light" charset="0"/>
              </a:rPr>
              <a:t>Suggest ways it could be improved.</a:t>
            </a:r>
          </a:p>
        </p:txBody>
      </p:sp>
      <p:pic>
        <p:nvPicPr>
          <p:cNvPr id="8" name="Picture 7">
            <a:extLst>
              <a:ext uri="{FF2B5EF4-FFF2-40B4-BE49-F238E27FC236}">
                <a16:creationId xmlns:a16="http://schemas.microsoft.com/office/drawing/2014/main" id="{536ED59F-6C9A-4D05-97D7-0A31F735A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3385">
            <a:off x="5160939" y="2106365"/>
            <a:ext cx="3666751" cy="2627750"/>
          </a:xfrm>
          <a:prstGeom prst="rect">
            <a:avLst/>
          </a:prstGeom>
        </p:spPr>
      </p:pic>
    </p:spTree>
    <p:extLst>
      <p:ext uri="{BB962C8B-B14F-4D97-AF65-F5344CB8AC3E}">
        <p14:creationId xmlns:p14="http://schemas.microsoft.com/office/powerpoint/2010/main" val="4169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278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0">
            <a:extLst>
              <a:ext uri="{FF2B5EF4-FFF2-40B4-BE49-F238E27FC236}">
                <a16:creationId xmlns:a16="http://schemas.microsoft.com/office/drawing/2014/main" id="{1C4E0580-DFDB-466D-A02C-8BCE627CEEF3}"/>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sp>
        <p:nvSpPr>
          <p:cNvPr id="6" name="Title 1">
            <a:extLst>
              <a:ext uri="{FF2B5EF4-FFF2-40B4-BE49-F238E27FC236}">
                <a16:creationId xmlns:a16="http://schemas.microsoft.com/office/drawing/2014/main" id="{627AF28D-58E5-4CF1-8B15-CFC803772CD5}"/>
              </a:ext>
            </a:extLst>
          </p:cNvPr>
          <p:cNvSpPr txBox="1">
            <a:spLocks/>
          </p:cNvSpPr>
          <p:nvPr/>
        </p:nvSpPr>
        <p:spPr>
          <a:xfrm>
            <a:off x="241667" y="713456"/>
            <a:ext cx="6275040" cy="11430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mj-ea"/>
                <a:cs typeface="+mj-cs"/>
              </a:rPr>
              <a:t>How Healthy is my diet?</a:t>
            </a:r>
          </a:p>
        </p:txBody>
      </p:sp>
      <p:sp>
        <p:nvSpPr>
          <p:cNvPr id="7" name="Rounded Rectangle 3">
            <a:extLst>
              <a:ext uri="{FF2B5EF4-FFF2-40B4-BE49-F238E27FC236}">
                <a16:creationId xmlns:a16="http://schemas.microsoft.com/office/drawing/2014/main" id="{A56EEAA1-03A3-4452-88D1-30AFE18E65B4}"/>
              </a:ext>
            </a:extLst>
          </p:cNvPr>
          <p:cNvSpPr/>
          <p:nvPr/>
        </p:nvSpPr>
        <p:spPr>
          <a:xfrm>
            <a:off x="849029" y="1723195"/>
            <a:ext cx="6275040" cy="576064"/>
          </a:xfrm>
          <a:prstGeom prst="roundRect">
            <a:avLst/>
          </a:prstGeom>
          <a:solidFill>
            <a:srgbClr val="FFCC66"/>
          </a:solidFill>
          <a:ln w="25400" cap="flat" cmpd="sng" algn="ctr">
            <a:solidFill>
              <a:srgbClr val="F6A4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F243E"/>
                </a:solidFill>
                <a:effectLst/>
                <a:uLnTx/>
                <a:uFillTx/>
                <a:latin typeface="Gill Sans MT"/>
                <a:ea typeface="+mn-ea"/>
                <a:cs typeface="+mn-cs"/>
              </a:rPr>
              <a:t>Compare your Eatwell Guide to the official Eatwell Guide</a:t>
            </a:r>
          </a:p>
        </p:txBody>
      </p:sp>
      <p:pic>
        <p:nvPicPr>
          <p:cNvPr id="8" name="Picture 7" descr="EatingHealthy.png">
            <a:extLst>
              <a:ext uri="{FF2B5EF4-FFF2-40B4-BE49-F238E27FC236}">
                <a16:creationId xmlns:a16="http://schemas.microsoft.com/office/drawing/2014/main" id="{87943FD4-7B85-4C90-B467-BA20C7E68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37055" y="2501757"/>
            <a:ext cx="1204121" cy="4086949"/>
          </a:xfrm>
          <a:prstGeom prst="rect">
            <a:avLst/>
          </a:prstGeom>
        </p:spPr>
      </p:pic>
      <p:sp>
        <p:nvSpPr>
          <p:cNvPr id="9" name="Content Placeholder 2">
            <a:extLst>
              <a:ext uri="{FF2B5EF4-FFF2-40B4-BE49-F238E27FC236}">
                <a16:creationId xmlns:a16="http://schemas.microsoft.com/office/drawing/2014/main" id="{82C3C766-A17F-4AB6-997B-A95525B05580}"/>
              </a:ext>
            </a:extLst>
          </p:cNvPr>
          <p:cNvSpPr txBox="1">
            <a:spLocks/>
          </p:cNvSpPr>
          <p:nvPr/>
        </p:nvSpPr>
        <p:spPr>
          <a:xfrm>
            <a:off x="208448" y="2371308"/>
            <a:ext cx="8676456" cy="37025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45795"/>
                </a:solidFill>
                <a:effectLst/>
                <a:uLnTx/>
                <a:uFillTx/>
                <a:latin typeface="Gill Sans MT"/>
                <a:ea typeface="+mn-ea"/>
                <a:cs typeface="+mn-cs"/>
              </a:rPr>
              <a:t>What are the </a:t>
            </a:r>
            <a:r>
              <a:rPr kumimoji="0" lang="en-US" sz="2800" b="1" i="0" u="none" strike="noStrike" kern="1200" cap="none" spc="0" normalizeH="0" baseline="0" noProof="0">
                <a:ln>
                  <a:noFill/>
                </a:ln>
                <a:solidFill>
                  <a:srgbClr val="245795"/>
                </a:solidFill>
                <a:effectLst/>
                <a:uLnTx/>
                <a:uFillTx/>
                <a:latin typeface="Gill Sans MT"/>
                <a:ea typeface="+mn-ea"/>
                <a:cs typeface="+mn-cs"/>
              </a:rPr>
              <a:t>similarities</a:t>
            </a:r>
            <a:r>
              <a:rPr kumimoji="0" lang="en-US" sz="2800" b="0" i="0" u="none" strike="noStrike" kern="1200" cap="none" spc="0" normalizeH="0" baseline="0" noProof="0">
                <a:ln>
                  <a:noFill/>
                </a:ln>
                <a:solidFill>
                  <a:srgbClr val="245795"/>
                </a:solidFill>
                <a:effectLst/>
                <a:uLnTx/>
                <a:uFillTx/>
                <a:latin typeface="Gill Sans MT"/>
                <a:ea typeface="+mn-ea"/>
                <a:cs typeface="+mn-cs"/>
              </a:rPr>
              <a:t>?</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45795"/>
                </a:solidFill>
                <a:effectLst/>
                <a:uLnTx/>
                <a:uFillTx/>
                <a:latin typeface="Gill Sans MT"/>
                <a:ea typeface="+mn-ea"/>
                <a:cs typeface="+mn-cs"/>
              </a:rPr>
              <a:t>What are the </a:t>
            </a:r>
            <a:r>
              <a:rPr kumimoji="0" lang="en-US" sz="2800" b="1" i="0" u="none" strike="noStrike" kern="1200" cap="none" spc="0" normalizeH="0" baseline="0" noProof="0">
                <a:ln>
                  <a:noFill/>
                </a:ln>
                <a:solidFill>
                  <a:srgbClr val="245795"/>
                </a:solidFill>
                <a:effectLst/>
                <a:uLnTx/>
                <a:uFillTx/>
                <a:latin typeface="Gill Sans MT"/>
                <a:ea typeface="+mn-ea"/>
                <a:cs typeface="+mn-cs"/>
              </a:rPr>
              <a:t>differences</a:t>
            </a:r>
            <a:r>
              <a:rPr kumimoji="0" lang="en-US" sz="2800" b="0" i="0" u="none" strike="noStrike" kern="1200" cap="none" spc="0" normalizeH="0" baseline="0" noProof="0">
                <a:ln>
                  <a:noFill/>
                </a:ln>
                <a:solidFill>
                  <a:srgbClr val="245795"/>
                </a:solidFill>
                <a:effectLst/>
                <a:uLnTx/>
                <a:uFillTx/>
                <a:latin typeface="Gill Sans MT"/>
                <a:ea typeface="+mn-ea"/>
                <a:cs typeface="+mn-cs"/>
              </a:rPr>
              <a:t>?</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45795"/>
                </a:solidFill>
                <a:effectLst/>
                <a:uLnTx/>
                <a:uFillTx/>
                <a:latin typeface="Gill Sans MT"/>
                <a:ea typeface="+mn-ea"/>
                <a:cs typeface="+mn-cs"/>
              </a:rPr>
              <a:t>What surprised you about your Eatwell Guide?</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45795"/>
                </a:solidFill>
                <a:effectLst/>
                <a:uLnTx/>
                <a:uFillTx/>
                <a:latin typeface="Gill Sans MT"/>
                <a:ea typeface="+mn-ea"/>
                <a:cs typeface="+mn-cs"/>
              </a:rPr>
              <a:t>Describe how this pandemic has affected your diet?</a:t>
            </a:r>
          </a:p>
          <a:p>
            <a:pPr marL="342900" marR="0" lvl="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45795"/>
                </a:solidFill>
                <a:effectLst/>
                <a:uLnTx/>
                <a:uFillTx/>
                <a:latin typeface="Gill Sans MT"/>
                <a:ea typeface="+mn-ea"/>
                <a:cs typeface="+mn-cs"/>
              </a:rPr>
              <a:t>How do you think you could improve your diet?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F243E"/>
              </a:solidFill>
              <a:effectLst/>
              <a:uLnTx/>
              <a:uFillTx/>
              <a:latin typeface="Gill Sans MT"/>
              <a:ea typeface="+mn-ea"/>
              <a:cs typeface="+mn-cs"/>
            </a:endParaRPr>
          </a:p>
        </p:txBody>
      </p:sp>
    </p:spTree>
    <p:extLst>
      <p:ext uri="{BB962C8B-B14F-4D97-AF65-F5344CB8AC3E}">
        <p14:creationId xmlns:p14="http://schemas.microsoft.com/office/powerpoint/2010/main" val="1269842961"/>
      </p:ext>
    </p:extLst>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Colour template">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documentManagement>
</p:properties>
</file>

<file path=customXml/itemProps1.xml><?xml version="1.0" encoding="utf-8"?>
<ds:datastoreItem xmlns:ds="http://schemas.openxmlformats.org/officeDocument/2006/customXml" ds:itemID="{3E285D87-74F1-4F79-B826-B9F9294E0F09}">
  <ds:schemaRefs>
    <ds:schemaRef ds:uri="http://schemas.microsoft.com/sharepoint/v3/contenttype/forms"/>
  </ds:schemaRefs>
</ds:datastoreItem>
</file>

<file path=customXml/itemProps2.xml><?xml version="1.0" encoding="utf-8"?>
<ds:datastoreItem xmlns:ds="http://schemas.openxmlformats.org/officeDocument/2006/customXml" ds:itemID="{714CB194-3F5D-4EFC-BAE4-C27CE61B3E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B37219-A35B-4694-AE6A-3216440A13D4}">
  <ds:schemaRefs>
    <ds:schemaRef ds:uri="http://purl.org/dc/terms/"/>
    <ds:schemaRef ds:uri="http://schemas.microsoft.com/office/2006/metadata/propertie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218bb72c-f808-4789-b960-2e9e3d60d59d"/>
    <ds:schemaRef ds:uri="b93c365d-0385-4382-9509-99218ab90b2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ideas for new LL template (004).potx</Template>
  <TotalTime>78</TotalTime>
  <Words>730</Words>
  <Application>Microsoft Office PowerPoint</Application>
  <PresentationFormat>On-screen Show (4:3)</PresentationFormat>
  <Paragraphs>93</Paragraphs>
  <Slides>16</Slides>
  <Notes>6</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ideas for new LL template (004)</vt:lpstr>
      <vt:lpstr>Custom Design</vt:lpstr>
      <vt:lpstr>Colour template</vt:lpstr>
      <vt:lpstr>1_Custom Design</vt:lpstr>
      <vt:lpstr>Me, My Health and My Children’s Health</vt:lpstr>
      <vt:lpstr>Objectives </vt:lpstr>
      <vt:lpstr>What are the different methods or sources which we could use to collect data about people's health?</vt:lpstr>
      <vt:lpstr>Comparing Scientific Research Studies</vt:lpstr>
      <vt:lpstr>Comparing Scientific Research Studies</vt:lpstr>
      <vt:lpstr>PowerPoint Presentation</vt:lpstr>
      <vt:lpstr>PowerPoint Presentation</vt:lpstr>
      <vt:lpstr>PowerPoint Presentation</vt:lpstr>
      <vt:lpstr>PowerPoint Presentation</vt:lpstr>
      <vt:lpstr>PowerPoint Presentation</vt:lpstr>
      <vt:lpstr>PowerPoint Presentation</vt:lpstr>
      <vt:lpstr>So thinking again about the question at the start of this lesson, what new ideas have you now of how we can collect health data ?</vt:lpstr>
      <vt:lpstr>PowerPoint Presentation</vt:lpstr>
      <vt:lpstr>Objectives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Lisa Bagust</cp:lastModifiedBy>
  <cp:revision>13</cp:revision>
  <dcterms:created xsi:type="dcterms:W3CDTF">2020-12-03T21:58:11Z</dcterms:created>
  <dcterms:modified xsi:type="dcterms:W3CDTF">2021-05-20T08:30:45Z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