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0" r:id="rId6"/>
    <p:sldId id="261" r:id="rId7"/>
    <p:sldId id="262" r:id="rId8"/>
    <p:sldId id="263" r:id="rId9"/>
    <p:sldId id="266" r:id="rId10"/>
    <p:sldId id="264"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9" d="100"/>
          <a:sy n="69" d="100"/>
        </p:scale>
        <p:origin x="84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FE778-DADE-48A6-B06F-5E3D48AF76C9}"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A5FD-312D-4A57-AF77-CF6F83DA9DFC}" type="slidenum">
              <a:rPr lang="en-US" smtClean="0"/>
              <a:t>‹#›</a:t>
            </a:fld>
            <a:endParaRPr lang="en-US"/>
          </a:p>
        </p:txBody>
      </p:sp>
    </p:spTree>
    <p:extLst>
      <p:ext uri="{BB962C8B-B14F-4D97-AF65-F5344CB8AC3E}">
        <p14:creationId xmlns:p14="http://schemas.microsoft.com/office/powerpoint/2010/main" val="36741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FE778-DADE-48A6-B06F-5E3D48AF76C9}"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A5FD-312D-4A57-AF77-CF6F83DA9DFC}" type="slidenum">
              <a:rPr lang="en-US" smtClean="0"/>
              <a:t>‹#›</a:t>
            </a:fld>
            <a:endParaRPr lang="en-US"/>
          </a:p>
        </p:txBody>
      </p:sp>
    </p:spTree>
    <p:extLst>
      <p:ext uri="{BB962C8B-B14F-4D97-AF65-F5344CB8AC3E}">
        <p14:creationId xmlns:p14="http://schemas.microsoft.com/office/powerpoint/2010/main" val="70967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FE778-DADE-48A6-B06F-5E3D48AF76C9}"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A5FD-312D-4A57-AF77-CF6F83DA9DFC}" type="slidenum">
              <a:rPr lang="en-US" smtClean="0"/>
              <a:t>‹#›</a:t>
            </a:fld>
            <a:endParaRPr lang="en-US"/>
          </a:p>
        </p:txBody>
      </p:sp>
    </p:spTree>
    <p:extLst>
      <p:ext uri="{BB962C8B-B14F-4D97-AF65-F5344CB8AC3E}">
        <p14:creationId xmlns:p14="http://schemas.microsoft.com/office/powerpoint/2010/main" val="409449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FE778-DADE-48A6-B06F-5E3D48AF76C9}"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A5FD-312D-4A57-AF77-CF6F83DA9DFC}" type="slidenum">
              <a:rPr lang="en-US" smtClean="0"/>
              <a:t>‹#›</a:t>
            </a:fld>
            <a:endParaRPr lang="en-US"/>
          </a:p>
        </p:txBody>
      </p:sp>
    </p:spTree>
    <p:extLst>
      <p:ext uri="{BB962C8B-B14F-4D97-AF65-F5344CB8AC3E}">
        <p14:creationId xmlns:p14="http://schemas.microsoft.com/office/powerpoint/2010/main" val="320247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FE778-DADE-48A6-B06F-5E3D48AF76C9}"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A5FD-312D-4A57-AF77-CF6F83DA9DFC}" type="slidenum">
              <a:rPr lang="en-US" smtClean="0"/>
              <a:t>‹#›</a:t>
            </a:fld>
            <a:endParaRPr lang="en-US"/>
          </a:p>
        </p:txBody>
      </p:sp>
    </p:spTree>
    <p:extLst>
      <p:ext uri="{BB962C8B-B14F-4D97-AF65-F5344CB8AC3E}">
        <p14:creationId xmlns:p14="http://schemas.microsoft.com/office/powerpoint/2010/main" val="191425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FE778-DADE-48A6-B06F-5E3D48AF76C9}"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7A5FD-312D-4A57-AF77-CF6F83DA9DFC}" type="slidenum">
              <a:rPr lang="en-US" smtClean="0"/>
              <a:t>‹#›</a:t>
            </a:fld>
            <a:endParaRPr lang="en-US"/>
          </a:p>
        </p:txBody>
      </p:sp>
    </p:spTree>
    <p:extLst>
      <p:ext uri="{BB962C8B-B14F-4D97-AF65-F5344CB8AC3E}">
        <p14:creationId xmlns:p14="http://schemas.microsoft.com/office/powerpoint/2010/main" val="292288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FE778-DADE-48A6-B06F-5E3D48AF76C9}" type="datetimeFigureOut">
              <a:rPr lang="en-US" smtClean="0"/>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7A5FD-312D-4A57-AF77-CF6F83DA9DFC}" type="slidenum">
              <a:rPr lang="en-US" smtClean="0"/>
              <a:t>‹#›</a:t>
            </a:fld>
            <a:endParaRPr lang="en-US"/>
          </a:p>
        </p:txBody>
      </p:sp>
    </p:spTree>
    <p:extLst>
      <p:ext uri="{BB962C8B-B14F-4D97-AF65-F5344CB8AC3E}">
        <p14:creationId xmlns:p14="http://schemas.microsoft.com/office/powerpoint/2010/main" val="1565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FE778-DADE-48A6-B06F-5E3D48AF76C9}" type="datetimeFigureOut">
              <a:rPr lang="en-US" smtClean="0"/>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7A5FD-312D-4A57-AF77-CF6F83DA9DFC}" type="slidenum">
              <a:rPr lang="en-US" smtClean="0"/>
              <a:t>‹#›</a:t>
            </a:fld>
            <a:endParaRPr lang="en-US"/>
          </a:p>
        </p:txBody>
      </p:sp>
    </p:spTree>
    <p:extLst>
      <p:ext uri="{BB962C8B-B14F-4D97-AF65-F5344CB8AC3E}">
        <p14:creationId xmlns:p14="http://schemas.microsoft.com/office/powerpoint/2010/main" val="131941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FE778-DADE-48A6-B06F-5E3D48AF76C9}" type="datetimeFigureOut">
              <a:rPr lang="en-US" smtClean="0"/>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7A5FD-312D-4A57-AF77-CF6F83DA9DFC}" type="slidenum">
              <a:rPr lang="en-US" smtClean="0"/>
              <a:t>‹#›</a:t>
            </a:fld>
            <a:endParaRPr lang="en-US"/>
          </a:p>
        </p:txBody>
      </p:sp>
    </p:spTree>
    <p:extLst>
      <p:ext uri="{BB962C8B-B14F-4D97-AF65-F5344CB8AC3E}">
        <p14:creationId xmlns:p14="http://schemas.microsoft.com/office/powerpoint/2010/main" val="75810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FE778-DADE-48A6-B06F-5E3D48AF76C9}"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7A5FD-312D-4A57-AF77-CF6F83DA9DFC}" type="slidenum">
              <a:rPr lang="en-US" smtClean="0"/>
              <a:t>‹#›</a:t>
            </a:fld>
            <a:endParaRPr lang="en-US"/>
          </a:p>
        </p:txBody>
      </p:sp>
    </p:spTree>
    <p:extLst>
      <p:ext uri="{BB962C8B-B14F-4D97-AF65-F5344CB8AC3E}">
        <p14:creationId xmlns:p14="http://schemas.microsoft.com/office/powerpoint/2010/main" val="208385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FE778-DADE-48A6-B06F-5E3D48AF76C9}"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7A5FD-312D-4A57-AF77-CF6F83DA9DFC}" type="slidenum">
              <a:rPr lang="en-US" smtClean="0"/>
              <a:t>‹#›</a:t>
            </a:fld>
            <a:endParaRPr lang="en-US"/>
          </a:p>
        </p:txBody>
      </p:sp>
    </p:spTree>
    <p:extLst>
      <p:ext uri="{BB962C8B-B14F-4D97-AF65-F5344CB8AC3E}">
        <p14:creationId xmlns:p14="http://schemas.microsoft.com/office/powerpoint/2010/main" val="12461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FE778-DADE-48A6-B06F-5E3D48AF76C9}" type="datetimeFigureOut">
              <a:rPr lang="en-US" smtClean="0"/>
              <a:t>5/20/2021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7A5FD-312D-4A57-AF77-CF6F83DA9DFC}" type="slidenum">
              <a:rPr lang="en-US" smtClean="0"/>
              <a:t>‹#›</a:t>
            </a:fld>
            <a:endParaRPr lang="en-US"/>
          </a:p>
        </p:txBody>
      </p:sp>
    </p:spTree>
    <p:extLst>
      <p:ext uri="{BB962C8B-B14F-4D97-AF65-F5344CB8AC3E}">
        <p14:creationId xmlns:p14="http://schemas.microsoft.com/office/powerpoint/2010/main" val="1568348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41752" y="37088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4940317" y="37088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dirty="0">
                <a:effectLst/>
                <a:latin typeface="KG Second Chances Solid" panose="02000000000000000000" pitchFamily="2" charset="0"/>
                <a:ea typeface="Calibri" panose="020F0502020204030204" pitchFamily="34" charset="0"/>
                <a:cs typeface="Times New Roman" panose="02020603050405020304" pitchFamily="18" charset="0"/>
              </a:rPr>
              <a:t> </a:t>
            </a:r>
          </a:p>
        </p:txBody>
      </p:sp>
      <p:sp>
        <p:nvSpPr>
          <p:cNvPr id="10" name="Text Box 2"/>
          <p:cNvSpPr txBox="1">
            <a:spLocks noChangeArrowheads="1"/>
          </p:cNvSpPr>
          <p:nvPr/>
        </p:nvSpPr>
        <p:spPr bwMode="auto">
          <a:xfrm>
            <a:off x="4940317"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341752"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pic>
        <p:nvPicPr>
          <p:cNvPr id="7" name="Picture 6" descr="Macintosh HD:Users:stacey.sellick:Desktop:s3-news-tmp-90538-walkers-holiday-range_1--2x1--940.jpg"/>
          <p:cNvPicPr/>
          <p:nvPr/>
        </p:nvPicPr>
        <p:blipFill>
          <a:blip r:embed="rId2">
            <a:extLst>
              <a:ext uri="{28A0092B-C50C-407E-A947-70E740481C1C}">
                <a14:useLocalDpi xmlns:a14="http://schemas.microsoft.com/office/drawing/2010/main" val="0"/>
              </a:ext>
            </a:extLst>
          </a:blip>
          <a:srcRect/>
          <a:stretch>
            <a:fillRect/>
          </a:stretch>
        </p:blipFill>
        <p:spPr bwMode="auto">
          <a:xfrm>
            <a:off x="461074" y="610466"/>
            <a:ext cx="3570202" cy="2260646"/>
          </a:xfrm>
          <a:prstGeom prst="rect">
            <a:avLst/>
          </a:prstGeom>
          <a:noFill/>
          <a:ln>
            <a:noFill/>
          </a:ln>
        </p:spPr>
      </p:pic>
      <p:sp>
        <p:nvSpPr>
          <p:cNvPr id="2" name="Rectangle 1"/>
          <p:cNvSpPr/>
          <p:nvPr/>
        </p:nvSpPr>
        <p:spPr>
          <a:xfrm>
            <a:off x="5010332" y="368091"/>
            <a:ext cx="3678079" cy="2492990"/>
          </a:xfrm>
          <a:prstGeom prst="rect">
            <a:avLst/>
          </a:prstGeom>
        </p:spPr>
        <p:txBody>
          <a:bodyPr wrap="square">
            <a:spAutoFit/>
          </a:bodyPr>
          <a:lstStyle/>
          <a:p>
            <a:pPr algn="ctr"/>
            <a:r>
              <a:rPr lang="en-US" sz="1600" b="1" dirty="0">
                <a:solidFill>
                  <a:srgbClr val="0000FF"/>
                </a:solidFill>
                <a:latin typeface="Gill Sans MT"/>
                <a:cs typeface="Gill Sans MT"/>
              </a:rPr>
              <a:t>Competition Promotion </a:t>
            </a:r>
            <a:endParaRPr lang="en-GB" sz="1600" b="1" dirty="0">
              <a:solidFill>
                <a:srgbClr val="0000FF"/>
              </a:solidFill>
              <a:latin typeface="Gill Sans MT"/>
              <a:cs typeface="Gill Sans MT"/>
            </a:endParaRPr>
          </a:p>
          <a:p>
            <a:r>
              <a:rPr lang="en-US" sz="1400" b="1" dirty="0">
                <a:latin typeface="Gill Sans MT"/>
                <a:cs typeface="Gill Sans MT"/>
              </a:rPr>
              <a:t> </a:t>
            </a:r>
            <a:endParaRPr lang="en-GB" sz="1400" b="1" dirty="0">
              <a:latin typeface="Gill Sans MT"/>
              <a:cs typeface="Gill Sans MT"/>
            </a:endParaRPr>
          </a:p>
          <a:p>
            <a:r>
              <a:rPr lang="en-US" sz="1400" dirty="0">
                <a:latin typeface="Gill Sans MT"/>
                <a:cs typeface="Gill Sans MT"/>
              </a:rPr>
              <a:t>Some companies display competitions with enticing high-end prizes on the front of their packaging in order to attract consumers. </a:t>
            </a:r>
            <a:endParaRPr lang="en-GB" sz="1400" dirty="0">
              <a:latin typeface="Gill Sans MT"/>
              <a:cs typeface="Gill Sans MT"/>
            </a:endParaRPr>
          </a:p>
          <a:p>
            <a:r>
              <a:rPr lang="en-US" sz="1400" b="1" dirty="0">
                <a:latin typeface="Gill Sans MT"/>
                <a:cs typeface="Gill Sans MT"/>
              </a:rPr>
              <a:t> </a:t>
            </a:r>
            <a:endParaRPr lang="en-GB" sz="1400" b="1" dirty="0">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Should producers of unhealthy foods be allowed to entice consumers with the possibility of winning a competition through purchasing the product?</a:t>
            </a:r>
            <a:endParaRPr lang="en-GB" sz="1400" dirty="0">
              <a:latin typeface="Gill Sans MT"/>
              <a:cs typeface="Gill Sans MT"/>
            </a:endParaRPr>
          </a:p>
        </p:txBody>
      </p:sp>
      <p:pic>
        <p:nvPicPr>
          <p:cNvPr id="8" name="Picture 7" descr="Macintosh HD:Users:stacey.sellick:Desktop:methode_times_prod_web_bin_333b46cc-4806-11e8-8db5-58268675bbb1.jpg"/>
          <p:cNvPicPr/>
          <p:nvPr/>
        </p:nvPicPr>
        <p:blipFill>
          <a:blip r:embed="rId3">
            <a:extLst>
              <a:ext uri="{28A0092B-C50C-407E-A947-70E740481C1C}">
                <a14:useLocalDpi xmlns:a14="http://schemas.microsoft.com/office/drawing/2010/main" val="0"/>
              </a:ext>
            </a:extLst>
          </a:blip>
          <a:srcRect/>
          <a:stretch>
            <a:fillRect/>
          </a:stretch>
        </p:blipFill>
        <p:spPr bwMode="auto">
          <a:xfrm>
            <a:off x="368153" y="3828149"/>
            <a:ext cx="3791975" cy="2668661"/>
          </a:xfrm>
          <a:prstGeom prst="rect">
            <a:avLst/>
          </a:prstGeom>
          <a:noFill/>
          <a:ln>
            <a:noFill/>
          </a:ln>
        </p:spPr>
      </p:pic>
      <p:sp>
        <p:nvSpPr>
          <p:cNvPr id="3" name="Rectangle 2"/>
          <p:cNvSpPr/>
          <p:nvPr/>
        </p:nvSpPr>
        <p:spPr>
          <a:xfrm>
            <a:off x="5083963" y="3764677"/>
            <a:ext cx="3512409" cy="2492990"/>
          </a:xfrm>
          <a:prstGeom prst="rect">
            <a:avLst/>
          </a:prstGeom>
        </p:spPr>
        <p:txBody>
          <a:bodyPr wrap="square">
            <a:spAutoFit/>
          </a:bodyPr>
          <a:lstStyle/>
          <a:p>
            <a:pPr algn="ctr"/>
            <a:r>
              <a:rPr lang="en-US" sz="1600" b="1" dirty="0">
                <a:solidFill>
                  <a:srgbClr val="0000FF"/>
                </a:solidFill>
                <a:latin typeface="Gill Sans MT"/>
                <a:cs typeface="Gill Sans MT"/>
              </a:rPr>
              <a:t>Supermarket Bulk Buy Offers</a:t>
            </a:r>
            <a:endParaRPr lang="en-GB" sz="1600" b="1" dirty="0">
              <a:solidFill>
                <a:srgbClr val="0000FF"/>
              </a:solidFill>
              <a:latin typeface="Gill Sans MT"/>
              <a:cs typeface="Gill Sans MT"/>
            </a:endParaRPr>
          </a:p>
          <a:p>
            <a:r>
              <a:rPr lang="en-US" sz="1400" b="1" dirty="0">
                <a:latin typeface="Gill Sans MT"/>
                <a:cs typeface="Gill Sans MT"/>
              </a:rPr>
              <a:t> </a:t>
            </a:r>
            <a:endParaRPr lang="en-GB" sz="1400" b="1" dirty="0">
              <a:latin typeface="Gill Sans MT"/>
              <a:cs typeface="Gill Sans MT"/>
            </a:endParaRPr>
          </a:p>
          <a:p>
            <a:r>
              <a:rPr lang="en-US" sz="1400" dirty="0">
                <a:latin typeface="Gill Sans MT"/>
                <a:cs typeface="Gill Sans MT"/>
              </a:rPr>
              <a:t>Tempting displays of products in the supermarket with large special offer signs. Examples of this include buy one get one free, and bundle offers for reduced prices.  </a:t>
            </a:r>
            <a:endParaRPr lang="en-GB" sz="1400" dirty="0">
              <a:latin typeface="Gill Sans MT"/>
              <a:cs typeface="Gill Sans MT"/>
            </a:endParaRPr>
          </a:p>
          <a:p>
            <a:r>
              <a:rPr lang="en-US" sz="1400" b="1" dirty="0">
                <a:latin typeface="Gill Sans MT"/>
                <a:cs typeface="Gill Sans MT"/>
              </a:rPr>
              <a:t> </a:t>
            </a:r>
            <a:endParaRPr lang="en-GB" sz="1400" b="1" dirty="0">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What foods should supermarkets be allowed to offer on these promotions? Should they be allowed to offer unhealthy foods?</a:t>
            </a:r>
            <a:endParaRPr lang="en-GB" sz="1400" dirty="0">
              <a:latin typeface="Gill Sans MT"/>
              <a:cs typeface="Gill Sans MT"/>
            </a:endParaRPr>
          </a:p>
        </p:txBody>
      </p:sp>
    </p:spTree>
    <p:extLst>
      <p:ext uri="{BB962C8B-B14F-4D97-AF65-F5344CB8AC3E}">
        <p14:creationId xmlns:p14="http://schemas.microsoft.com/office/powerpoint/2010/main" val="311135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41752" y="37088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4940317" y="37088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dirty="0">
                <a:effectLst/>
                <a:latin typeface="KG Second Chances Solid" panose="02000000000000000000" pitchFamily="2" charset="0"/>
                <a:ea typeface="Calibri" panose="020F0502020204030204" pitchFamily="34" charset="0"/>
                <a:cs typeface="Times New Roman" panose="02020603050405020304" pitchFamily="18" charset="0"/>
              </a:rPr>
              <a:t> </a:t>
            </a:r>
          </a:p>
        </p:txBody>
      </p:sp>
      <p:sp>
        <p:nvSpPr>
          <p:cNvPr id="10" name="Text Box 2"/>
          <p:cNvSpPr txBox="1">
            <a:spLocks noChangeArrowheads="1"/>
          </p:cNvSpPr>
          <p:nvPr/>
        </p:nvSpPr>
        <p:spPr bwMode="auto">
          <a:xfrm>
            <a:off x="4940317"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341752"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pic>
        <p:nvPicPr>
          <p:cNvPr id="7" name="Picture 6" descr="Macintosh HD:Users:stacey.sellick:Desktop:junk_food_child.jpg"/>
          <p:cNvPicPr/>
          <p:nvPr/>
        </p:nvPicPr>
        <p:blipFill>
          <a:blip r:embed="rId2">
            <a:extLst>
              <a:ext uri="{28A0092B-C50C-407E-A947-70E740481C1C}">
                <a14:useLocalDpi xmlns:a14="http://schemas.microsoft.com/office/drawing/2010/main" val="0"/>
              </a:ext>
            </a:extLst>
          </a:blip>
          <a:srcRect/>
          <a:stretch>
            <a:fillRect/>
          </a:stretch>
        </p:blipFill>
        <p:spPr bwMode="auto">
          <a:xfrm>
            <a:off x="404968" y="404900"/>
            <a:ext cx="3736753" cy="2631853"/>
          </a:xfrm>
          <a:prstGeom prst="rect">
            <a:avLst/>
          </a:prstGeom>
          <a:noFill/>
          <a:ln>
            <a:noFill/>
          </a:ln>
        </p:spPr>
      </p:pic>
      <p:sp>
        <p:nvSpPr>
          <p:cNvPr id="2" name="Rectangle 1"/>
          <p:cNvSpPr/>
          <p:nvPr/>
        </p:nvSpPr>
        <p:spPr>
          <a:xfrm>
            <a:off x="5010333" y="358902"/>
            <a:ext cx="3641263" cy="2708434"/>
          </a:xfrm>
          <a:prstGeom prst="rect">
            <a:avLst/>
          </a:prstGeom>
        </p:spPr>
        <p:txBody>
          <a:bodyPr wrap="square">
            <a:spAutoFit/>
          </a:bodyPr>
          <a:lstStyle/>
          <a:p>
            <a:pPr algn="ctr"/>
            <a:r>
              <a:rPr lang="en-US" sz="1600" b="1" dirty="0">
                <a:solidFill>
                  <a:srgbClr val="0000FF"/>
                </a:solidFill>
                <a:latin typeface="Gill Sans MT"/>
                <a:cs typeface="Gill Sans MT"/>
              </a:rPr>
              <a:t>Product placement in local shops</a:t>
            </a:r>
            <a:endParaRPr lang="en-GB" sz="1600" b="1" dirty="0">
              <a:solidFill>
                <a:srgbClr val="0000FF"/>
              </a:solidFill>
              <a:latin typeface="Gill Sans MT"/>
              <a:cs typeface="Gill Sans MT"/>
            </a:endParaRPr>
          </a:p>
          <a:p>
            <a:r>
              <a:rPr lang="en-US" sz="1400" b="1" dirty="0">
                <a:latin typeface="Gill Sans MT"/>
                <a:cs typeface="Gill Sans MT"/>
              </a:rPr>
              <a:t> </a:t>
            </a:r>
            <a:endParaRPr lang="en-GB" sz="1400" b="1" dirty="0">
              <a:latin typeface="Gill Sans MT"/>
              <a:cs typeface="Gill Sans MT"/>
            </a:endParaRPr>
          </a:p>
          <a:p>
            <a:r>
              <a:rPr lang="en-US" sz="1400" dirty="0">
                <a:latin typeface="Gill Sans MT"/>
                <a:cs typeface="Gill Sans MT"/>
              </a:rPr>
              <a:t>Very often, when you walk into your local corner shop, the sweets and chocolates are on a prominent and very large display where they can be seen clearly on both entry and exit of the shop. Petrol stations use a similar tactic. </a:t>
            </a:r>
            <a:endParaRPr lang="en-GB" sz="1400" dirty="0">
              <a:latin typeface="Gill Sans MT"/>
              <a:cs typeface="Gill Sans MT"/>
            </a:endParaRPr>
          </a:p>
          <a:p>
            <a:r>
              <a:rPr lang="en-US" sz="1400" dirty="0">
                <a:latin typeface="Gill Sans MT"/>
                <a:cs typeface="Gill Sans MT"/>
              </a:rPr>
              <a:t> </a:t>
            </a:r>
            <a:endParaRPr lang="en-GB" sz="1400" dirty="0">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How does this product placement affect the food choices children make on their way to and from school?</a:t>
            </a:r>
            <a:endParaRPr lang="en-GB" sz="1400" dirty="0">
              <a:latin typeface="Gill Sans MT"/>
              <a:cs typeface="Gill Sans MT"/>
            </a:endParaRPr>
          </a:p>
        </p:txBody>
      </p:sp>
      <p:pic>
        <p:nvPicPr>
          <p:cNvPr id="8" name="Picture 7" descr="Macintosh HD:Users:stacey.sellick:Desktop:supermarket-image-1080x675.jpg"/>
          <p:cNvPicPr/>
          <p:nvPr/>
        </p:nvPicPr>
        <p:blipFill>
          <a:blip r:embed="rId3">
            <a:extLst>
              <a:ext uri="{28A0092B-C50C-407E-A947-70E740481C1C}">
                <a14:useLocalDpi xmlns:a14="http://schemas.microsoft.com/office/drawing/2010/main" val="0"/>
              </a:ext>
            </a:extLst>
          </a:blip>
          <a:srcRect/>
          <a:stretch>
            <a:fillRect/>
          </a:stretch>
        </p:blipFill>
        <p:spPr bwMode="auto">
          <a:xfrm>
            <a:off x="404968" y="3791340"/>
            <a:ext cx="3718346" cy="2687066"/>
          </a:xfrm>
          <a:prstGeom prst="rect">
            <a:avLst/>
          </a:prstGeom>
          <a:noFill/>
          <a:ln>
            <a:noFill/>
          </a:ln>
        </p:spPr>
      </p:pic>
      <p:sp>
        <p:nvSpPr>
          <p:cNvPr id="3" name="Rectangle 2"/>
          <p:cNvSpPr/>
          <p:nvPr/>
        </p:nvSpPr>
        <p:spPr>
          <a:xfrm>
            <a:off x="5047147" y="3718201"/>
            <a:ext cx="3586041" cy="2739212"/>
          </a:xfrm>
          <a:prstGeom prst="rect">
            <a:avLst/>
          </a:prstGeom>
        </p:spPr>
        <p:txBody>
          <a:bodyPr wrap="square">
            <a:spAutoFit/>
          </a:bodyPr>
          <a:lstStyle/>
          <a:p>
            <a:pPr algn="ctr"/>
            <a:r>
              <a:rPr lang="en-US" sz="1600" b="1" dirty="0">
                <a:solidFill>
                  <a:srgbClr val="0000FF"/>
                </a:solidFill>
                <a:latin typeface="Gill Sans MT"/>
                <a:cs typeface="Gill Sans MT"/>
              </a:rPr>
              <a:t>Product placement in supermarkets</a:t>
            </a:r>
            <a:endParaRPr lang="en-GB" sz="1600" b="1" dirty="0">
              <a:solidFill>
                <a:srgbClr val="0000FF"/>
              </a:solidFill>
              <a:latin typeface="Gill Sans MT"/>
              <a:cs typeface="Gill Sans MT"/>
            </a:endParaRPr>
          </a:p>
          <a:p>
            <a:r>
              <a:rPr lang="en-US" sz="1400" dirty="0">
                <a:latin typeface="Gill Sans MT"/>
                <a:cs typeface="Gill Sans MT"/>
              </a:rPr>
              <a:t>Supermarkets place products aimed at children lower down on their shelves so that they are eye level with children. Retailers rely on ‘pester power’ – that the child will be drawn to the product and pester their parent for it. </a:t>
            </a:r>
            <a:endParaRPr lang="en-GB" sz="1400" dirty="0">
              <a:latin typeface="Gill Sans MT"/>
              <a:cs typeface="Gill Sans MT"/>
            </a:endParaRPr>
          </a:p>
          <a:p>
            <a:r>
              <a:rPr lang="en-US" sz="1400" dirty="0">
                <a:latin typeface="Gill Sans MT"/>
                <a:cs typeface="Gill Sans MT"/>
              </a:rPr>
              <a:t> </a:t>
            </a:r>
            <a:endParaRPr lang="en-GB" sz="1400" dirty="0">
              <a:latin typeface="Gill Sans MT"/>
              <a:cs typeface="Gill Sans MT"/>
            </a:endParaRPr>
          </a:p>
          <a:p>
            <a:r>
              <a:rPr lang="en-US" sz="1400" b="1" dirty="0">
                <a:solidFill>
                  <a:srgbClr val="FF6600"/>
                </a:solidFill>
                <a:latin typeface="Gill Sans MT"/>
                <a:cs typeface="Gill Sans MT"/>
              </a:rPr>
              <a:t>Discussion point: </a:t>
            </a:r>
            <a:endParaRPr lang="en-GB" sz="1400" b="1" dirty="0">
              <a:solidFill>
                <a:srgbClr val="FF6600"/>
              </a:solidFill>
              <a:latin typeface="Gill Sans MT"/>
              <a:cs typeface="Gill Sans MT"/>
            </a:endParaRPr>
          </a:p>
          <a:p>
            <a:r>
              <a:rPr lang="en-US" sz="1400" dirty="0">
                <a:latin typeface="Gill Sans MT"/>
                <a:cs typeface="Gill Sans MT"/>
              </a:rPr>
              <a:t>Who do you think is responsible for this product placement? – Supermarkets or advertising teams for the products?</a:t>
            </a:r>
            <a:endParaRPr lang="en-GB" sz="1400" dirty="0">
              <a:latin typeface="Gill Sans MT"/>
              <a:cs typeface="Gill Sans MT"/>
            </a:endParaRPr>
          </a:p>
        </p:txBody>
      </p:sp>
    </p:spTree>
    <p:extLst>
      <p:ext uri="{BB962C8B-B14F-4D97-AF65-F5344CB8AC3E}">
        <p14:creationId xmlns:p14="http://schemas.microsoft.com/office/powerpoint/2010/main" val="190788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41752" y="37088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4977132" y="37088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dirty="0">
                <a:effectLst/>
                <a:latin typeface="KG Second Chances Solid" panose="02000000000000000000" pitchFamily="2" charset="0"/>
                <a:ea typeface="Calibri" panose="020F0502020204030204" pitchFamily="34" charset="0"/>
                <a:cs typeface="Times New Roman" panose="02020603050405020304" pitchFamily="18" charset="0"/>
              </a:rPr>
              <a:t> </a:t>
            </a:r>
          </a:p>
        </p:txBody>
      </p:sp>
      <p:sp>
        <p:nvSpPr>
          <p:cNvPr id="10" name="Text Box 2"/>
          <p:cNvSpPr txBox="1">
            <a:spLocks noChangeArrowheads="1"/>
          </p:cNvSpPr>
          <p:nvPr/>
        </p:nvSpPr>
        <p:spPr bwMode="auto">
          <a:xfrm>
            <a:off x="4940317"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341752"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pic>
        <p:nvPicPr>
          <p:cNvPr id="7" name="Picture 6" descr="Macintosh HD:Users:stacey.sellick:Desktop:B6sjLpQIYAAL0lq.jpg"/>
          <p:cNvPicPr/>
          <p:nvPr/>
        </p:nvPicPr>
        <p:blipFill rotWithShape="1">
          <a:blip r:embed="rId2">
            <a:extLst>
              <a:ext uri="{28A0092B-C50C-407E-A947-70E740481C1C}">
                <a14:useLocalDpi xmlns:a14="http://schemas.microsoft.com/office/drawing/2010/main" val="0"/>
              </a:ext>
            </a:extLst>
          </a:blip>
          <a:srcRect l="806" t="13807" r="12904" b="12135"/>
          <a:stretch/>
        </p:blipFill>
        <p:spPr bwMode="auto">
          <a:xfrm>
            <a:off x="331338" y="404900"/>
            <a:ext cx="3810383" cy="2687066"/>
          </a:xfrm>
          <a:prstGeom prst="rect">
            <a:avLst/>
          </a:prstGeom>
          <a:noFill/>
          <a:ln>
            <a:noFill/>
          </a:ln>
          <a:extLst>
            <a:ext uri="{53640926-AAD7-44d8-BBD7-CCE9431645EC}">
              <a14:shadowObscured xmlns="" xmlns:a14="http://schemas.microsoft.com/office/drawing/2010/main"/>
            </a:ext>
          </a:extLst>
        </p:spPr>
      </p:pic>
      <p:sp>
        <p:nvSpPr>
          <p:cNvPr id="2" name="Rectangle 1"/>
          <p:cNvSpPr/>
          <p:nvPr/>
        </p:nvSpPr>
        <p:spPr>
          <a:xfrm>
            <a:off x="5028739" y="469330"/>
            <a:ext cx="3659672" cy="2708434"/>
          </a:xfrm>
          <a:prstGeom prst="rect">
            <a:avLst/>
          </a:prstGeom>
        </p:spPr>
        <p:txBody>
          <a:bodyPr wrap="square">
            <a:spAutoFit/>
          </a:bodyPr>
          <a:lstStyle/>
          <a:p>
            <a:pPr algn="ctr"/>
            <a:r>
              <a:rPr lang="en-US" sz="1600" b="1" dirty="0">
                <a:solidFill>
                  <a:srgbClr val="0000FF"/>
                </a:solidFill>
                <a:latin typeface="Gill Sans MT"/>
                <a:cs typeface="Gill Sans MT"/>
              </a:rPr>
              <a:t>Advertising on bus tickets</a:t>
            </a:r>
            <a:endParaRPr lang="en-GB" sz="1600" b="1" dirty="0">
              <a:solidFill>
                <a:srgbClr val="0000FF"/>
              </a:solidFill>
              <a:latin typeface="Gill Sans MT"/>
              <a:cs typeface="Gill Sans MT"/>
            </a:endParaRPr>
          </a:p>
          <a:p>
            <a:r>
              <a:rPr lang="en-US" sz="1400" b="1" dirty="0">
                <a:latin typeface="Gill Sans MT"/>
                <a:cs typeface="Gill Sans MT"/>
              </a:rPr>
              <a:t> </a:t>
            </a:r>
            <a:endParaRPr lang="en-GB" sz="1400" b="1" dirty="0">
              <a:latin typeface="Gill Sans MT"/>
              <a:cs typeface="Gill Sans MT"/>
            </a:endParaRPr>
          </a:p>
          <a:p>
            <a:r>
              <a:rPr lang="en-US" sz="1400" dirty="0">
                <a:latin typeface="Gill Sans MT"/>
                <a:cs typeface="Gill Sans MT"/>
              </a:rPr>
              <a:t>Producers of fast food often buy up advertising space on the back of bust tickets. This space is often used to offer junk fast food at a reduced price or bulk buy offer.</a:t>
            </a:r>
            <a:endParaRPr lang="en-GB" sz="1400" dirty="0">
              <a:latin typeface="Gill Sans MT"/>
              <a:cs typeface="Gill Sans MT"/>
            </a:endParaRPr>
          </a:p>
          <a:p>
            <a:r>
              <a:rPr lang="en-US" sz="1400" dirty="0">
                <a:latin typeface="Gill Sans MT"/>
                <a:cs typeface="Gill Sans MT"/>
              </a:rPr>
              <a:t> </a:t>
            </a:r>
            <a:endParaRPr lang="en-GB" sz="1400" dirty="0">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If you were the owner of the bus company, would you continue to allow this to happen? What else could the advertising space be used for?  </a:t>
            </a:r>
            <a:endParaRPr lang="en-GB" sz="1400" dirty="0">
              <a:latin typeface="Gill Sans MT"/>
              <a:cs typeface="Gill Sans MT"/>
            </a:endParaRPr>
          </a:p>
        </p:txBody>
      </p:sp>
      <p:pic>
        <p:nvPicPr>
          <p:cNvPr id="8" name="Picture 7" descr="Macintosh HD:Users:stacey.sellick:Desktop:sandwich-boards.jpg"/>
          <p:cNvPicPr/>
          <p:nvPr/>
        </p:nvPicPr>
        <p:blipFill>
          <a:blip r:embed="rId3">
            <a:extLst>
              <a:ext uri="{28A0092B-C50C-407E-A947-70E740481C1C}">
                <a14:useLocalDpi xmlns:a14="http://schemas.microsoft.com/office/drawing/2010/main" val="0"/>
              </a:ext>
            </a:extLst>
          </a:blip>
          <a:srcRect/>
          <a:stretch>
            <a:fillRect/>
          </a:stretch>
        </p:blipFill>
        <p:spPr bwMode="auto">
          <a:xfrm>
            <a:off x="423376" y="3809744"/>
            <a:ext cx="3699938" cy="2687065"/>
          </a:xfrm>
          <a:prstGeom prst="rect">
            <a:avLst/>
          </a:prstGeom>
          <a:noFill/>
          <a:ln>
            <a:noFill/>
          </a:ln>
        </p:spPr>
      </p:pic>
      <p:sp>
        <p:nvSpPr>
          <p:cNvPr id="3" name="Rectangle 2"/>
          <p:cNvSpPr/>
          <p:nvPr/>
        </p:nvSpPr>
        <p:spPr>
          <a:xfrm>
            <a:off x="5080511" y="3818960"/>
            <a:ext cx="3718345" cy="2492990"/>
          </a:xfrm>
          <a:prstGeom prst="rect">
            <a:avLst/>
          </a:prstGeom>
        </p:spPr>
        <p:txBody>
          <a:bodyPr wrap="square">
            <a:spAutoFit/>
          </a:bodyPr>
          <a:lstStyle/>
          <a:p>
            <a:pPr algn="ctr"/>
            <a:r>
              <a:rPr lang="en-US" sz="1600" b="1" dirty="0">
                <a:solidFill>
                  <a:srgbClr val="0000FF"/>
                </a:solidFill>
                <a:latin typeface="Gill Sans MT"/>
                <a:cs typeface="Gill Sans MT"/>
              </a:rPr>
              <a:t>A-board advertising on high street</a:t>
            </a:r>
            <a:endParaRPr lang="en-GB" sz="1600" b="1" dirty="0">
              <a:solidFill>
                <a:srgbClr val="0000FF"/>
              </a:solidFill>
              <a:latin typeface="Gill Sans MT"/>
              <a:cs typeface="Gill Sans MT"/>
            </a:endParaRPr>
          </a:p>
          <a:p>
            <a:r>
              <a:rPr lang="en-US" sz="1400" dirty="0">
                <a:latin typeface="Gill Sans MT"/>
                <a:cs typeface="Gill Sans MT"/>
              </a:rPr>
              <a:t>Cafes, shops and eateries use A-boards placed outside their premises on the street to advertise products and product promotions in the hope that passers by will be lured in to buy their product. </a:t>
            </a:r>
            <a:endParaRPr lang="en-GB" sz="1400" dirty="0">
              <a:latin typeface="Gill Sans MT"/>
              <a:cs typeface="Gill Sans MT"/>
            </a:endParaRPr>
          </a:p>
          <a:p>
            <a:r>
              <a:rPr lang="en-US" sz="1400" dirty="0">
                <a:latin typeface="Gill Sans MT"/>
                <a:cs typeface="Gill Sans MT"/>
              </a:rPr>
              <a:t> </a:t>
            </a:r>
            <a:endParaRPr lang="en-GB" sz="1400" dirty="0">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How often do you notice these signs? How do you get drawn in from seeing these signs? Who do you think these advertisements are aimed at?</a:t>
            </a:r>
            <a:endParaRPr lang="en-GB" sz="1400" dirty="0">
              <a:latin typeface="Gill Sans MT"/>
              <a:cs typeface="Gill Sans MT"/>
            </a:endParaRPr>
          </a:p>
        </p:txBody>
      </p:sp>
    </p:spTree>
    <p:extLst>
      <p:ext uri="{BB962C8B-B14F-4D97-AF65-F5344CB8AC3E}">
        <p14:creationId xmlns:p14="http://schemas.microsoft.com/office/powerpoint/2010/main" val="280522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41752" y="37088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4940317" y="37088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dirty="0">
                <a:effectLst/>
                <a:latin typeface="KG Second Chances Solid" panose="02000000000000000000" pitchFamily="2" charset="0"/>
                <a:ea typeface="Calibri" panose="020F0502020204030204" pitchFamily="34" charset="0"/>
                <a:cs typeface="Times New Roman" panose="02020603050405020304" pitchFamily="18" charset="0"/>
              </a:rPr>
              <a:t> </a:t>
            </a:r>
          </a:p>
        </p:txBody>
      </p:sp>
      <p:sp>
        <p:nvSpPr>
          <p:cNvPr id="10" name="Text Box 2"/>
          <p:cNvSpPr txBox="1">
            <a:spLocks noChangeArrowheads="1"/>
          </p:cNvSpPr>
          <p:nvPr/>
        </p:nvSpPr>
        <p:spPr bwMode="auto">
          <a:xfrm>
            <a:off x="4940317"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341752"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pic>
        <p:nvPicPr>
          <p:cNvPr id="7" name="Picture 6" descr="Macintosh HD:Users:stacey.sellick:Desktop:Freddo advert 19 July 2018.jpg"/>
          <p:cNvPicPr/>
          <p:nvPr/>
        </p:nvPicPr>
        <p:blipFill rotWithShape="1">
          <a:blip r:embed="rId2">
            <a:extLst>
              <a:ext uri="{28A0092B-C50C-407E-A947-70E740481C1C}">
                <a14:useLocalDpi xmlns:a14="http://schemas.microsoft.com/office/drawing/2010/main" val="0"/>
              </a:ext>
            </a:extLst>
          </a:blip>
          <a:srcRect l="-893" t="13635" r="-1785" b="-49676"/>
          <a:stretch/>
        </p:blipFill>
        <p:spPr bwMode="auto">
          <a:xfrm>
            <a:off x="338001" y="418663"/>
            <a:ext cx="3840535" cy="4219287"/>
          </a:xfrm>
          <a:prstGeom prst="rect">
            <a:avLst/>
          </a:prstGeom>
          <a:noFill/>
          <a:ln>
            <a:noFill/>
          </a:ln>
          <a:extLst>
            <a:ext uri="{53640926-AAD7-44d8-BBD7-CCE9431645EC}">
              <a14:shadowObscured xmlns="" xmlns:a14="http://schemas.microsoft.com/office/drawing/2010/main"/>
            </a:ext>
          </a:extLst>
        </p:spPr>
      </p:pic>
      <p:sp>
        <p:nvSpPr>
          <p:cNvPr id="2" name="Rectangle 1"/>
          <p:cNvSpPr/>
          <p:nvPr/>
        </p:nvSpPr>
        <p:spPr>
          <a:xfrm>
            <a:off x="5010332" y="322094"/>
            <a:ext cx="3678079" cy="2708434"/>
          </a:xfrm>
          <a:prstGeom prst="rect">
            <a:avLst/>
          </a:prstGeom>
        </p:spPr>
        <p:txBody>
          <a:bodyPr wrap="square">
            <a:spAutoFit/>
          </a:bodyPr>
          <a:lstStyle/>
          <a:p>
            <a:pPr algn="ctr"/>
            <a:r>
              <a:rPr lang="en-US" sz="1600" b="1" dirty="0">
                <a:solidFill>
                  <a:srgbClr val="0000FF"/>
                </a:solidFill>
                <a:latin typeface="Gill Sans MT"/>
                <a:cs typeface="Gill Sans MT"/>
              </a:rPr>
              <a:t>Bus shelters and billboards</a:t>
            </a:r>
            <a:endParaRPr lang="en-GB" sz="1600" b="1" dirty="0">
              <a:solidFill>
                <a:srgbClr val="0000FF"/>
              </a:solidFill>
              <a:latin typeface="Gill Sans MT"/>
              <a:cs typeface="Gill Sans MT"/>
            </a:endParaRPr>
          </a:p>
          <a:p>
            <a:r>
              <a:rPr lang="en-US" sz="1400" b="1" dirty="0">
                <a:latin typeface="Gill Sans MT"/>
                <a:cs typeface="Gill Sans MT"/>
              </a:rPr>
              <a:t> </a:t>
            </a:r>
            <a:endParaRPr lang="en-GB" sz="1400" b="1" dirty="0">
              <a:latin typeface="Gill Sans MT"/>
              <a:cs typeface="Gill Sans MT"/>
            </a:endParaRPr>
          </a:p>
          <a:p>
            <a:r>
              <a:rPr lang="en-US" sz="1400" dirty="0">
                <a:latin typeface="Gill Sans MT"/>
                <a:cs typeface="Gill Sans MT"/>
              </a:rPr>
              <a:t>Companies often use shelters or large billboards on the street to advertise products and product promotions in the hope that passers by will be lured in to buy their product. </a:t>
            </a:r>
            <a:endParaRPr lang="en-GB" sz="1400" dirty="0">
              <a:latin typeface="Gill Sans MT"/>
              <a:cs typeface="Gill Sans MT"/>
            </a:endParaRPr>
          </a:p>
          <a:p>
            <a:r>
              <a:rPr lang="en-US" sz="1400" dirty="0">
                <a:latin typeface="Gill Sans MT"/>
                <a:cs typeface="Gill Sans MT"/>
              </a:rPr>
              <a:t> </a:t>
            </a:r>
            <a:endParaRPr lang="en-GB" sz="1400" dirty="0">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How often do you notice these signs? How has a product drawn you in from seeing these signs? Who do you think these advertisements are aimed at?</a:t>
            </a:r>
            <a:endParaRPr lang="en-GB" sz="1400" dirty="0">
              <a:latin typeface="Gill Sans MT"/>
              <a:cs typeface="Gill Sans MT"/>
            </a:endParaRPr>
          </a:p>
        </p:txBody>
      </p:sp>
      <p:pic>
        <p:nvPicPr>
          <p:cNvPr id="8" name="Picture 7" descr="Macintosh HD:Users:stacey.sellick:Desktop:you-tube-ad-types5.jpg"/>
          <p:cNvPicPr/>
          <p:nvPr/>
        </p:nvPicPr>
        <p:blipFill>
          <a:blip r:embed="rId3">
            <a:extLst>
              <a:ext uri="{28A0092B-C50C-407E-A947-70E740481C1C}">
                <a14:useLocalDpi xmlns:a14="http://schemas.microsoft.com/office/drawing/2010/main" val="0"/>
              </a:ext>
            </a:extLst>
          </a:blip>
          <a:srcRect/>
          <a:stretch>
            <a:fillRect/>
          </a:stretch>
        </p:blipFill>
        <p:spPr bwMode="auto">
          <a:xfrm>
            <a:off x="369670" y="3759826"/>
            <a:ext cx="3772051" cy="2724785"/>
          </a:xfrm>
          <a:prstGeom prst="rect">
            <a:avLst/>
          </a:prstGeom>
          <a:noFill/>
          <a:ln>
            <a:noFill/>
          </a:ln>
        </p:spPr>
      </p:pic>
      <p:sp>
        <p:nvSpPr>
          <p:cNvPr id="3" name="Rectangle 2"/>
          <p:cNvSpPr/>
          <p:nvPr/>
        </p:nvSpPr>
        <p:spPr>
          <a:xfrm>
            <a:off x="5028739" y="3717270"/>
            <a:ext cx="3622856" cy="2708434"/>
          </a:xfrm>
          <a:prstGeom prst="rect">
            <a:avLst/>
          </a:prstGeom>
        </p:spPr>
        <p:txBody>
          <a:bodyPr wrap="square">
            <a:spAutoFit/>
          </a:bodyPr>
          <a:lstStyle/>
          <a:p>
            <a:pPr algn="ctr"/>
            <a:r>
              <a:rPr lang="en-US" sz="1600" b="1" dirty="0">
                <a:solidFill>
                  <a:srgbClr val="0000FF"/>
                </a:solidFill>
                <a:latin typeface="Gill Sans MT"/>
                <a:cs typeface="Gill Sans MT"/>
              </a:rPr>
              <a:t>YouTube</a:t>
            </a:r>
            <a:endParaRPr lang="en-GB" sz="1600" b="1" dirty="0">
              <a:solidFill>
                <a:srgbClr val="0000FF"/>
              </a:solidFill>
              <a:latin typeface="Gill Sans MT"/>
              <a:cs typeface="Gill Sans MT"/>
            </a:endParaRPr>
          </a:p>
          <a:p>
            <a:r>
              <a:rPr lang="en-US" sz="1400" dirty="0">
                <a:latin typeface="Gill Sans MT"/>
                <a:cs typeface="Gill Sans MT"/>
              </a:rPr>
              <a:t>Based on your browsing history and use of cookies, etc. platforms such as YouTube, </a:t>
            </a:r>
            <a:r>
              <a:rPr lang="en-US" sz="1400" dirty="0" err="1">
                <a:latin typeface="Gill Sans MT"/>
                <a:cs typeface="Gill Sans MT"/>
              </a:rPr>
              <a:t>Instagram</a:t>
            </a:r>
            <a:r>
              <a:rPr lang="en-US" sz="1400" dirty="0">
                <a:latin typeface="Gill Sans MT"/>
                <a:cs typeface="Gill Sans MT"/>
              </a:rPr>
              <a:t> and Facebook use targeted advertisements to attract your attention. These pop up in specific locations as you browse in order to deliberately catch your attention. </a:t>
            </a:r>
            <a:endParaRPr lang="en-GB" sz="1400" dirty="0">
              <a:latin typeface="Gill Sans MT"/>
              <a:cs typeface="Gill Sans MT"/>
            </a:endParaRPr>
          </a:p>
          <a:p>
            <a:endParaRPr lang="en-US" sz="1400" dirty="0">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How much control do you feel you have over these pop-up advertisements? Do you think it is an invasion of your privacy? </a:t>
            </a:r>
            <a:endParaRPr lang="en-GB" sz="1400" dirty="0">
              <a:latin typeface="Gill Sans MT"/>
              <a:cs typeface="Gill Sans MT"/>
            </a:endParaRPr>
          </a:p>
        </p:txBody>
      </p:sp>
    </p:spTree>
    <p:extLst>
      <p:ext uri="{BB962C8B-B14F-4D97-AF65-F5344CB8AC3E}">
        <p14:creationId xmlns:p14="http://schemas.microsoft.com/office/powerpoint/2010/main" val="166654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41752" y="37088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4940317" y="37088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dirty="0">
                <a:effectLst/>
                <a:latin typeface="KG Second Chances Solid" panose="02000000000000000000" pitchFamily="2" charset="0"/>
                <a:ea typeface="Calibri" panose="020F0502020204030204" pitchFamily="34" charset="0"/>
                <a:cs typeface="Times New Roman" panose="02020603050405020304" pitchFamily="18" charset="0"/>
              </a:rPr>
              <a:t> </a:t>
            </a:r>
          </a:p>
        </p:txBody>
      </p:sp>
      <p:sp>
        <p:nvSpPr>
          <p:cNvPr id="10" name="Text Box 2"/>
          <p:cNvSpPr txBox="1">
            <a:spLocks noChangeArrowheads="1"/>
          </p:cNvSpPr>
          <p:nvPr/>
        </p:nvSpPr>
        <p:spPr bwMode="auto">
          <a:xfrm>
            <a:off x="4940317"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341752"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pic>
        <p:nvPicPr>
          <p:cNvPr id="7" name="Picture 6" descr="Macintosh HD:Users:stacey.sellick:Desktop:225026019.jpg.gallery.jpg"/>
          <p:cNvPicPr/>
          <p:nvPr/>
        </p:nvPicPr>
        <p:blipFill rotWithShape="1">
          <a:blip r:embed="rId2">
            <a:extLst>
              <a:ext uri="{28A0092B-C50C-407E-A947-70E740481C1C}">
                <a14:useLocalDpi xmlns:a14="http://schemas.microsoft.com/office/drawing/2010/main" val="0"/>
              </a:ext>
            </a:extLst>
          </a:blip>
          <a:srcRect l="13137" t="4436" r="25201" b="-403"/>
          <a:stretch/>
        </p:blipFill>
        <p:spPr bwMode="auto">
          <a:xfrm>
            <a:off x="411999" y="455474"/>
            <a:ext cx="2238703" cy="2636492"/>
          </a:xfrm>
          <a:prstGeom prst="rect">
            <a:avLst/>
          </a:prstGeom>
          <a:noFill/>
          <a:ln>
            <a:noFill/>
          </a:ln>
          <a:extLst>
            <a:ext uri="{53640926-AAD7-44d8-BBD7-CCE9431645EC}">
              <a14:shadowObscured xmlns="" xmlns:a14="http://schemas.microsoft.com/office/drawing/2010/main"/>
            </a:ext>
          </a:extLst>
        </p:spPr>
      </p:pic>
      <p:pic>
        <p:nvPicPr>
          <p:cNvPr id="8" name="Picture 7" descr="Macintosh HD:Users:stacey.sellick:Desktop:unnamed.jpg"/>
          <p:cNvPicPr/>
          <p:nvPr/>
        </p:nvPicPr>
        <p:blipFill rotWithShape="1">
          <a:blip r:embed="rId3">
            <a:extLst>
              <a:ext uri="{28A0092B-C50C-407E-A947-70E740481C1C}">
                <a14:useLocalDpi xmlns:a14="http://schemas.microsoft.com/office/drawing/2010/main" val="0"/>
              </a:ext>
            </a:extLst>
          </a:blip>
          <a:srcRect l="9945" t="-1" r="15323" b="44355"/>
          <a:stretch/>
        </p:blipFill>
        <p:spPr bwMode="auto">
          <a:xfrm>
            <a:off x="1921500" y="391381"/>
            <a:ext cx="2171700" cy="2700585"/>
          </a:xfrm>
          <a:prstGeom prst="rect">
            <a:avLst/>
          </a:prstGeom>
          <a:noFill/>
          <a:ln>
            <a:noFill/>
          </a:ln>
          <a:extLst>
            <a:ext uri="{53640926-AAD7-44d8-BBD7-CCE9431645EC}">
              <a14:shadowObscured xmlns="" xmlns:a14="http://schemas.microsoft.com/office/drawing/2010/main"/>
            </a:ext>
          </a:extLst>
        </p:spPr>
      </p:pic>
      <p:sp>
        <p:nvSpPr>
          <p:cNvPr id="2" name="Rectangle 1"/>
          <p:cNvSpPr/>
          <p:nvPr/>
        </p:nvSpPr>
        <p:spPr>
          <a:xfrm>
            <a:off x="5010332" y="423784"/>
            <a:ext cx="3696486" cy="2739211"/>
          </a:xfrm>
          <a:prstGeom prst="rect">
            <a:avLst/>
          </a:prstGeom>
        </p:spPr>
        <p:txBody>
          <a:bodyPr wrap="square">
            <a:spAutoFit/>
          </a:bodyPr>
          <a:lstStyle/>
          <a:p>
            <a:pPr algn="ctr"/>
            <a:r>
              <a:rPr lang="en-US" sz="1600" b="1" dirty="0">
                <a:solidFill>
                  <a:srgbClr val="0000FF"/>
                </a:solidFill>
                <a:latin typeface="Gill Sans MT"/>
                <a:cs typeface="Gill Sans MT"/>
              </a:rPr>
              <a:t>Advertising on school route</a:t>
            </a:r>
            <a:endParaRPr lang="en-GB" sz="1600" b="1" dirty="0">
              <a:solidFill>
                <a:srgbClr val="0000FF"/>
              </a:solidFill>
              <a:latin typeface="Gill Sans MT"/>
              <a:cs typeface="Gill Sans MT"/>
            </a:endParaRPr>
          </a:p>
          <a:p>
            <a:r>
              <a:rPr lang="en-US" sz="1600" b="1" dirty="0">
                <a:latin typeface="Gill Sans MT"/>
                <a:cs typeface="Gill Sans MT"/>
              </a:rPr>
              <a:t> </a:t>
            </a:r>
            <a:endParaRPr lang="en-GB" sz="1600" b="1" dirty="0">
              <a:latin typeface="Gill Sans MT"/>
              <a:cs typeface="Gill Sans MT"/>
            </a:endParaRPr>
          </a:p>
          <a:p>
            <a:r>
              <a:rPr lang="en-US" sz="1400" dirty="0">
                <a:latin typeface="Gill Sans MT"/>
                <a:cs typeface="Gill Sans MT"/>
              </a:rPr>
              <a:t>Fast food outlets, such as McDonald’s, are using phone boxes on school routes to advertise their products. Some of these let you know how close the nearest food outlet is. </a:t>
            </a:r>
            <a:endParaRPr lang="en-GB" sz="1400" dirty="0">
              <a:latin typeface="Gill Sans MT"/>
              <a:cs typeface="Gill Sans MT"/>
            </a:endParaRPr>
          </a:p>
          <a:p>
            <a:r>
              <a:rPr lang="en-US" sz="1400" dirty="0">
                <a:latin typeface="Gill Sans MT"/>
                <a:cs typeface="Gill Sans MT"/>
              </a:rPr>
              <a:t> </a:t>
            </a:r>
            <a:endParaRPr lang="en-GB" sz="1400" dirty="0">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How often do you notice these signs? How has a product drawn you in from seeing these signs? Who do you think these advertisements are aimed at?</a:t>
            </a:r>
            <a:endParaRPr lang="en-GB" sz="1400" dirty="0">
              <a:latin typeface="Gill Sans MT"/>
              <a:cs typeface="Gill Sans MT"/>
            </a:endParaRPr>
          </a:p>
        </p:txBody>
      </p:sp>
      <p:pic>
        <p:nvPicPr>
          <p:cNvPr id="11" name="Picture 10" descr="Macintosh HD:Users:stacey.sellick:Desktop:subway-fast-food-influencer-social-media-case-study.png"/>
          <p:cNvPicPr/>
          <p:nvPr/>
        </p:nvPicPr>
        <p:blipFill>
          <a:blip r:embed="rId4">
            <a:extLst>
              <a:ext uri="{28A0092B-C50C-407E-A947-70E740481C1C}">
                <a14:useLocalDpi xmlns:a14="http://schemas.microsoft.com/office/drawing/2010/main" val="0"/>
              </a:ext>
            </a:extLst>
          </a:blip>
          <a:srcRect/>
          <a:stretch>
            <a:fillRect/>
          </a:stretch>
        </p:blipFill>
        <p:spPr bwMode="auto">
          <a:xfrm>
            <a:off x="405850" y="3839987"/>
            <a:ext cx="3717464" cy="2638419"/>
          </a:xfrm>
          <a:prstGeom prst="rect">
            <a:avLst/>
          </a:prstGeom>
          <a:noFill/>
          <a:ln>
            <a:noFill/>
          </a:ln>
        </p:spPr>
      </p:pic>
      <p:sp>
        <p:nvSpPr>
          <p:cNvPr id="3" name="Rectangle 2"/>
          <p:cNvSpPr/>
          <p:nvPr/>
        </p:nvSpPr>
        <p:spPr>
          <a:xfrm>
            <a:off x="5028739" y="3726936"/>
            <a:ext cx="3622856" cy="2708434"/>
          </a:xfrm>
          <a:prstGeom prst="rect">
            <a:avLst/>
          </a:prstGeom>
        </p:spPr>
        <p:txBody>
          <a:bodyPr wrap="square">
            <a:spAutoFit/>
          </a:bodyPr>
          <a:lstStyle/>
          <a:p>
            <a:pPr algn="ctr"/>
            <a:r>
              <a:rPr lang="en-US" sz="1600" b="1" dirty="0">
                <a:solidFill>
                  <a:srgbClr val="0000FF"/>
                </a:solidFill>
                <a:latin typeface="Gill Sans MT"/>
                <a:cs typeface="Gill Sans MT"/>
              </a:rPr>
              <a:t>Celebrity Endorsement</a:t>
            </a:r>
            <a:endParaRPr lang="en-GB" sz="1600" b="1" dirty="0">
              <a:solidFill>
                <a:srgbClr val="0000FF"/>
              </a:solidFill>
              <a:latin typeface="Gill Sans MT"/>
              <a:cs typeface="Gill Sans MT"/>
            </a:endParaRPr>
          </a:p>
          <a:p>
            <a:r>
              <a:rPr lang="en-US" sz="1400" dirty="0">
                <a:latin typeface="Gill Sans MT"/>
                <a:cs typeface="Gill Sans MT"/>
              </a:rPr>
              <a:t>The big brands of the fast food industry incorporate influencer marketing into their large advertising strategies. Celebrities and influencers can stand to make a lot of money from these promotions. </a:t>
            </a:r>
            <a:endParaRPr lang="en-GB" sz="1400" dirty="0">
              <a:latin typeface="Gill Sans MT"/>
              <a:cs typeface="Gill Sans MT"/>
            </a:endParaRPr>
          </a:p>
          <a:p>
            <a:r>
              <a:rPr lang="en-US" sz="1400" dirty="0">
                <a:latin typeface="Gill Sans MT"/>
                <a:cs typeface="Gill Sans MT"/>
              </a:rPr>
              <a:t> </a:t>
            </a:r>
            <a:endParaRPr lang="en-GB" sz="1400" dirty="0">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What celebrity/influencers have you noticed promoting unhealthy food or drink types? How have you been influenced to buy a product based on celebrity endorsement?</a:t>
            </a:r>
            <a:endParaRPr lang="en-GB" sz="1400" dirty="0">
              <a:latin typeface="Gill Sans MT"/>
              <a:cs typeface="Gill Sans MT"/>
            </a:endParaRPr>
          </a:p>
        </p:txBody>
      </p:sp>
    </p:spTree>
    <p:extLst>
      <p:ext uri="{BB962C8B-B14F-4D97-AF65-F5344CB8AC3E}">
        <p14:creationId xmlns:p14="http://schemas.microsoft.com/office/powerpoint/2010/main" val="166654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41752" y="37088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4995540" y="407690"/>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dirty="0">
                <a:effectLst/>
                <a:latin typeface="KG Second Chances Solid" panose="02000000000000000000" pitchFamily="2" charset="0"/>
                <a:ea typeface="Calibri" panose="020F0502020204030204" pitchFamily="34" charset="0"/>
                <a:cs typeface="Times New Roman" panose="02020603050405020304" pitchFamily="18" charset="0"/>
              </a:rPr>
              <a:t> </a:t>
            </a:r>
          </a:p>
        </p:txBody>
      </p:sp>
      <p:sp>
        <p:nvSpPr>
          <p:cNvPr id="10" name="Text Box 2"/>
          <p:cNvSpPr txBox="1">
            <a:spLocks noChangeArrowheads="1"/>
          </p:cNvSpPr>
          <p:nvPr/>
        </p:nvSpPr>
        <p:spPr bwMode="auto">
          <a:xfrm>
            <a:off x="4940317"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341752"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pic>
        <p:nvPicPr>
          <p:cNvPr id="7" name="Picture 6" descr="Macintosh HD:Users:stacey.sellick:Desktop:bogof-tuesday.f6d768884f456194c3964f8bb3a94ef9.1.jpg"/>
          <p:cNvPicPr/>
          <p:nvPr/>
        </p:nvPicPr>
        <p:blipFill>
          <a:blip r:embed="rId2">
            <a:extLst>
              <a:ext uri="{28A0092B-C50C-407E-A947-70E740481C1C}">
                <a14:useLocalDpi xmlns:a14="http://schemas.microsoft.com/office/drawing/2010/main" val="0"/>
              </a:ext>
            </a:extLst>
          </a:blip>
          <a:srcRect/>
          <a:stretch>
            <a:fillRect/>
          </a:stretch>
        </p:blipFill>
        <p:spPr bwMode="auto">
          <a:xfrm>
            <a:off x="405208" y="427800"/>
            <a:ext cx="3681290" cy="2627358"/>
          </a:xfrm>
          <a:prstGeom prst="rect">
            <a:avLst/>
          </a:prstGeom>
          <a:noFill/>
          <a:ln>
            <a:noFill/>
          </a:ln>
        </p:spPr>
      </p:pic>
      <p:pic>
        <p:nvPicPr>
          <p:cNvPr id="8" name="Picture 7" descr="Macintosh HD:Users:stacey.sellick:Desktop:158934_Main---promotional-displays.jpg"/>
          <p:cNvPicPr/>
          <p:nvPr/>
        </p:nvPicPr>
        <p:blipFill>
          <a:blip r:embed="rId3">
            <a:extLst>
              <a:ext uri="{28A0092B-C50C-407E-A947-70E740481C1C}">
                <a14:useLocalDpi xmlns:a14="http://schemas.microsoft.com/office/drawing/2010/main" val="0"/>
              </a:ext>
            </a:extLst>
          </a:blip>
          <a:srcRect/>
          <a:stretch>
            <a:fillRect/>
          </a:stretch>
        </p:blipFill>
        <p:spPr bwMode="auto">
          <a:xfrm>
            <a:off x="399500" y="3801242"/>
            <a:ext cx="3723814" cy="2658759"/>
          </a:xfrm>
          <a:prstGeom prst="rect">
            <a:avLst/>
          </a:prstGeom>
          <a:noFill/>
          <a:ln>
            <a:noFill/>
          </a:ln>
        </p:spPr>
      </p:pic>
      <p:sp>
        <p:nvSpPr>
          <p:cNvPr id="2" name="Rectangle 1"/>
          <p:cNvSpPr/>
          <p:nvPr/>
        </p:nvSpPr>
        <p:spPr>
          <a:xfrm>
            <a:off x="4991925" y="395711"/>
            <a:ext cx="3678078" cy="2708434"/>
          </a:xfrm>
          <a:prstGeom prst="rect">
            <a:avLst/>
          </a:prstGeom>
        </p:spPr>
        <p:txBody>
          <a:bodyPr wrap="square">
            <a:spAutoFit/>
          </a:bodyPr>
          <a:lstStyle/>
          <a:p>
            <a:pPr algn="ctr"/>
            <a:r>
              <a:rPr lang="en-US" sz="1600" b="1" dirty="0">
                <a:solidFill>
                  <a:srgbClr val="0000FF"/>
                </a:solidFill>
                <a:latin typeface="Gill Sans MT"/>
                <a:cs typeface="Gill Sans MT"/>
              </a:rPr>
              <a:t>Fast food deals</a:t>
            </a:r>
            <a:endParaRPr lang="en-GB" sz="1600" b="1" dirty="0">
              <a:solidFill>
                <a:srgbClr val="0000FF"/>
              </a:solidFill>
              <a:latin typeface="Gill Sans MT"/>
              <a:cs typeface="Gill Sans MT"/>
            </a:endParaRPr>
          </a:p>
          <a:p>
            <a:r>
              <a:rPr lang="en-US" sz="1400" b="1" dirty="0">
                <a:latin typeface="Gill Sans MT"/>
                <a:cs typeface="Gill Sans MT"/>
              </a:rPr>
              <a:t> </a:t>
            </a:r>
            <a:endParaRPr lang="en-GB" sz="1400" b="1" dirty="0">
              <a:latin typeface="Gill Sans MT"/>
              <a:cs typeface="Gill Sans MT"/>
            </a:endParaRPr>
          </a:p>
          <a:p>
            <a:r>
              <a:rPr lang="en-US" sz="1400" dirty="0">
                <a:latin typeface="Gill Sans MT"/>
                <a:cs typeface="Gill Sans MT"/>
              </a:rPr>
              <a:t>These can often be posted through letterboxes or made highly visible on fast food delivery websites. They offer more food at a cheaper price. </a:t>
            </a:r>
            <a:endParaRPr lang="en-GB" sz="1400" dirty="0">
              <a:latin typeface="Gill Sans MT"/>
              <a:cs typeface="Gill Sans MT"/>
            </a:endParaRPr>
          </a:p>
          <a:p>
            <a:r>
              <a:rPr lang="en-US" sz="1400" dirty="0">
                <a:latin typeface="Gill Sans MT"/>
                <a:cs typeface="Gill Sans MT"/>
              </a:rPr>
              <a:t> </a:t>
            </a:r>
            <a:endParaRPr lang="en-GB" sz="1400" dirty="0">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Who do you think these advertisements/promotions are aimed at? </a:t>
            </a:r>
            <a:endParaRPr lang="en-GB" sz="1400" dirty="0">
              <a:latin typeface="Gill Sans MT"/>
              <a:cs typeface="Gill Sans MT"/>
            </a:endParaRPr>
          </a:p>
          <a:p>
            <a:r>
              <a:rPr lang="en-US" sz="1400" dirty="0">
                <a:latin typeface="Gill Sans MT"/>
                <a:cs typeface="Gill Sans MT"/>
              </a:rPr>
              <a:t>Do you think they should be allowed to offer more food at a cheaper price? </a:t>
            </a:r>
            <a:endParaRPr lang="en-GB" sz="1400" dirty="0">
              <a:latin typeface="Gill Sans MT"/>
              <a:cs typeface="Gill Sans MT"/>
            </a:endParaRPr>
          </a:p>
        </p:txBody>
      </p:sp>
      <p:sp>
        <p:nvSpPr>
          <p:cNvPr id="3" name="Rectangle 2"/>
          <p:cNvSpPr/>
          <p:nvPr/>
        </p:nvSpPr>
        <p:spPr>
          <a:xfrm>
            <a:off x="5028740" y="3847033"/>
            <a:ext cx="3622855" cy="2708434"/>
          </a:xfrm>
          <a:prstGeom prst="rect">
            <a:avLst/>
          </a:prstGeom>
        </p:spPr>
        <p:txBody>
          <a:bodyPr wrap="square">
            <a:spAutoFit/>
          </a:bodyPr>
          <a:lstStyle/>
          <a:p>
            <a:pPr algn="ctr"/>
            <a:r>
              <a:rPr lang="en-US" sz="1600" b="1" dirty="0">
                <a:solidFill>
                  <a:srgbClr val="0000FF"/>
                </a:solidFill>
                <a:latin typeface="Gill Sans MT"/>
                <a:cs typeface="Gill Sans MT"/>
              </a:rPr>
              <a:t>End of supermarket aisle deals</a:t>
            </a:r>
            <a:endParaRPr lang="en-GB" sz="1600" b="1" dirty="0">
              <a:solidFill>
                <a:srgbClr val="0000FF"/>
              </a:solidFill>
              <a:latin typeface="Gill Sans MT"/>
              <a:cs typeface="Gill Sans MT"/>
            </a:endParaRPr>
          </a:p>
          <a:p>
            <a:r>
              <a:rPr lang="en-US" sz="1400" dirty="0">
                <a:latin typeface="Gill Sans MT"/>
                <a:cs typeface="Gill Sans MT"/>
              </a:rPr>
              <a:t>Supermarkets place products on offer such as ‘3 for 2’ or ‘buy one get one free’ on the end of aisles in the supermarket. They are highly visible and the promotion signs are very large. </a:t>
            </a:r>
            <a:endParaRPr lang="en-GB" sz="1400" dirty="0">
              <a:latin typeface="Gill Sans MT"/>
              <a:cs typeface="Gill Sans MT"/>
            </a:endParaRPr>
          </a:p>
          <a:p>
            <a:endParaRPr lang="en-US" sz="1400" dirty="0">
              <a:solidFill>
                <a:srgbClr val="FF0000"/>
              </a:solidFill>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Who do you think is responsible for this product placement? – Supermarkets or advertising teams for the products? </a:t>
            </a:r>
            <a:endParaRPr lang="en-GB" sz="1400" dirty="0">
              <a:latin typeface="Gill Sans MT"/>
              <a:cs typeface="Gill Sans MT"/>
            </a:endParaRPr>
          </a:p>
          <a:p>
            <a:r>
              <a:rPr lang="en-US" sz="1400" dirty="0">
                <a:latin typeface="Gill Sans MT"/>
                <a:cs typeface="Gill Sans MT"/>
              </a:rPr>
              <a:t>What products do you most often see promoted at the end of aisles? </a:t>
            </a:r>
            <a:endParaRPr lang="en-GB" sz="1400" dirty="0">
              <a:latin typeface="Gill Sans MT"/>
              <a:cs typeface="Gill Sans MT"/>
            </a:endParaRPr>
          </a:p>
        </p:txBody>
      </p:sp>
    </p:spTree>
    <p:extLst>
      <p:ext uri="{BB962C8B-B14F-4D97-AF65-F5344CB8AC3E}">
        <p14:creationId xmlns:p14="http://schemas.microsoft.com/office/powerpoint/2010/main" val="1726039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41752" y="37088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4940317" y="37088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dirty="0">
                <a:effectLst/>
                <a:latin typeface="KG Second Chances Solid" panose="02000000000000000000" pitchFamily="2" charset="0"/>
                <a:ea typeface="Calibri" panose="020F0502020204030204" pitchFamily="34" charset="0"/>
                <a:cs typeface="Times New Roman" panose="02020603050405020304" pitchFamily="18" charset="0"/>
              </a:rPr>
              <a:t> </a:t>
            </a:r>
          </a:p>
        </p:txBody>
      </p:sp>
      <p:sp>
        <p:nvSpPr>
          <p:cNvPr id="10" name="Text Box 2"/>
          <p:cNvSpPr txBox="1">
            <a:spLocks noChangeArrowheads="1"/>
          </p:cNvSpPr>
          <p:nvPr/>
        </p:nvSpPr>
        <p:spPr bwMode="auto">
          <a:xfrm>
            <a:off x="4940317"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341752"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pic>
        <p:nvPicPr>
          <p:cNvPr id="7" name="Picture 6" descr="Macintosh HD:Users:stacey.sellick:Desktop:snapchat-future-marketing.jpg"/>
          <p:cNvPicPr/>
          <p:nvPr/>
        </p:nvPicPr>
        <p:blipFill>
          <a:blip r:embed="rId2">
            <a:extLst>
              <a:ext uri="{28A0092B-C50C-407E-A947-70E740481C1C}">
                <a14:useLocalDpi xmlns:a14="http://schemas.microsoft.com/office/drawing/2010/main" val="0"/>
              </a:ext>
            </a:extLst>
          </a:blip>
          <a:srcRect/>
          <a:stretch>
            <a:fillRect/>
          </a:stretch>
        </p:blipFill>
        <p:spPr bwMode="auto">
          <a:xfrm>
            <a:off x="381094" y="404901"/>
            <a:ext cx="3723812" cy="2705470"/>
          </a:xfrm>
          <a:prstGeom prst="rect">
            <a:avLst/>
          </a:prstGeom>
          <a:noFill/>
          <a:ln>
            <a:noFill/>
          </a:ln>
        </p:spPr>
      </p:pic>
      <p:sp>
        <p:nvSpPr>
          <p:cNvPr id="2" name="Rectangle 1"/>
          <p:cNvSpPr/>
          <p:nvPr/>
        </p:nvSpPr>
        <p:spPr>
          <a:xfrm>
            <a:off x="5028740" y="442189"/>
            <a:ext cx="3622855" cy="2492990"/>
          </a:xfrm>
          <a:prstGeom prst="rect">
            <a:avLst/>
          </a:prstGeom>
        </p:spPr>
        <p:txBody>
          <a:bodyPr wrap="square">
            <a:spAutoFit/>
          </a:bodyPr>
          <a:lstStyle/>
          <a:p>
            <a:pPr algn="ctr"/>
            <a:r>
              <a:rPr lang="en-US" sz="1600" b="1" dirty="0" err="1">
                <a:solidFill>
                  <a:srgbClr val="0000FF"/>
                </a:solidFill>
                <a:latin typeface="Gill Sans MT"/>
                <a:cs typeface="Gill Sans MT"/>
              </a:rPr>
              <a:t>Snapchat</a:t>
            </a:r>
            <a:r>
              <a:rPr lang="en-US" sz="1600" b="1" dirty="0">
                <a:solidFill>
                  <a:srgbClr val="0000FF"/>
                </a:solidFill>
                <a:latin typeface="Gill Sans MT"/>
                <a:cs typeface="Gill Sans MT"/>
              </a:rPr>
              <a:t> junk food lenses</a:t>
            </a:r>
            <a:endParaRPr lang="en-GB" sz="1600" b="1" dirty="0">
              <a:solidFill>
                <a:srgbClr val="0000FF"/>
              </a:solidFill>
              <a:latin typeface="Gill Sans MT"/>
              <a:cs typeface="Gill Sans MT"/>
            </a:endParaRPr>
          </a:p>
          <a:p>
            <a:r>
              <a:rPr lang="en-US" sz="1400" b="1" dirty="0">
                <a:solidFill>
                  <a:srgbClr val="0000FF"/>
                </a:solidFill>
                <a:latin typeface="Gill Sans MT"/>
                <a:cs typeface="Gill Sans MT"/>
              </a:rPr>
              <a:t> </a:t>
            </a:r>
            <a:endParaRPr lang="en-GB" sz="1400" b="1" dirty="0">
              <a:solidFill>
                <a:srgbClr val="0000FF"/>
              </a:solidFill>
              <a:latin typeface="Gill Sans MT"/>
              <a:cs typeface="Gill Sans MT"/>
            </a:endParaRPr>
          </a:p>
          <a:p>
            <a:r>
              <a:rPr lang="en-US" sz="1400" dirty="0">
                <a:latin typeface="Gill Sans MT"/>
                <a:cs typeface="Gill Sans MT"/>
              </a:rPr>
              <a:t>Online platforms such as </a:t>
            </a:r>
            <a:r>
              <a:rPr lang="en-US" sz="1400" dirty="0" err="1">
                <a:latin typeface="Gill Sans MT"/>
                <a:cs typeface="Gill Sans MT"/>
              </a:rPr>
              <a:t>Snapchat</a:t>
            </a:r>
            <a:r>
              <a:rPr lang="en-US" sz="1400" dirty="0">
                <a:latin typeface="Gill Sans MT"/>
                <a:cs typeface="Gill Sans MT"/>
              </a:rPr>
              <a:t> use fast food lenses. This allows users to merge their face image with a type of fast food. These are often linked to the retailer of the fast food and large advertising deals. </a:t>
            </a:r>
            <a:endParaRPr lang="en-GB" sz="1400" dirty="0">
              <a:latin typeface="Gill Sans MT"/>
              <a:cs typeface="Gill Sans MT"/>
            </a:endParaRPr>
          </a:p>
          <a:p>
            <a:r>
              <a:rPr lang="en-US" sz="1400" dirty="0">
                <a:latin typeface="Gill Sans MT"/>
                <a:cs typeface="Gill Sans MT"/>
              </a:rPr>
              <a:t> </a:t>
            </a:r>
            <a:endParaRPr lang="en-GB" sz="1400" dirty="0">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How do you think this encourages people to eat the food?</a:t>
            </a:r>
            <a:endParaRPr lang="en-GB" sz="1400" dirty="0">
              <a:latin typeface="Gill Sans MT"/>
              <a:cs typeface="Gill Sans MT"/>
            </a:endParaRPr>
          </a:p>
        </p:txBody>
      </p:sp>
      <p:pic>
        <p:nvPicPr>
          <p:cNvPr id="8" name="Picture 7" descr="Macintosh HD:Users:stacey.sellick:Desktop:English_KrabbyPattyQuiz_1024x576.jpg"/>
          <p:cNvPicPr/>
          <p:nvPr/>
        </p:nvPicPr>
        <p:blipFill>
          <a:blip r:embed="rId3">
            <a:extLst>
              <a:ext uri="{28A0092B-C50C-407E-A947-70E740481C1C}">
                <a14:useLocalDpi xmlns:a14="http://schemas.microsoft.com/office/drawing/2010/main" val="0"/>
              </a:ext>
            </a:extLst>
          </a:blip>
          <a:srcRect/>
          <a:stretch>
            <a:fillRect/>
          </a:stretch>
        </p:blipFill>
        <p:spPr bwMode="auto">
          <a:xfrm>
            <a:off x="361401" y="3798089"/>
            <a:ext cx="3743506" cy="2680318"/>
          </a:xfrm>
          <a:prstGeom prst="rect">
            <a:avLst/>
          </a:prstGeom>
          <a:noFill/>
          <a:ln>
            <a:noFill/>
          </a:ln>
        </p:spPr>
      </p:pic>
      <p:sp>
        <p:nvSpPr>
          <p:cNvPr id="3" name="Rectangle 2"/>
          <p:cNvSpPr/>
          <p:nvPr/>
        </p:nvSpPr>
        <p:spPr>
          <a:xfrm>
            <a:off x="4991924" y="3828628"/>
            <a:ext cx="3678079" cy="2492990"/>
          </a:xfrm>
          <a:prstGeom prst="rect">
            <a:avLst/>
          </a:prstGeom>
        </p:spPr>
        <p:txBody>
          <a:bodyPr wrap="square">
            <a:spAutoFit/>
          </a:bodyPr>
          <a:lstStyle/>
          <a:p>
            <a:pPr algn="ctr"/>
            <a:r>
              <a:rPr lang="en-US" sz="1600" b="1" dirty="0">
                <a:solidFill>
                  <a:srgbClr val="0000FF"/>
                </a:solidFill>
                <a:latin typeface="Gill Sans MT"/>
                <a:cs typeface="Gill Sans MT"/>
              </a:rPr>
              <a:t>Online games for children</a:t>
            </a:r>
            <a:endParaRPr lang="en-GB" sz="1600" b="1" dirty="0">
              <a:solidFill>
                <a:srgbClr val="0000FF"/>
              </a:solidFill>
              <a:latin typeface="Gill Sans MT"/>
              <a:cs typeface="Gill Sans MT"/>
            </a:endParaRPr>
          </a:p>
          <a:p>
            <a:r>
              <a:rPr lang="en-US" sz="1400" b="1" dirty="0">
                <a:latin typeface="Gill Sans MT"/>
                <a:cs typeface="Gill Sans MT"/>
              </a:rPr>
              <a:t> </a:t>
            </a:r>
            <a:endParaRPr lang="en-GB" sz="1400" b="1" dirty="0">
              <a:latin typeface="Gill Sans MT"/>
              <a:cs typeface="Gill Sans MT"/>
            </a:endParaRPr>
          </a:p>
          <a:p>
            <a:r>
              <a:rPr lang="en-US" sz="1400" dirty="0">
                <a:latin typeface="Gill Sans MT"/>
                <a:cs typeface="Gill Sans MT"/>
              </a:rPr>
              <a:t>Online games for children associated with children’s </a:t>
            </a:r>
            <a:r>
              <a:rPr lang="en-US" sz="1400" dirty="0" err="1">
                <a:latin typeface="Gill Sans MT"/>
                <a:cs typeface="Gill Sans MT"/>
              </a:rPr>
              <a:t>programmes</a:t>
            </a:r>
            <a:r>
              <a:rPr lang="en-US" sz="1400" dirty="0">
                <a:latin typeface="Gill Sans MT"/>
                <a:cs typeface="Gill Sans MT"/>
              </a:rPr>
              <a:t> and characters can often have links with fast food. The characters often seem to be promoting these foods. </a:t>
            </a:r>
            <a:endParaRPr lang="en-GB" sz="1400" dirty="0">
              <a:latin typeface="Gill Sans MT"/>
              <a:cs typeface="Gill Sans MT"/>
            </a:endParaRPr>
          </a:p>
          <a:p>
            <a:r>
              <a:rPr lang="en-US" sz="1400" dirty="0">
                <a:latin typeface="Gill Sans MT"/>
                <a:cs typeface="Gill Sans MT"/>
              </a:rPr>
              <a:t> </a:t>
            </a:r>
            <a:endParaRPr lang="en-GB" sz="1400" dirty="0">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What sort of role model does this set for children? How do you think characters eating these foods easily influence children? </a:t>
            </a:r>
            <a:endParaRPr lang="en-GB" sz="1400" dirty="0">
              <a:latin typeface="Gill Sans MT"/>
              <a:cs typeface="Gill Sans MT"/>
            </a:endParaRPr>
          </a:p>
        </p:txBody>
      </p:sp>
    </p:spTree>
    <p:extLst>
      <p:ext uri="{BB962C8B-B14F-4D97-AF65-F5344CB8AC3E}">
        <p14:creationId xmlns:p14="http://schemas.microsoft.com/office/powerpoint/2010/main" val="166654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41752" y="37088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11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4995541" y="426095"/>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dirty="0">
                <a:effectLst/>
                <a:latin typeface="KG Second Chances Solid" panose="02000000000000000000" pitchFamily="2" charset="0"/>
                <a:ea typeface="Calibri" panose="020F0502020204030204" pitchFamily="34" charset="0"/>
                <a:cs typeface="Times New Roman" panose="02020603050405020304" pitchFamily="18" charset="0"/>
              </a:rPr>
              <a:t> </a:t>
            </a:r>
          </a:p>
        </p:txBody>
      </p:sp>
      <p:sp>
        <p:nvSpPr>
          <p:cNvPr id="10" name="Text Box 2"/>
          <p:cNvSpPr txBox="1">
            <a:spLocks noChangeArrowheads="1"/>
          </p:cNvSpPr>
          <p:nvPr/>
        </p:nvSpPr>
        <p:spPr bwMode="auto">
          <a:xfrm>
            <a:off x="4940317"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341752" y="3769821"/>
            <a:ext cx="3827576" cy="2749824"/>
          </a:xfrm>
          <a:prstGeom prst="rect">
            <a:avLst/>
          </a:prstGeom>
          <a:solidFill>
            <a:srgbClr val="FFFFFF"/>
          </a:solidFill>
          <a:ln w="38100">
            <a:solidFill>
              <a:schemeClr val="tx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endParaRPr lang="en-US" sz="5400" dirty="0">
              <a:effectLst/>
              <a:latin typeface="KG Second Chances Solid" panose="02000000000000000000" pitchFamily="2" charset="0"/>
              <a:ea typeface="Calibri" panose="020F0502020204030204" pitchFamily="34" charset="0"/>
              <a:cs typeface="Times New Roman" panose="02020603050405020304" pitchFamily="18" charset="0"/>
            </a:endParaRPr>
          </a:p>
        </p:txBody>
      </p:sp>
      <p:pic>
        <p:nvPicPr>
          <p:cNvPr id="7" name="Picture 6" descr="Macintosh HD:Users:stacey.sellick:Desktop:mcdonalds.jpg"/>
          <p:cNvPicPr/>
          <p:nvPr/>
        </p:nvPicPr>
        <p:blipFill>
          <a:blip r:embed="rId2">
            <a:extLst>
              <a:ext uri="{28A0092B-C50C-407E-A947-70E740481C1C}">
                <a14:useLocalDpi xmlns:a14="http://schemas.microsoft.com/office/drawing/2010/main" val="0"/>
              </a:ext>
            </a:extLst>
          </a:blip>
          <a:srcRect/>
          <a:stretch>
            <a:fillRect/>
          </a:stretch>
        </p:blipFill>
        <p:spPr bwMode="auto">
          <a:xfrm>
            <a:off x="449015" y="674403"/>
            <a:ext cx="3600668" cy="2104686"/>
          </a:xfrm>
          <a:prstGeom prst="rect">
            <a:avLst/>
          </a:prstGeom>
          <a:noFill/>
          <a:ln>
            <a:noFill/>
          </a:ln>
        </p:spPr>
      </p:pic>
      <p:pic>
        <p:nvPicPr>
          <p:cNvPr id="8" name="Picture 7" descr="Macintosh HD:Users:stacey.sellick:Desktop:9155772-0-image-m-5_1548804821820.jpg"/>
          <p:cNvPicPr/>
          <p:nvPr/>
        </p:nvPicPr>
        <p:blipFill>
          <a:blip r:embed="rId3">
            <a:extLst>
              <a:ext uri="{28A0092B-C50C-407E-A947-70E740481C1C}">
                <a14:useLocalDpi xmlns:a14="http://schemas.microsoft.com/office/drawing/2010/main" val="0"/>
              </a:ext>
            </a:extLst>
          </a:blip>
          <a:srcRect/>
          <a:stretch>
            <a:fillRect/>
          </a:stretch>
        </p:blipFill>
        <p:spPr bwMode="auto">
          <a:xfrm>
            <a:off x="393792" y="3839988"/>
            <a:ext cx="3711114" cy="2656822"/>
          </a:xfrm>
          <a:prstGeom prst="rect">
            <a:avLst/>
          </a:prstGeom>
          <a:noFill/>
          <a:ln>
            <a:noFill/>
          </a:ln>
        </p:spPr>
      </p:pic>
      <p:sp>
        <p:nvSpPr>
          <p:cNvPr id="2" name="Rectangle 1"/>
          <p:cNvSpPr/>
          <p:nvPr/>
        </p:nvSpPr>
        <p:spPr>
          <a:xfrm>
            <a:off x="5010332" y="414116"/>
            <a:ext cx="3659671" cy="2708434"/>
          </a:xfrm>
          <a:prstGeom prst="rect">
            <a:avLst/>
          </a:prstGeom>
        </p:spPr>
        <p:txBody>
          <a:bodyPr wrap="square">
            <a:spAutoFit/>
          </a:bodyPr>
          <a:lstStyle/>
          <a:p>
            <a:pPr algn="ctr"/>
            <a:r>
              <a:rPr lang="en-US" sz="1600" b="1" dirty="0">
                <a:solidFill>
                  <a:srgbClr val="0000FF"/>
                </a:solidFill>
                <a:latin typeface="Gill Sans MT"/>
                <a:cs typeface="Gill Sans MT"/>
              </a:rPr>
              <a:t>Using Jingles and Slogans</a:t>
            </a:r>
            <a:endParaRPr lang="en-GB" sz="1600" b="1" dirty="0">
              <a:solidFill>
                <a:srgbClr val="0000FF"/>
              </a:solidFill>
              <a:latin typeface="Gill Sans MT"/>
              <a:cs typeface="Gill Sans MT"/>
            </a:endParaRPr>
          </a:p>
          <a:p>
            <a:r>
              <a:rPr lang="en-US" sz="1400" dirty="0">
                <a:latin typeface="Gill Sans MT"/>
                <a:cs typeface="Gill Sans MT"/>
              </a:rPr>
              <a:t> </a:t>
            </a:r>
          </a:p>
          <a:p>
            <a:r>
              <a:rPr lang="en-US" sz="1400" dirty="0">
                <a:latin typeface="Gill Sans MT"/>
                <a:cs typeface="Gill Sans MT"/>
              </a:rPr>
              <a:t>Companies often use a catchy jingle or slogan – it creates brand loyalty as you immediately associate what you see or hear with the brand. </a:t>
            </a:r>
            <a:r>
              <a:rPr lang="en-GB" sz="1400" dirty="0">
                <a:latin typeface="Gill Sans MT"/>
                <a:cs typeface="Gill Sans MT"/>
              </a:rPr>
              <a:t>Branding is all about creating an image of your company and having that image stick in customer's minds. </a:t>
            </a:r>
            <a:r>
              <a:rPr lang="en-US" sz="1400" dirty="0">
                <a:latin typeface="Gill Sans MT"/>
                <a:cs typeface="Gill Sans MT"/>
              </a:rPr>
              <a:t> </a:t>
            </a:r>
            <a:endParaRPr lang="en-GB" sz="1400" dirty="0">
              <a:latin typeface="Gill Sans MT"/>
              <a:cs typeface="Gill Sans MT"/>
            </a:endParaRPr>
          </a:p>
          <a:p>
            <a:r>
              <a:rPr lang="en-US" sz="1400" dirty="0">
                <a:latin typeface="Gill Sans MT"/>
                <a:cs typeface="Gill Sans MT"/>
              </a:rPr>
              <a:t> </a:t>
            </a:r>
            <a:endParaRPr lang="en-GB" sz="1400" dirty="0">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What other jingles or slogans can you think of that you associate with brands you use? </a:t>
            </a:r>
            <a:endParaRPr lang="en-GB" sz="1400" dirty="0">
              <a:latin typeface="Gill Sans MT"/>
              <a:cs typeface="Gill Sans MT"/>
            </a:endParaRPr>
          </a:p>
        </p:txBody>
      </p:sp>
      <p:sp>
        <p:nvSpPr>
          <p:cNvPr id="3" name="Rectangle 2"/>
          <p:cNvSpPr/>
          <p:nvPr/>
        </p:nvSpPr>
        <p:spPr>
          <a:xfrm>
            <a:off x="5028740" y="3846103"/>
            <a:ext cx="3641263" cy="2492990"/>
          </a:xfrm>
          <a:prstGeom prst="rect">
            <a:avLst/>
          </a:prstGeom>
        </p:spPr>
        <p:txBody>
          <a:bodyPr wrap="square">
            <a:spAutoFit/>
          </a:bodyPr>
          <a:lstStyle/>
          <a:p>
            <a:pPr algn="ctr"/>
            <a:r>
              <a:rPr lang="en-US" sz="1600" b="1" dirty="0">
                <a:solidFill>
                  <a:srgbClr val="0000FF"/>
                </a:solidFill>
                <a:latin typeface="Gill Sans MT"/>
                <a:cs typeface="Gill Sans MT"/>
              </a:rPr>
              <a:t>Using Cartoon Characters</a:t>
            </a:r>
            <a:endParaRPr lang="en-GB" sz="1600" b="1" dirty="0">
              <a:solidFill>
                <a:srgbClr val="0000FF"/>
              </a:solidFill>
              <a:latin typeface="Gill Sans MT"/>
              <a:cs typeface="Gill Sans MT"/>
            </a:endParaRPr>
          </a:p>
          <a:p>
            <a:r>
              <a:rPr lang="en-US" sz="1400" b="1" dirty="0">
                <a:latin typeface="Gill Sans MT"/>
                <a:cs typeface="Gill Sans MT"/>
              </a:rPr>
              <a:t> </a:t>
            </a:r>
            <a:endParaRPr lang="en-GB" sz="1400" b="1" dirty="0">
              <a:latin typeface="Gill Sans MT"/>
              <a:cs typeface="Gill Sans MT"/>
            </a:endParaRPr>
          </a:p>
          <a:p>
            <a:r>
              <a:rPr lang="en-US" sz="1400" dirty="0">
                <a:latin typeface="Gill Sans MT"/>
                <a:cs typeface="Gill Sans MT"/>
              </a:rPr>
              <a:t>Products aimed at children often have cartoon or other appealing characters on their packaging to attract children. Companies rely on ‘pester power’ – that the child will be drawn to the product and pester their parent for it. </a:t>
            </a:r>
            <a:endParaRPr lang="en-GB" sz="1400" dirty="0">
              <a:latin typeface="Gill Sans MT"/>
              <a:cs typeface="Gill Sans MT"/>
            </a:endParaRPr>
          </a:p>
          <a:p>
            <a:r>
              <a:rPr lang="en-US" sz="1400" dirty="0">
                <a:latin typeface="Gill Sans MT"/>
                <a:cs typeface="Gill Sans MT"/>
              </a:rPr>
              <a:t> </a:t>
            </a:r>
            <a:endParaRPr lang="en-GB" sz="1400" dirty="0">
              <a:latin typeface="Gill Sans MT"/>
              <a:cs typeface="Gill Sans MT"/>
            </a:endParaRPr>
          </a:p>
          <a:p>
            <a:r>
              <a:rPr lang="en-US" sz="1400" b="1" dirty="0">
                <a:solidFill>
                  <a:srgbClr val="FF0000"/>
                </a:solidFill>
                <a:latin typeface="Gill Sans MT"/>
                <a:cs typeface="Gill Sans MT"/>
              </a:rPr>
              <a:t>Discussion point: </a:t>
            </a:r>
            <a:endParaRPr lang="en-GB" sz="1400" b="1" dirty="0">
              <a:solidFill>
                <a:srgbClr val="FF0000"/>
              </a:solidFill>
              <a:latin typeface="Gill Sans MT"/>
              <a:cs typeface="Gill Sans MT"/>
            </a:endParaRPr>
          </a:p>
          <a:p>
            <a:r>
              <a:rPr lang="en-US" sz="1400" dirty="0">
                <a:latin typeface="Gill Sans MT"/>
                <a:cs typeface="Gill Sans MT"/>
              </a:rPr>
              <a:t>How do you think parents could think these products are healthier?</a:t>
            </a:r>
            <a:endParaRPr lang="en-GB" sz="1400" dirty="0">
              <a:latin typeface="Gill Sans MT"/>
              <a:cs typeface="Gill Sans MT"/>
            </a:endParaRPr>
          </a:p>
        </p:txBody>
      </p:sp>
    </p:spTree>
    <p:extLst>
      <p:ext uri="{BB962C8B-B14F-4D97-AF65-F5344CB8AC3E}">
        <p14:creationId xmlns:p14="http://schemas.microsoft.com/office/powerpoint/2010/main" val="17260395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18bb72c-f808-4789-b960-2e9e3d60d59d">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C623AD-7FA8-4EC1-B8E2-05090184A2DD}">
  <ds:schemaRefs>
    <ds:schemaRef ds:uri="http://purl.org/dc/elements/1.1/"/>
    <ds:schemaRef ds:uri="http://purl.org/dc/terms/"/>
    <ds:schemaRef ds:uri="b93c365d-0385-4382-9509-99218ab90b25"/>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218bb72c-f808-4789-b960-2e9e3d60d59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040A9A2-C57A-4501-816B-FE2B60AB0DE1}">
  <ds:schemaRefs>
    <ds:schemaRef ds:uri="http://schemas.microsoft.com/sharepoint/v3/contenttype/forms"/>
  </ds:schemaRefs>
</ds:datastoreItem>
</file>

<file path=customXml/itemProps3.xml><?xml version="1.0" encoding="utf-8"?>
<ds:datastoreItem xmlns:ds="http://schemas.openxmlformats.org/officeDocument/2006/customXml" ds:itemID="{ACF4AD63-5674-4850-AE87-53C857A6FA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91</TotalTime>
  <Words>1094</Words>
  <Application>Microsoft Office PowerPoint</Application>
  <PresentationFormat>On-screen Show (4:3)</PresentationFormat>
  <Paragraphs>101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Gill Sans MT</vt:lpstr>
      <vt:lpstr>KG Second Chances Solid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Davidson</dc:creator>
  <cp:lastModifiedBy>Stacey Sellick</cp:lastModifiedBy>
  <cp:revision>12</cp:revision>
  <dcterms:created xsi:type="dcterms:W3CDTF">2018-02-17T15:49:58Z</dcterms:created>
  <dcterms:modified xsi:type="dcterms:W3CDTF">2021-05-20T11:49:17Z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y fmtid="{D5CDD505-2E9C-101B-9397-08002B2CF9AE}" pid="3" name="Order">
    <vt:r8>5400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