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2" r:id="rId4"/>
    <p:sldMasterId id="2147483695" r:id="rId5"/>
  </p:sldMasterIdLst>
  <p:notesMasterIdLst>
    <p:notesMasterId r:id="rId22"/>
  </p:notesMasterIdLst>
  <p:handoutMasterIdLst>
    <p:handoutMasterId r:id="rId23"/>
  </p:handoutMasterIdLst>
  <p:sldIdLst>
    <p:sldId id="448" r:id="rId6"/>
    <p:sldId id="451" r:id="rId7"/>
    <p:sldId id="287" r:id="rId8"/>
    <p:sldId id="288" r:id="rId9"/>
    <p:sldId id="450" r:id="rId10"/>
    <p:sldId id="444" r:id="rId11"/>
    <p:sldId id="290" r:id="rId12"/>
    <p:sldId id="291" r:id="rId13"/>
    <p:sldId id="440" r:id="rId14"/>
    <p:sldId id="293" r:id="rId15"/>
    <p:sldId id="454" r:id="rId16"/>
    <p:sldId id="443" r:id="rId17"/>
    <p:sldId id="455" r:id="rId18"/>
    <p:sldId id="445" r:id="rId19"/>
    <p:sldId id="446" r:id="rId20"/>
    <p:sldId id="447"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BEF"/>
    <a:srgbClr val="FFF4D5"/>
    <a:srgbClr val="EFEC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273" autoAdjust="0"/>
    <p:restoredTop sz="96374" autoAdjust="0"/>
  </p:normalViewPr>
  <p:slideViewPr>
    <p:cSldViewPr snapToGrid="0">
      <p:cViewPr varScale="1">
        <p:scale>
          <a:sx n="106" d="100"/>
          <a:sy n="106" d="100"/>
        </p:scale>
        <p:origin x="1152" y="108"/>
      </p:cViewPr>
      <p:guideLst/>
    </p:cSldViewPr>
  </p:slideViewPr>
  <p:notesTextViewPr>
    <p:cViewPr>
      <p:scale>
        <a:sx n="1" d="1"/>
        <a:sy n="1" d="1"/>
      </p:scale>
      <p:origin x="0" y="0"/>
    </p:cViewPr>
  </p:notesTextViewPr>
  <p:sorterViewPr>
    <p:cViewPr>
      <p:scale>
        <a:sx n="80" d="100"/>
        <a:sy n="80" d="100"/>
      </p:scale>
      <p:origin x="0" y="0"/>
    </p:cViewPr>
  </p:sorterViewPr>
  <p:notesViewPr>
    <p:cSldViewPr snapToGrid="0">
      <p:cViewPr varScale="1">
        <p:scale>
          <a:sx n="97" d="100"/>
          <a:sy n="97" d="100"/>
        </p:scale>
        <p:origin x="3618"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8250418-8D26-441B-9CD9-F48E777B96A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9BBA84FB-93C1-4CB8-8528-973AB312DC0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AAF5E39-5BBD-46E5-B481-EBF3E820756D}" type="datetimeFigureOut">
              <a:rPr lang="en-GB" smtClean="0"/>
              <a:t>05/07/2023</a:t>
            </a:fld>
            <a:endParaRPr lang="en-GB"/>
          </a:p>
        </p:txBody>
      </p:sp>
      <p:sp>
        <p:nvSpPr>
          <p:cNvPr id="4" name="Footer Placeholder 3">
            <a:extLst>
              <a:ext uri="{FF2B5EF4-FFF2-40B4-BE49-F238E27FC236}">
                <a16:creationId xmlns:a16="http://schemas.microsoft.com/office/drawing/2014/main" id="{CA3CDDDB-E54B-4E3E-8840-A9B84C2EA3F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C15BF8B2-7025-4E03-982F-91F480EF689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9EDD48D-4F59-4B89-B1F8-08570FBBB850}" type="slidenum">
              <a:rPr lang="en-GB" smtClean="0"/>
              <a:t>‹#›</a:t>
            </a:fld>
            <a:endParaRPr lang="en-GB"/>
          </a:p>
        </p:txBody>
      </p:sp>
    </p:spTree>
    <p:extLst>
      <p:ext uri="{BB962C8B-B14F-4D97-AF65-F5344CB8AC3E}">
        <p14:creationId xmlns:p14="http://schemas.microsoft.com/office/powerpoint/2010/main" val="32268188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DE5427-BB1E-AB42-B83E-50C99CC17C1A}" type="datetimeFigureOut">
              <a:rPr lang="en-GB" smtClean="0"/>
              <a:t>05/07/2023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180424-BE10-1649-8706-B4049F0BE684}" type="slidenum">
              <a:rPr lang="en-GB" smtClean="0"/>
              <a:t>‹#›</a:t>
            </a:fld>
            <a:endParaRPr lang="en-GB"/>
          </a:p>
        </p:txBody>
      </p:sp>
    </p:spTree>
    <p:extLst>
      <p:ext uri="{BB962C8B-B14F-4D97-AF65-F5344CB8AC3E}">
        <p14:creationId xmlns:p14="http://schemas.microsoft.com/office/powerpoint/2010/main" val="26081548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Newcastle – any a levels</a:t>
            </a:r>
          </a:p>
          <a:p>
            <a:r>
              <a:rPr lang="en-GB" dirty="0"/>
              <a:t>Plymouth – 3</a:t>
            </a:r>
            <a:r>
              <a:rPr lang="en-GB" baseline="30000" dirty="0"/>
              <a:t>rd</a:t>
            </a:r>
            <a:r>
              <a:rPr lang="en-GB" dirty="0"/>
              <a:t> A level not I science</a:t>
            </a:r>
          </a:p>
        </p:txBody>
      </p:sp>
      <p:sp>
        <p:nvSpPr>
          <p:cNvPr id="4" name="Slide Number Placeholder 3"/>
          <p:cNvSpPr>
            <a:spLocks noGrp="1"/>
          </p:cNvSpPr>
          <p:nvPr>
            <p:ph type="sldNum" sz="quarter" idx="5"/>
          </p:nvPr>
        </p:nvSpPr>
        <p:spPr/>
        <p:txBody>
          <a:bodyPr/>
          <a:lstStyle/>
          <a:p>
            <a:fld id="{F2180424-BE10-1649-8706-B4049F0BE684}" type="slidenum">
              <a:rPr lang="en-GB" smtClean="0"/>
              <a:t>8</a:t>
            </a:fld>
            <a:endParaRPr lang="en-GB"/>
          </a:p>
        </p:txBody>
      </p:sp>
    </p:spTree>
    <p:extLst>
      <p:ext uri="{BB962C8B-B14F-4D97-AF65-F5344CB8AC3E}">
        <p14:creationId xmlns:p14="http://schemas.microsoft.com/office/powerpoint/2010/main" val="29986163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Edge Hill – borderline candidates</a:t>
            </a:r>
          </a:p>
        </p:txBody>
      </p:sp>
      <p:sp>
        <p:nvSpPr>
          <p:cNvPr id="4" name="Slide Number Placeholder 3"/>
          <p:cNvSpPr>
            <a:spLocks noGrp="1"/>
          </p:cNvSpPr>
          <p:nvPr>
            <p:ph type="sldNum" sz="quarter" idx="5"/>
          </p:nvPr>
        </p:nvSpPr>
        <p:spPr/>
        <p:txBody>
          <a:bodyPr/>
          <a:lstStyle/>
          <a:p>
            <a:fld id="{F2180424-BE10-1649-8706-B4049F0BE684}" type="slidenum">
              <a:rPr lang="en-GB" smtClean="0"/>
              <a:t>9</a:t>
            </a:fld>
            <a:endParaRPr lang="en-GB"/>
          </a:p>
        </p:txBody>
      </p:sp>
    </p:spTree>
    <p:extLst>
      <p:ext uri="{BB962C8B-B14F-4D97-AF65-F5344CB8AC3E}">
        <p14:creationId xmlns:p14="http://schemas.microsoft.com/office/powerpoint/2010/main" val="32416696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https://www.southampton.ac.uk/studentadmin/admissions/admissions-policies/contextual-admissions.page#:~:text=Why%20is%20the%20University%20of,apply%20to%20study%20with%20us.</a:t>
            </a:r>
          </a:p>
          <a:p>
            <a:r>
              <a:rPr lang="en-GB" dirty="0"/>
              <a:t>https://www.bristol.ac.uk/study/undergraduate/entry-requirements-qualifications/contextual-offers/</a:t>
            </a:r>
          </a:p>
          <a:p>
            <a:r>
              <a:rPr lang="en-GB" dirty="0"/>
              <a:t>https://www.exeter.ac.uk/study/undergraduate/entryrequirements/contextual/</a:t>
            </a:r>
          </a:p>
          <a:p>
            <a:endParaRPr lang="en-GB" dirty="0"/>
          </a:p>
        </p:txBody>
      </p:sp>
      <p:sp>
        <p:nvSpPr>
          <p:cNvPr id="4" name="Slide Number Placeholder 3"/>
          <p:cNvSpPr>
            <a:spLocks noGrp="1"/>
          </p:cNvSpPr>
          <p:nvPr>
            <p:ph type="sldNum" sz="quarter" idx="5"/>
          </p:nvPr>
        </p:nvSpPr>
        <p:spPr/>
        <p:txBody>
          <a:bodyPr/>
          <a:lstStyle/>
          <a:p>
            <a:fld id="{F2180424-BE10-1649-8706-B4049F0BE684}" type="slidenum">
              <a:rPr lang="en-GB" smtClean="0"/>
              <a:t>12</a:t>
            </a:fld>
            <a:endParaRPr lang="en-GB"/>
          </a:p>
        </p:txBody>
      </p:sp>
    </p:spTree>
    <p:extLst>
      <p:ext uri="{BB962C8B-B14F-4D97-AF65-F5344CB8AC3E}">
        <p14:creationId xmlns:p14="http://schemas.microsoft.com/office/powerpoint/2010/main" val="40414907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800B7-075A-BE41-B353-C43E74C578E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D50D92F-37A0-6047-A6EB-5F12564F43F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pic>
        <p:nvPicPr>
          <p:cNvPr id="8" name="Picture 7">
            <a:extLst>
              <a:ext uri="{FF2B5EF4-FFF2-40B4-BE49-F238E27FC236}">
                <a16:creationId xmlns:a16="http://schemas.microsoft.com/office/drawing/2014/main" id="{DCA370B8-9C3C-1347-B07F-C983B9CDCF2D}"/>
              </a:ext>
            </a:extLst>
          </p:cNvPr>
          <p:cNvPicPr>
            <a:picLocks noChangeAspect="1"/>
          </p:cNvPicPr>
          <p:nvPr/>
        </p:nvPicPr>
        <p:blipFill>
          <a:blip r:embed="rId2"/>
          <a:stretch>
            <a:fillRect/>
          </a:stretch>
        </p:blipFill>
        <p:spPr>
          <a:xfrm>
            <a:off x="337820" y="292100"/>
            <a:ext cx="3081241" cy="622035"/>
          </a:xfrm>
          <a:prstGeom prst="rect">
            <a:avLst/>
          </a:prstGeom>
        </p:spPr>
      </p:pic>
    </p:spTree>
    <p:extLst>
      <p:ext uri="{BB962C8B-B14F-4D97-AF65-F5344CB8AC3E}">
        <p14:creationId xmlns:p14="http://schemas.microsoft.com/office/powerpoint/2010/main" val="12709318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800B7-075A-BE41-B353-C43E74C578E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D50D92F-37A0-6047-A6EB-5F12564F43F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pic>
        <p:nvPicPr>
          <p:cNvPr id="8" name="Picture 7">
            <a:extLst>
              <a:ext uri="{FF2B5EF4-FFF2-40B4-BE49-F238E27FC236}">
                <a16:creationId xmlns:a16="http://schemas.microsoft.com/office/drawing/2014/main" id="{DCA370B8-9C3C-1347-B07F-C983B9CDCF2D}"/>
              </a:ext>
            </a:extLst>
          </p:cNvPr>
          <p:cNvPicPr>
            <a:picLocks noChangeAspect="1"/>
          </p:cNvPicPr>
          <p:nvPr/>
        </p:nvPicPr>
        <p:blipFill>
          <a:blip r:embed="rId2"/>
          <a:stretch>
            <a:fillRect/>
          </a:stretch>
        </p:blipFill>
        <p:spPr>
          <a:xfrm>
            <a:off x="337820" y="292100"/>
            <a:ext cx="3081241" cy="622035"/>
          </a:xfrm>
          <a:prstGeom prst="rect">
            <a:avLst/>
          </a:prstGeom>
        </p:spPr>
      </p:pic>
    </p:spTree>
    <p:extLst>
      <p:ext uri="{BB962C8B-B14F-4D97-AF65-F5344CB8AC3E}">
        <p14:creationId xmlns:p14="http://schemas.microsoft.com/office/powerpoint/2010/main" val="3940599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C609A-F20D-F24D-9E78-3DA6727BC01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CA75BCF-A5C6-E746-AC75-C1318BB4E6AE}"/>
              </a:ext>
            </a:extLst>
          </p:cNvPr>
          <p:cNvSpPr>
            <a:spLocks noGrp="1"/>
          </p:cNvSpPr>
          <p:nvPr>
            <p:ph sz="half" idx="1"/>
          </p:nvPr>
        </p:nvSpPr>
        <p:spPr>
          <a:xfrm>
            <a:off x="365760" y="1239520"/>
            <a:ext cx="5654040" cy="493744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09BEFC3-750B-0F4E-B9E7-DD7EBE344BE9}"/>
              </a:ext>
            </a:extLst>
          </p:cNvPr>
          <p:cNvSpPr>
            <a:spLocks noGrp="1"/>
          </p:cNvSpPr>
          <p:nvPr>
            <p:ph sz="half" idx="2"/>
          </p:nvPr>
        </p:nvSpPr>
        <p:spPr>
          <a:xfrm>
            <a:off x="6172202" y="1239520"/>
            <a:ext cx="5654040" cy="493744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8733277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hree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C609A-F20D-F24D-9E78-3DA6727BC01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CA75BCF-A5C6-E746-AC75-C1318BB4E6AE}"/>
              </a:ext>
            </a:extLst>
          </p:cNvPr>
          <p:cNvSpPr>
            <a:spLocks noGrp="1"/>
          </p:cNvSpPr>
          <p:nvPr>
            <p:ph sz="half" idx="1"/>
          </p:nvPr>
        </p:nvSpPr>
        <p:spPr>
          <a:xfrm>
            <a:off x="365760" y="1239519"/>
            <a:ext cx="3789680" cy="493744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09BEFC3-750B-0F4E-B9E7-DD7EBE344BE9}"/>
              </a:ext>
            </a:extLst>
          </p:cNvPr>
          <p:cNvSpPr>
            <a:spLocks noGrp="1"/>
          </p:cNvSpPr>
          <p:nvPr>
            <p:ph sz="half" idx="2"/>
          </p:nvPr>
        </p:nvSpPr>
        <p:spPr>
          <a:xfrm>
            <a:off x="8006080" y="1239520"/>
            <a:ext cx="3789680" cy="493744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ontent Placeholder 2">
            <a:extLst>
              <a:ext uri="{FF2B5EF4-FFF2-40B4-BE49-F238E27FC236}">
                <a16:creationId xmlns:a16="http://schemas.microsoft.com/office/drawing/2014/main" id="{CB0B1D47-05CF-0542-A092-C38D094F4EE5}"/>
              </a:ext>
            </a:extLst>
          </p:cNvPr>
          <p:cNvSpPr>
            <a:spLocks noGrp="1"/>
          </p:cNvSpPr>
          <p:nvPr>
            <p:ph sz="half" idx="10"/>
          </p:nvPr>
        </p:nvSpPr>
        <p:spPr>
          <a:xfrm>
            <a:off x="4185920" y="1239520"/>
            <a:ext cx="3789680" cy="493744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4173083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C609A-F20D-F24D-9E78-3DA6727BC01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CA75BCF-A5C6-E746-AC75-C1318BB4E6AE}"/>
              </a:ext>
            </a:extLst>
          </p:cNvPr>
          <p:cNvSpPr>
            <a:spLocks noGrp="1"/>
          </p:cNvSpPr>
          <p:nvPr>
            <p:ph sz="half" idx="1"/>
          </p:nvPr>
        </p:nvSpPr>
        <p:spPr>
          <a:xfrm>
            <a:off x="365760" y="3688080"/>
            <a:ext cx="5654040" cy="24888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09BEFC3-750B-0F4E-B9E7-DD7EBE344BE9}"/>
              </a:ext>
            </a:extLst>
          </p:cNvPr>
          <p:cNvSpPr>
            <a:spLocks noGrp="1"/>
          </p:cNvSpPr>
          <p:nvPr>
            <p:ph sz="half" idx="2"/>
          </p:nvPr>
        </p:nvSpPr>
        <p:spPr>
          <a:xfrm>
            <a:off x="6172202" y="3688080"/>
            <a:ext cx="5654040" cy="24888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ontent Placeholder 2">
            <a:extLst>
              <a:ext uri="{FF2B5EF4-FFF2-40B4-BE49-F238E27FC236}">
                <a16:creationId xmlns:a16="http://schemas.microsoft.com/office/drawing/2014/main" id="{D7DC7D9F-5D3F-CD41-847C-C2F5E913574C}"/>
              </a:ext>
            </a:extLst>
          </p:cNvPr>
          <p:cNvSpPr>
            <a:spLocks noGrp="1"/>
          </p:cNvSpPr>
          <p:nvPr>
            <p:ph sz="half" idx="10"/>
          </p:nvPr>
        </p:nvSpPr>
        <p:spPr>
          <a:xfrm>
            <a:off x="365760" y="1158398"/>
            <a:ext cx="5654040" cy="24888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Content Placeholder 3">
            <a:extLst>
              <a:ext uri="{FF2B5EF4-FFF2-40B4-BE49-F238E27FC236}">
                <a16:creationId xmlns:a16="http://schemas.microsoft.com/office/drawing/2014/main" id="{D7D12FB5-9D20-9044-A515-197839EA745E}"/>
              </a:ext>
            </a:extLst>
          </p:cNvPr>
          <p:cNvSpPr>
            <a:spLocks noGrp="1"/>
          </p:cNvSpPr>
          <p:nvPr>
            <p:ph sz="half" idx="11"/>
          </p:nvPr>
        </p:nvSpPr>
        <p:spPr>
          <a:xfrm>
            <a:off x="6172202" y="1158398"/>
            <a:ext cx="5654040" cy="24888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5618203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E6F0D-EF75-DE44-A74E-3153FDD596F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77B11BF-9FC0-CD4B-BC80-CA3F7BD0235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9087266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127190-60A9-D545-8DE1-D395882F554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912680A-E797-E346-A54B-C781232A437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1824253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FA0B0-523A-9143-BB65-0D196AE81C74}"/>
              </a:ext>
            </a:extLst>
          </p:cNvPr>
          <p:cNvSpPr>
            <a:spLocks noGrp="1"/>
          </p:cNvSpPr>
          <p:nvPr>
            <p:ph type="title"/>
          </p:nvPr>
        </p:nvSpPr>
        <p:spPr>
          <a:xfrm>
            <a:off x="386080" y="365125"/>
            <a:ext cx="11423016" cy="681355"/>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696A1DD-8286-0941-9198-17414ADF58BC}"/>
              </a:ext>
            </a:extLst>
          </p:cNvPr>
          <p:cNvSpPr>
            <a:spLocks noGrp="1"/>
          </p:cNvSpPr>
          <p:nvPr>
            <p:ph type="body" idx="1"/>
          </p:nvPr>
        </p:nvSpPr>
        <p:spPr>
          <a:xfrm>
            <a:off x="386080" y="1137919"/>
            <a:ext cx="5611495" cy="55435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7416B33-8BF9-3641-9FCC-54A6FEC24466}"/>
              </a:ext>
            </a:extLst>
          </p:cNvPr>
          <p:cNvSpPr>
            <a:spLocks noGrp="1"/>
          </p:cNvSpPr>
          <p:nvPr>
            <p:ph sz="half" idx="2"/>
          </p:nvPr>
        </p:nvSpPr>
        <p:spPr>
          <a:xfrm>
            <a:off x="386080" y="1783713"/>
            <a:ext cx="5611495" cy="44059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9E85F0D-5985-2A4A-9041-78F72781D2BD}"/>
              </a:ext>
            </a:extLst>
          </p:cNvPr>
          <p:cNvSpPr>
            <a:spLocks noGrp="1"/>
          </p:cNvSpPr>
          <p:nvPr>
            <p:ph type="body" sz="quarter" idx="3"/>
          </p:nvPr>
        </p:nvSpPr>
        <p:spPr>
          <a:xfrm>
            <a:off x="6194427" y="1137919"/>
            <a:ext cx="5639130" cy="55435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5879BCB-CED7-8C4F-BF16-9A0CEFC15A89}"/>
              </a:ext>
            </a:extLst>
          </p:cNvPr>
          <p:cNvSpPr>
            <a:spLocks noGrp="1"/>
          </p:cNvSpPr>
          <p:nvPr>
            <p:ph sz="quarter" idx="4"/>
          </p:nvPr>
        </p:nvSpPr>
        <p:spPr>
          <a:xfrm>
            <a:off x="6194427" y="1783713"/>
            <a:ext cx="5639130" cy="44059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4845821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64658-308C-E34A-A7A2-EE4090F29635}"/>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9418155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C94037D-725B-D14F-A3A8-E630A36FA6E2}"/>
              </a:ext>
            </a:extLst>
          </p:cNvPr>
          <p:cNvSpPr>
            <a:spLocks noGrp="1"/>
          </p:cNvSpPr>
          <p:nvPr>
            <p:ph type="title"/>
          </p:nvPr>
        </p:nvSpPr>
        <p:spPr>
          <a:xfrm>
            <a:off x="365760" y="-660400"/>
            <a:ext cx="11430000" cy="660400"/>
          </a:xfrm>
        </p:spPr>
        <p:txBody>
          <a:bodyPr/>
          <a:lstStyle/>
          <a:p>
            <a:r>
              <a:rPr lang="en-US"/>
              <a:t>Click to edit Master title style</a:t>
            </a:r>
            <a:endParaRPr lang="en-GB"/>
          </a:p>
        </p:txBody>
      </p:sp>
    </p:spTree>
    <p:extLst>
      <p:ext uri="{BB962C8B-B14F-4D97-AF65-F5344CB8AC3E}">
        <p14:creationId xmlns:p14="http://schemas.microsoft.com/office/powerpoint/2010/main" val="1401818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C609A-F20D-F24D-9E78-3DA6727BC01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CA75BCF-A5C6-E746-AC75-C1318BB4E6AE}"/>
              </a:ext>
            </a:extLst>
          </p:cNvPr>
          <p:cNvSpPr>
            <a:spLocks noGrp="1"/>
          </p:cNvSpPr>
          <p:nvPr>
            <p:ph sz="half" idx="1"/>
          </p:nvPr>
        </p:nvSpPr>
        <p:spPr>
          <a:xfrm>
            <a:off x="365760" y="1239520"/>
            <a:ext cx="5654040" cy="493744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09BEFC3-750B-0F4E-B9E7-DD7EBE344BE9}"/>
              </a:ext>
            </a:extLst>
          </p:cNvPr>
          <p:cNvSpPr>
            <a:spLocks noGrp="1"/>
          </p:cNvSpPr>
          <p:nvPr>
            <p:ph sz="half" idx="2"/>
          </p:nvPr>
        </p:nvSpPr>
        <p:spPr>
          <a:xfrm>
            <a:off x="6172202" y="1239520"/>
            <a:ext cx="5654040" cy="493744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807988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hree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C609A-F20D-F24D-9E78-3DA6727BC01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CA75BCF-A5C6-E746-AC75-C1318BB4E6AE}"/>
              </a:ext>
            </a:extLst>
          </p:cNvPr>
          <p:cNvSpPr>
            <a:spLocks noGrp="1"/>
          </p:cNvSpPr>
          <p:nvPr>
            <p:ph sz="half" idx="1"/>
          </p:nvPr>
        </p:nvSpPr>
        <p:spPr>
          <a:xfrm>
            <a:off x="365760" y="1239519"/>
            <a:ext cx="3789680" cy="493744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09BEFC3-750B-0F4E-B9E7-DD7EBE344BE9}"/>
              </a:ext>
            </a:extLst>
          </p:cNvPr>
          <p:cNvSpPr>
            <a:spLocks noGrp="1"/>
          </p:cNvSpPr>
          <p:nvPr>
            <p:ph sz="half" idx="2"/>
          </p:nvPr>
        </p:nvSpPr>
        <p:spPr>
          <a:xfrm>
            <a:off x="8006080" y="1239520"/>
            <a:ext cx="3789680" cy="493744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Content Placeholder 2">
            <a:extLst>
              <a:ext uri="{FF2B5EF4-FFF2-40B4-BE49-F238E27FC236}">
                <a16:creationId xmlns:a16="http://schemas.microsoft.com/office/drawing/2014/main" id="{CB0B1D47-05CF-0542-A092-C38D094F4EE5}"/>
              </a:ext>
            </a:extLst>
          </p:cNvPr>
          <p:cNvSpPr>
            <a:spLocks noGrp="1"/>
          </p:cNvSpPr>
          <p:nvPr>
            <p:ph sz="half" idx="10"/>
          </p:nvPr>
        </p:nvSpPr>
        <p:spPr>
          <a:xfrm>
            <a:off x="4185920" y="1239520"/>
            <a:ext cx="3789680" cy="493744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29765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C609A-F20D-F24D-9E78-3DA6727BC01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CA75BCF-A5C6-E746-AC75-C1318BB4E6AE}"/>
              </a:ext>
            </a:extLst>
          </p:cNvPr>
          <p:cNvSpPr>
            <a:spLocks noGrp="1"/>
          </p:cNvSpPr>
          <p:nvPr>
            <p:ph sz="half" idx="1"/>
          </p:nvPr>
        </p:nvSpPr>
        <p:spPr>
          <a:xfrm>
            <a:off x="365760" y="3688080"/>
            <a:ext cx="5654040" cy="24888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09BEFC3-750B-0F4E-B9E7-DD7EBE344BE9}"/>
              </a:ext>
            </a:extLst>
          </p:cNvPr>
          <p:cNvSpPr>
            <a:spLocks noGrp="1"/>
          </p:cNvSpPr>
          <p:nvPr>
            <p:ph sz="half" idx="2"/>
          </p:nvPr>
        </p:nvSpPr>
        <p:spPr>
          <a:xfrm>
            <a:off x="6172202" y="3688080"/>
            <a:ext cx="5654040" cy="24888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ontent Placeholder 2">
            <a:extLst>
              <a:ext uri="{FF2B5EF4-FFF2-40B4-BE49-F238E27FC236}">
                <a16:creationId xmlns:a16="http://schemas.microsoft.com/office/drawing/2014/main" id="{D7DC7D9F-5D3F-CD41-847C-C2F5E913574C}"/>
              </a:ext>
            </a:extLst>
          </p:cNvPr>
          <p:cNvSpPr>
            <a:spLocks noGrp="1"/>
          </p:cNvSpPr>
          <p:nvPr>
            <p:ph sz="half" idx="10"/>
          </p:nvPr>
        </p:nvSpPr>
        <p:spPr>
          <a:xfrm>
            <a:off x="365760" y="1158398"/>
            <a:ext cx="5654040" cy="24888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Content Placeholder 3">
            <a:extLst>
              <a:ext uri="{FF2B5EF4-FFF2-40B4-BE49-F238E27FC236}">
                <a16:creationId xmlns:a16="http://schemas.microsoft.com/office/drawing/2014/main" id="{D7D12FB5-9D20-9044-A515-197839EA745E}"/>
              </a:ext>
            </a:extLst>
          </p:cNvPr>
          <p:cNvSpPr>
            <a:spLocks noGrp="1"/>
          </p:cNvSpPr>
          <p:nvPr>
            <p:ph sz="half" idx="11"/>
          </p:nvPr>
        </p:nvSpPr>
        <p:spPr>
          <a:xfrm>
            <a:off x="6172202" y="1158398"/>
            <a:ext cx="5654040" cy="24888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980346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E6F0D-EF75-DE44-A74E-3153FDD596F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77B11BF-9FC0-CD4B-BC80-CA3F7BD0235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049507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127190-60A9-D545-8DE1-D395882F554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912680A-E797-E346-A54B-C781232A437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307855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FA0B0-523A-9143-BB65-0D196AE81C74}"/>
              </a:ext>
            </a:extLst>
          </p:cNvPr>
          <p:cNvSpPr>
            <a:spLocks noGrp="1"/>
          </p:cNvSpPr>
          <p:nvPr>
            <p:ph type="title"/>
          </p:nvPr>
        </p:nvSpPr>
        <p:spPr>
          <a:xfrm>
            <a:off x="386080" y="365125"/>
            <a:ext cx="11423016" cy="681355"/>
          </a:xfrm>
        </p:spPr>
        <p:txBody>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B696A1DD-8286-0941-9198-17414ADF58BC}"/>
              </a:ext>
            </a:extLst>
          </p:cNvPr>
          <p:cNvSpPr>
            <a:spLocks noGrp="1"/>
          </p:cNvSpPr>
          <p:nvPr>
            <p:ph type="body" idx="1"/>
          </p:nvPr>
        </p:nvSpPr>
        <p:spPr>
          <a:xfrm>
            <a:off x="386080" y="1137919"/>
            <a:ext cx="5611495" cy="55435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7416B33-8BF9-3641-9FCC-54A6FEC24466}"/>
              </a:ext>
            </a:extLst>
          </p:cNvPr>
          <p:cNvSpPr>
            <a:spLocks noGrp="1"/>
          </p:cNvSpPr>
          <p:nvPr>
            <p:ph sz="half" idx="2"/>
          </p:nvPr>
        </p:nvSpPr>
        <p:spPr>
          <a:xfrm>
            <a:off x="386080" y="1783713"/>
            <a:ext cx="5611495" cy="44059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9E85F0D-5985-2A4A-9041-78F72781D2BD}"/>
              </a:ext>
            </a:extLst>
          </p:cNvPr>
          <p:cNvSpPr>
            <a:spLocks noGrp="1"/>
          </p:cNvSpPr>
          <p:nvPr>
            <p:ph type="body" sz="quarter" idx="3"/>
          </p:nvPr>
        </p:nvSpPr>
        <p:spPr>
          <a:xfrm>
            <a:off x="6194427" y="1137919"/>
            <a:ext cx="5639130" cy="55435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5879BCB-CED7-8C4F-BF16-9A0CEFC15A89}"/>
              </a:ext>
            </a:extLst>
          </p:cNvPr>
          <p:cNvSpPr>
            <a:spLocks noGrp="1"/>
          </p:cNvSpPr>
          <p:nvPr>
            <p:ph sz="quarter" idx="4"/>
          </p:nvPr>
        </p:nvSpPr>
        <p:spPr>
          <a:xfrm>
            <a:off x="6194427" y="1783713"/>
            <a:ext cx="5639130" cy="44059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85914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64658-308C-E34A-A7A2-EE4090F29635}"/>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89818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C94037D-725B-D14F-A3A8-E630A36FA6E2}"/>
              </a:ext>
            </a:extLst>
          </p:cNvPr>
          <p:cNvSpPr>
            <a:spLocks noGrp="1"/>
          </p:cNvSpPr>
          <p:nvPr>
            <p:ph type="title"/>
          </p:nvPr>
        </p:nvSpPr>
        <p:spPr>
          <a:xfrm>
            <a:off x="365760" y="-660400"/>
            <a:ext cx="11430000" cy="660400"/>
          </a:xfrm>
        </p:spPr>
        <p:txBody>
          <a:bodyPr/>
          <a:lstStyle/>
          <a:p>
            <a:r>
              <a:rPr lang="en-US"/>
              <a:t>Click to edit Master title style</a:t>
            </a:r>
            <a:endParaRPr lang="en-GB" dirty="0"/>
          </a:p>
        </p:txBody>
      </p:sp>
    </p:spTree>
    <p:extLst>
      <p:ext uri="{BB962C8B-B14F-4D97-AF65-F5344CB8AC3E}">
        <p14:creationId xmlns:p14="http://schemas.microsoft.com/office/powerpoint/2010/main" val="2009443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image" Target="../media/image1.png"/><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BE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6619EBA-DC4E-0046-B8E0-535C6F60FA59}"/>
              </a:ext>
            </a:extLst>
          </p:cNvPr>
          <p:cNvSpPr>
            <a:spLocks noGrp="1"/>
          </p:cNvSpPr>
          <p:nvPr>
            <p:ph type="title"/>
          </p:nvPr>
        </p:nvSpPr>
        <p:spPr>
          <a:xfrm>
            <a:off x="365760" y="320675"/>
            <a:ext cx="11430000" cy="796925"/>
          </a:xfrm>
          <a:prstGeom prst="rect">
            <a:avLst/>
          </a:prstGeom>
        </p:spPr>
        <p:txBody>
          <a:bodyPr vert="horz" lIns="91440" tIns="45720" rIns="91440" bIns="45720" rtlCol="0" anchor="t">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07ED6DE-5AF9-1C40-9CD6-D320B0E6AE3A}"/>
              </a:ext>
            </a:extLst>
          </p:cNvPr>
          <p:cNvSpPr>
            <a:spLocks noGrp="1"/>
          </p:cNvSpPr>
          <p:nvPr>
            <p:ph type="body" idx="1"/>
          </p:nvPr>
        </p:nvSpPr>
        <p:spPr>
          <a:xfrm>
            <a:off x="365760" y="1219200"/>
            <a:ext cx="11430000" cy="49577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5" name="Picture 4" descr="BSMS logo">
            <a:extLst>
              <a:ext uri="{FF2B5EF4-FFF2-40B4-BE49-F238E27FC236}">
                <a16:creationId xmlns:a16="http://schemas.microsoft.com/office/drawing/2014/main" id="{1BD622E9-D4E0-D943-8B5A-E41F2751BD3A}"/>
              </a:ext>
            </a:extLst>
          </p:cNvPr>
          <p:cNvPicPr>
            <a:picLocks noChangeAspect="1"/>
          </p:cNvPicPr>
          <p:nvPr userDrawn="1"/>
        </p:nvPicPr>
        <p:blipFill rotWithShape="1">
          <a:blip r:embed="rId11">
            <a:extLst>
              <a:ext uri="{28A0092B-C50C-407E-A947-70E740481C1C}">
                <a14:useLocalDpi xmlns:a14="http://schemas.microsoft.com/office/drawing/2010/main" val="0"/>
              </a:ext>
            </a:extLst>
          </a:blip>
          <a:srcRect l="6617" t="11674" r="3584" b="17023"/>
          <a:stretch/>
        </p:blipFill>
        <p:spPr>
          <a:xfrm>
            <a:off x="334963" y="6354153"/>
            <a:ext cx="1786684" cy="376145"/>
          </a:xfrm>
          <a:prstGeom prst="rect">
            <a:avLst/>
          </a:prstGeom>
        </p:spPr>
      </p:pic>
    </p:spTree>
    <p:extLst>
      <p:ext uri="{BB962C8B-B14F-4D97-AF65-F5344CB8AC3E}">
        <p14:creationId xmlns:p14="http://schemas.microsoft.com/office/powerpoint/2010/main" val="3343902000"/>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Lst>
  <p:txStyles>
    <p:titleStyle>
      <a:lvl1pPr algn="ctr" defTabSz="914400" rtl="0" eaLnBrk="1" latinLnBrk="0" hangingPunct="1">
        <a:lnSpc>
          <a:spcPct val="90000"/>
        </a:lnSpc>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211" userDrawn="1">
          <p15:clr>
            <a:srgbClr val="F26B43"/>
          </p15:clr>
        </p15:guide>
        <p15:guide id="4" pos="7469" userDrawn="1">
          <p15:clr>
            <a:srgbClr val="F26B43"/>
          </p15:clr>
        </p15:guide>
        <p15:guide id="5" orient="horz" pos="119" userDrawn="1">
          <p15:clr>
            <a:srgbClr val="F26B43"/>
          </p15:clr>
        </p15:guide>
        <p15:guide id="6" orient="horz" pos="3906" userDrawn="1">
          <p15:clr>
            <a:srgbClr val="F26B43"/>
          </p15:clr>
        </p15:guide>
        <p15:guide id="7" pos="3772" userDrawn="1">
          <p15:clr>
            <a:srgbClr val="F26B43"/>
          </p15:clr>
        </p15:guide>
        <p15:guide id="8" pos="3908" userDrawn="1">
          <p15:clr>
            <a:srgbClr val="F26B43"/>
          </p15:clr>
        </p15:guide>
        <p15:guide id="9" orient="horz" pos="2115" userDrawn="1">
          <p15:clr>
            <a:srgbClr val="F26B43"/>
          </p15:clr>
        </p15:guide>
        <p15:guide id="10" orient="horz" pos="2205" userDrawn="1">
          <p15:clr>
            <a:srgbClr val="F26B43"/>
          </p15:clr>
        </p15:guide>
        <p15:guide id="11" orient="horz" pos="1049"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BE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6619EBA-DC4E-0046-B8E0-535C6F60FA59}"/>
              </a:ext>
            </a:extLst>
          </p:cNvPr>
          <p:cNvSpPr>
            <a:spLocks noGrp="1"/>
          </p:cNvSpPr>
          <p:nvPr>
            <p:ph type="title"/>
          </p:nvPr>
        </p:nvSpPr>
        <p:spPr>
          <a:xfrm>
            <a:off x="365760" y="320675"/>
            <a:ext cx="11430000" cy="796925"/>
          </a:xfrm>
          <a:prstGeom prst="rect">
            <a:avLst/>
          </a:prstGeom>
        </p:spPr>
        <p:txBody>
          <a:bodyPr vert="horz" lIns="91440" tIns="45720" rIns="91440" bIns="45720" rtlCol="0" anchor="t">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07ED6DE-5AF9-1C40-9CD6-D320B0E6AE3A}"/>
              </a:ext>
            </a:extLst>
          </p:cNvPr>
          <p:cNvSpPr>
            <a:spLocks noGrp="1"/>
          </p:cNvSpPr>
          <p:nvPr>
            <p:ph type="body" idx="1"/>
          </p:nvPr>
        </p:nvSpPr>
        <p:spPr>
          <a:xfrm>
            <a:off x="365760" y="1219200"/>
            <a:ext cx="11430000" cy="49577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5" name="Picture 4" descr="BSMS logo">
            <a:extLst>
              <a:ext uri="{FF2B5EF4-FFF2-40B4-BE49-F238E27FC236}">
                <a16:creationId xmlns:a16="http://schemas.microsoft.com/office/drawing/2014/main" id="{1BD622E9-D4E0-D943-8B5A-E41F2751BD3A}"/>
              </a:ext>
            </a:extLst>
          </p:cNvPr>
          <p:cNvPicPr>
            <a:picLocks noChangeAspect="1"/>
          </p:cNvPicPr>
          <p:nvPr userDrawn="1"/>
        </p:nvPicPr>
        <p:blipFill rotWithShape="1">
          <a:blip r:embed="rId11">
            <a:extLst>
              <a:ext uri="{28A0092B-C50C-407E-A947-70E740481C1C}">
                <a14:useLocalDpi xmlns:a14="http://schemas.microsoft.com/office/drawing/2010/main" val="0"/>
              </a:ext>
            </a:extLst>
          </a:blip>
          <a:srcRect l="6617" t="11674" r="3584" b="17023"/>
          <a:stretch/>
        </p:blipFill>
        <p:spPr>
          <a:xfrm>
            <a:off x="334963" y="6354153"/>
            <a:ext cx="1786684" cy="376145"/>
          </a:xfrm>
          <a:prstGeom prst="rect">
            <a:avLst/>
          </a:prstGeom>
        </p:spPr>
      </p:pic>
    </p:spTree>
    <p:extLst>
      <p:ext uri="{BB962C8B-B14F-4D97-AF65-F5344CB8AC3E}">
        <p14:creationId xmlns:p14="http://schemas.microsoft.com/office/powerpoint/2010/main" val="2425290521"/>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Lst>
  <p:txStyles>
    <p:titleStyle>
      <a:lvl1pPr algn="ctr" defTabSz="914400" rtl="0" eaLnBrk="1" latinLnBrk="0" hangingPunct="1">
        <a:lnSpc>
          <a:spcPct val="90000"/>
        </a:lnSpc>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211">
          <p15:clr>
            <a:srgbClr val="F26B43"/>
          </p15:clr>
        </p15:guide>
        <p15:guide id="4" pos="7469">
          <p15:clr>
            <a:srgbClr val="F26B43"/>
          </p15:clr>
        </p15:guide>
        <p15:guide id="5" orient="horz" pos="119">
          <p15:clr>
            <a:srgbClr val="F26B43"/>
          </p15:clr>
        </p15:guide>
        <p15:guide id="6" orient="horz" pos="3906">
          <p15:clr>
            <a:srgbClr val="F26B43"/>
          </p15:clr>
        </p15:guide>
        <p15:guide id="7" pos="3772">
          <p15:clr>
            <a:srgbClr val="F26B43"/>
          </p15:clr>
        </p15:guide>
        <p15:guide id="8" pos="3908">
          <p15:clr>
            <a:srgbClr val="F26B43"/>
          </p15:clr>
        </p15:guide>
        <p15:guide id="9" orient="horz" pos="2115">
          <p15:clr>
            <a:srgbClr val="F26B43"/>
          </p15:clr>
        </p15:guide>
        <p15:guide id="10" orient="horz" pos="2205">
          <p15:clr>
            <a:srgbClr val="F26B43"/>
          </p15:clr>
        </p15:guide>
        <p15:guide id="11" orient="horz" pos="1049">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hyperlink" Target="https://www.publicdomainpictures.net/en/view-image.php?image=278333&amp;picture=exclamation-in-triangle"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8D158-1AF6-4A87-9BAB-6A5C5FD2ABE5}"/>
              </a:ext>
            </a:extLst>
          </p:cNvPr>
          <p:cNvSpPr>
            <a:spLocks noGrp="1"/>
          </p:cNvSpPr>
          <p:nvPr>
            <p:ph type="title"/>
          </p:nvPr>
        </p:nvSpPr>
        <p:spPr/>
        <p:txBody>
          <a:bodyPr/>
          <a:lstStyle/>
          <a:p>
            <a:r>
              <a:rPr lang="en-GB" dirty="0"/>
              <a:t>Fact or Fiction?</a:t>
            </a:r>
          </a:p>
        </p:txBody>
      </p:sp>
      <p:graphicFrame>
        <p:nvGraphicFramePr>
          <p:cNvPr id="7" name="Table 6">
            <a:extLst>
              <a:ext uri="{FF2B5EF4-FFF2-40B4-BE49-F238E27FC236}">
                <a16:creationId xmlns:a16="http://schemas.microsoft.com/office/drawing/2014/main" id="{C11D6A26-ABEE-425D-AC4C-D745689C9C8A}"/>
              </a:ext>
            </a:extLst>
          </p:cNvPr>
          <p:cNvGraphicFramePr>
            <a:graphicFrameLocks noGrp="1"/>
          </p:cNvGraphicFramePr>
          <p:nvPr>
            <p:extLst>
              <p:ext uri="{D42A27DB-BD31-4B8C-83A1-F6EECF244321}">
                <p14:modId xmlns:p14="http://schemas.microsoft.com/office/powerpoint/2010/main" val="2587281731"/>
              </p:ext>
            </p:extLst>
          </p:nvPr>
        </p:nvGraphicFramePr>
        <p:xfrm>
          <a:off x="1007633" y="1225176"/>
          <a:ext cx="10176734" cy="4957765"/>
        </p:xfrm>
        <a:graphic>
          <a:graphicData uri="http://schemas.openxmlformats.org/drawingml/2006/table">
            <a:tbl>
              <a:tblPr firstRow="1" firstCol="1" bandRow="1">
                <a:tableStyleId>{5C22544A-7EE6-4342-B048-85BDC9FD1C3A}</a:tableStyleId>
              </a:tblPr>
              <a:tblGrid>
                <a:gridCol w="5088367">
                  <a:extLst>
                    <a:ext uri="{9D8B030D-6E8A-4147-A177-3AD203B41FA5}">
                      <a16:colId xmlns:a16="http://schemas.microsoft.com/office/drawing/2014/main" val="1906011043"/>
                    </a:ext>
                  </a:extLst>
                </a:gridCol>
                <a:gridCol w="5088367">
                  <a:extLst>
                    <a:ext uri="{9D8B030D-6E8A-4147-A177-3AD203B41FA5}">
                      <a16:colId xmlns:a16="http://schemas.microsoft.com/office/drawing/2014/main" val="678530955"/>
                    </a:ext>
                  </a:extLst>
                </a:gridCol>
              </a:tblGrid>
              <a:tr h="549279">
                <a:tc>
                  <a:txBody>
                    <a:bodyPr/>
                    <a:lstStyle/>
                    <a:p>
                      <a:pPr algn="ctr">
                        <a:lnSpc>
                          <a:spcPct val="150000"/>
                        </a:lnSpc>
                        <a:spcAft>
                          <a:spcPts val="0"/>
                        </a:spcAft>
                      </a:pPr>
                      <a:r>
                        <a:rPr lang="en-GB" sz="1200" b="0" kern="100" dirty="0">
                          <a:solidFill>
                            <a:schemeClr val="tx1"/>
                          </a:solidFill>
                          <a:effectLst/>
                        </a:rPr>
                        <a:t>Students need to study A-level/HL IB Biology to be able to apply to medical school.</a:t>
                      </a:r>
                      <a:endParaRPr lang="en-GB" sz="1000" b="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205" marR="32205"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lnSpc>
                          <a:spcPct val="150000"/>
                        </a:lnSpc>
                        <a:spcAft>
                          <a:spcPts val="0"/>
                        </a:spcAft>
                      </a:pPr>
                      <a:r>
                        <a:rPr lang="en-GB" sz="1200" b="0" kern="100" dirty="0">
                          <a:solidFill>
                            <a:schemeClr val="tx1"/>
                          </a:solidFill>
                          <a:effectLst/>
                        </a:rPr>
                        <a:t>Students can choose to sit both the UCAT and BMAT</a:t>
                      </a:r>
                    </a:p>
                  </a:txBody>
                  <a:tcPr marL="32205" marR="32205"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190413879"/>
                  </a:ext>
                </a:extLst>
              </a:tr>
              <a:tr h="549279">
                <a:tc>
                  <a:txBody>
                    <a:bodyPr/>
                    <a:lstStyle/>
                    <a:p>
                      <a:pPr algn="ctr">
                        <a:lnSpc>
                          <a:spcPct val="150000"/>
                        </a:lnSpc>
                        <a:spcAft>
                          <a:spcPts val="0"/>
                        </a:spcAft>
                      </a:pPr>
                      <a:r>
                        <a:rPr lang="en-GB" sz="1200" b="0" kern="100" dirty="0">
                          <a:solidFill>
                            <a:schemeClr val="tx1"/>
                          </a:solidFill>
                          <a:effectLst/>
                        </a:rPr>
                        <a:t>Students must study A-level/HL IB Maths at A-level/HL IB to be able to apply to medical school.</a:t>
                      </a:r>
                      <a:endParaRPr lang="en-GB" sz="1000" b="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205" marR="32205"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lnSpc>
                          <a:spcPct val="150000"/>
                        </a:lnSpc>
                        <a:spcAft>
                          <a:spcPts val="0"/>
                        </a:spcAft>
                      </a:pPr>
                      <a:r>
                        <a:rPr lang="en-GB" sz="1200" b="0" kern="100" dirty="0">
                          <a:solidFill>
                            <a:schemeClr val="tx1"/>
                          </a:solidFill>
                          <a:effectLst/>
                        </a:rPr>
                        <a:t>You can start medical school at the age of 50.</a:t>
                      </a:r>
                      <a:endParaRPr lang="en-GB" sz="1000" b="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205" marR="32205"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244942804"/>
                  </a:ext>
                </a:extLst>
              </a:tr>
              <a:tr h="529300">
                <a:tc>
                  <a:txBody>
                    <a:bodyPr/>
                    <a:lstStyle/>
                    <a:p>
                      <a:pPr algn="ctr">
                        <a:lnSpc>
                          <a:spcPct val="150000"/>
                        </a:lnSpc>
                        <a:spcAft>
                          <a:spcPts val="0"/>
                        </a:spcAft>
                      </a:pPr>
                      <a:r>
                        <a:rPr lang="en-GB" sz="1200" b="0" kern="100" dirty="0">
                          <a:solidFill>
                            <a:schemeClr val="tx1"/>
                          </a:solidFill>
                          <a:effectLst/>
                        </a:rPr>
                        <a:t>It’s always advantageous for students to study 4 A-levels.</a:t>
                      </a:r>
                      <a:endParaRPr lang="en-GB" sz="1000" b="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205" marR="3220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ct val="150000"/>
                        </a:lnSpc>
                        <a:spcAft>
                          <a:spcPts val="0"/>
                        </a:spcAft>
                      </a:pPr>
                      <a:r>
                        <a:rPr lang="en-GB" sz="1200" b="0" kern="100">
                          <a:solidFill>
                            <a:schemeClr val="tx1"/>
                          </a:solidFill>
                          <a:effectLst/>
                        </a:rPr>
                        <a:t>Medicine is taught in the same way at every medical school.</a:t>
                      </a:r>
                      <a:endParaRPr lang="en-GB" sz="1000" b="0"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205" marR="3220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330253203"/>
                  </a:ext>
                </a:extLst>
              </a:tr>
              <a:tr h="549279">
                <a:tc>
                  <a:txBody>
                    <a:bodyPr/>
                    <a:lstStyle/>
                    <a:p>
                      <a:pPr algn="ctr">
                        <a:lnSpc>
                          <a:spcPct val="150000"/>
                        </a:lnSpc>
                        <a:spcAft>
                          <a:spcPts val="0"/>
                        </a:spcAft>
                      </a:pPr>
                      <a:r>
                        <a:rPr lang="en-GB" sz="1200" b="0" kern="100">
                          <a:solidFill>
                            <a:schemeClr val="tx1"/>
                          </a:solidFill>
                          <a:effectLst/>
                        </a:rPr>
                        <a:t>Work experience only counts if it’s in a clinical setting.</a:t>
                      </a:r>
                      <a:endParaRPr lang="en-GB" sz="1000" b="0"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205" marR="3220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ct val="150000"/>
                        </a:lnSpc>
                        <a:spcAft>
                          <a:spcPts val="0"/>
                        </a:spcAft>
                      </a:pPr>
                      <a:r>
                        <a:rPr lang="en-GB" sz="1200" b="0" kern="100" dirty="0">
                          <a:solidFill>
                            <a:schemeClr val="tx1"/>
                          </a:solidFill>
                          <a:effectLst/>
                        </a:rPr>
                        <a:t>Not all UK medical schools use the personal statement in their admissions process.</a:t>
                      </a:r>
                      <a:endParaRPr lang="en-GB" sz="1000" b="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205" marR="3220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892893460"/>
                  </a:ext>
                </a:extLst>
              </a:tr>
              <a:tr h="549279">
                <a:tc>
                  <a:txBody>
                    <a:bodyPr/>
                    <a:lstStyle/>
                    <a:p>
                      <a:pPr algn="ctr">
                        <a:lnSpc>
                          <a:spcPct val="150000"/>
                        </a:lnSpc>
                        <a:spcAft>
                          <a:spcPts val="0"/>
                        </a:spcAft>
                      </a:pPr>
                      <a:r>
                        <a:rPr lang="en-GB" sz="1200" b="0" kern="100">
                          <a:solidFill>
                            <a:schemeClr val="tx1"/>
                          </a:solidFill>
                          <a:effectLst/>
                        </a:rPr>
                        <a:t>Students who are able to shadow doctors are more likely to be offered a place at medical school.</a:t>
                      </a:r>
                      <a:endParaRPr lang="en-GB" sz="1000" b="0"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205" marR="3220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ct val="150000"/>
                        </a:lnSpc>
                        <a:spcAft>
                          <a:spcPts val="0"/>
                        </a:spcAft>
                      </a:pPr>
                      <a:r>
                        <a:rPr lang="en-GB" sz="1200" b="0" kern="100" dirty="0">
                          <a:solidFill>
                            <a:schemeClr val="tx1"/>
                          </a:solidFill>
                          <a:effectLst/>
                        </a:rPr>
                        <a:t>Medical students are not allowed to have a part time job whilst studying.</a:t>
                      </a:r>
                      <a:endParaRPr lang="en-GB" sz="1000" b="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205" marR="3220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206265698"/>
                  </a:ext>
                </a:extLst>
              </a:tr>
              <a:tr h="841035">
                <a:tc>
                  <a:txBody>
                    <a:bodyPr/>
                    <a:lstStyle/>
                    <a:p>
                      <a:pPr algn="ctr">
                        <a:lnSpc>
                          <a:spcPct val="150000"/>
                        </a:lnSpc>
                        <a:spcAft>
                          <a:spcPts val="0"/>
                        </a:spcAft>
                      </a:pPr>
                      <a:r>
                        <a:rPr lang="en-GB" sz="1200" b="0" kern="100">
                          <a:solidFill>
                            <a:schemeClr val="tx1"/>
                          </a:solidFill>
                          <a:effectLst/>
                        </a:rPr>
                        <a:t>The medical school students graduate from is considered when they apply for their first job as a junior doctor. “The more prestigious the better the job”.</a:t>
                      </a:r>
                      <a:endParaRPr lang="en-GB" sz="1000" b="0"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205" marR="3220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ct val="150000"/>
                        </a:lnSpc>
                        <a:spcAft>
                          <a:spcPts val="0"/>
                        </a:spcAft>
                      </a:pPr>
                      <a:r>
                        <a:rPr lang="en-GB" sz="1200" b="0" kern="100" dirty="0">
                          <a:solidFill>
                            <a:schemeClr val="tx1"/>
                          </a:solidFill>
                          <a:effectLst/>
                        </a:rPr>
                        <a:t>Students with physical disabilities will not be accepted into medical school.</a:t>
                      </a:r>
                      <a:endParaRPr lang="en-GB" sz="1000" b="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205" marR="3220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70004680"/>
                  </a:ext>
                </a:extLst>
              </a:tr>
              <a:tr h="549279">
                <a:tc>
                  <a:txBody>
                    <a:bodyPr/>
                    <a:lstStyle/>
                    <a:p>
                      <a:pPr algn="ctr">
                        <a:lnSpc>
                          <a:spcPct val="150000"/>
                        </a:lnSpc>
                        <a:spcAft>
                          <a:spcPts val="0"/>
                        </a:spcAft>
                      </a:pPr>
                      <a:r>
                        <a:rPr lang="en-GB" sz="1200" b="0" kern="100" dirty="0">
                          <a:solidFill>
                            <a:schemeClr val="tx1"/>
                          </a:solidFill>
                          <a:effectLst/>
                        </a:rPr>
                        <a:t>In 2022-23, there were 60% more female students starting medical school in the UK than male.</a:t>
                      </a:r>
                      <a:endParaRPr lang="en-GB" sz="1000" b="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205" marR="3220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ct val="150000"/>
                        </a:lnSpc>
                        <a:spcAft>
                          <a:spcPts val="0"/>
                        </a:spcAft>
                      </a:pPr>
                      <a:r>
                        <a:rPr lang="en-GB" sz="1200" b="0" kern="100">
                          <a:solidFill>
                            <a:schemeClr val="tx1"/>
                          </a:solidFill>
                          <a:effectLst/>
                        </a:rPr>
                        <a:t>On average, there are 3 applicants for every place at medical school.</a:t>
                      </a:r>
                      <a:endParaRPr lang="en-GB" sz="1000" b="0"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205" marR="3220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583282643"/>
                  </a:ext>
                </a:extLst>
              </a:tr>
              <a:tr h="841035">
                <a:tc>
                  <a:txBody>
                    <a:bodyPr/>
                    <a:lstStyle/>
                    <a:p>
                      <a:pPr algn="ctr">
                        <a:lnSpc>
                          <a:spcPct val="150000"/>
                        </a:lnSpc>
                        <a:spcAft>
                          <a:spcPts val="0"/>
                        </a:spcAft>
                      </a:pPr>
                      <a:r>
                        <a:rPr lang="en-GB" sz="1200" b="0" kern="100" dirty="0">
                          <a:solidFill>
                            <a:schemeClr val="tx1"/>
                          </a:solidFill>
                          <a:effectLst/>
                        </a:rPr>
                        <a:t>There are no medical school places for students who achieve BBB at A-Level.</a:t>
                      </a:r>
                      <a:endParaRPr lang="en-GB" sz="1000" b="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205" marR="3220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ct val="150000"/>
                        </a:lnSpc>
                        <a:spcAft>
                          <a:spcPts val="0"/>
                        </a:spcAft>
                      </a:pPr>
                      <a:r>
                        <a:rPr lang="en-GB" sz="1200" b="0" kern="100" dirty="0">
                          <a:solidFill>
                            <a:schemeClr val="tx1"/>
                          </a:solidFill>
                          <a:effectLst/>
                        </a:rPr>
                        <a:t>If students are unsuccessful in securing a place at medical school at first attempt, they should study biomedical science and apply as a post-graduate.</a:t>
                      </a:r>
                      <a:endParaRPr lang="en-GB" sz="1000" b="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205" marR="3220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382089694"/>
                  </a:ext>
                </a:extLst>
              </a:tr>
            </a:tbl>
          </a:graphicData>
        </a:graphic>
      </p:graphicFrame>
    </p:spTree>
    <p:extLst>
      <p:ext uri="{BB962C8B-B14F-4D97-AF65-F5344CB8AC3E}">
        <p14:creationId xmlns:p14="http://schemas.microsoft.com/office/powerpoint/2010/main" val="32959849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A18B5-8258-37B9-DF69-5AEC385B8414}"/>
              </a:ext>
            </a:extLst>
          </p:cNvPr>
          <p:cNvSpPr>
            <a:spLocks noGrp="1"/>
          </p:cNvSpPr>
          <p:nvPr>
            <p:ph type="title"/>
          </p:nvPr>
        </p:nvSpPr>
        <p:spPr/>
        <p:txBody>
          <a:bodyPr/>
          <a:lstStyle/>
          <a:p>
            <a:r>
              <a:rPr lang="en-GB" dirty="0"/>
              <a:t>Admissions Tests: UCAT</a:t>
            </a:r>
          </a:p>
        </p:txBody>
      </p:sp>
      <p:graphicFrame>
        <p:nvGraphicFramePr>
          <p:cNvPr id="4" name="Table 4">
            <a:extLst>
              <a:ext uri="{FF2B5EF4-FFF2-40B4-BE49-F238E27FC236}">
                <a16:creationId xmlns:a16="http://schemas.microsoft.com/office/drawing/2014/main" id="{5AEEDD4D-BDE5-2BBB-A37E-EC1083A12D52}"/>
              </a:ext>
            </a:extLst>
          </p:cNvPr>
          <p:cNvGraphicFramePr>
            <a:graphicFrameLocks noGrp="1"/>
          </p:cNvGraphicFramePr>
          <p:nvPr>
            <p:ph idx="1"/>
            <p:extLst>
              <p:ext uri="{D42A27DB-BD31-4B8C-83A1-F6EECF244321}">
                <p14:modId xmlns:p14="http://schemas.microsoft.com/office/powerpoint/2010/main" val="2111956884"/>
              </p:ext>
            </p:extLst>
          </p:nvPr>
        </p:nvGraphicFramePr>
        <p:xfrm>
          <a:off x="2121452" y="1393115"/>
          <a:ext cx="7949096" cy="4598849"/>
        </p:xfrm>
        <a:graphic>
          <a:graphicData uri="http://schemas.openxmlformats.org/drawingml/2006/table">
            <a:tbl>
              <a:tblPr firstRow="1" bandRow="1">
                <a:tableStyleId>{5C22544A-7EE6-4342-B048-85BDC9FD1C3A}</a:tableStyleId>
              </a:tblPr>
              <a:tblGrid>
                <a:gridCol w="1987274">
                  <a:extLst>
                    <a:ext uri="{9D8B030D-6E8A-4147-A177-3AD203B41FA5}">
                      <a16:colId xmlns:a16="http://schemas.microsoft.com/office/drawing/2014/main" val="2259185122"/>
                    </a:ext>
                  </a:extLst>
                </a:gridCol>
                <a:gridCol w="1987274">
                  <a:extLst>
                    <a:ext uri="{9D8B030D-6E8A-4147-A177-3AD203B41FA5}">
                      <a16:colId xmlns:a16="http://schemas.microsoft.com/office/drawing/2014/main" val="2910952798"/>
                    </a:ext>
                  </a:extLst>
                </a:gridCol>
                <a:gridCol w="1987274">
                  <a:extLst>
                    <a:ext uri="{9D8B030D-6E8A-4147-A177-3AD203B41FA5}">
                      <a16:colId xmlns:a16="http://schemas.microsoft.com/office/drawing/2014/main" val="3674956001"/>
                    </a:ext>
                  </a:extLst>
                </a:gridCol>
                <a:gridCol w="1987274">
                  <a:extLst>
                    <a:ext uri="{9D8B030D-6E8A-4147-A177-3AD203B41FA5}">
                      <a16:colId xmlns:a16="http://schemas.microsoft.com/office/drawing/2014/main" val="1223937388"/>
                    </a:ext>
                  </a:extLst>
                </a:gridCol>
              </a:tblGrid>
              <a:tr h="631215">
                <a:tc>
                  <a:txBody>
                    <a:bodyPr/>
                    <a:lstStyle/>
                    <a:p>
                      <a:pPr algn="ctr"/>
                      <a:r>
                        <a:rPr lang="en-GB" sz="1400" dirty="0"/>
                        <a:t>Reject SJT band 4</a:t>
                      </a:r>
                    </a:p>
                  </a:txBody>
                  <a:tcPr/>
                </a:tc>
                <a:tc>
                  <a:txBody>
                    <a:bodyPr/>
                    <a:lstStyle/>
                    <a:p>
                      <a:pPr algn="ctr"/>
                      <a:r>
                        <a:rPr lang="en-GB" sz="1400" dirty="0"/>
                        <a:t>SJT not used in ranking</a:t>
                      </a:r>
                    </a:p>
                  </a:txBody>
                  <a:tcPr/>
                </a:tc>
                <a:tc>
                  <a:txBody>
                    <a:bodyPr/>
                    <a:lstStyle/>
                    <a:p>
                      <a:pPr algn="ctr"/>
                      <a:r>
                        <a:rPr lang="en-GB" sz="1400" dirty="0"/>
                        <a:t>Used for interview ranking</a:t>
                      </a:r>
                    </a:p>
                  </a:txBody>
                  <a:tcPr/>
                </a:tc>
                <a:tc>
                  <a:txBody>
                    <a:bodyPr/>
                    <a:lstStyle/>
                    <a:p>
                      <a:pPr algn="ctr"/>
                      <a:r>
                        <a:rPr lang="en-GB" sz="1400" dirty="0"/>
                        <a:t>SJT band score used at interview</a:t>
                      </a:r>
                    </a:p>
                  </a:txBody>
                  <a:tcPr/>
                </a:tc>
                <a:extLst>
                  <a:ext uri="{0D108BD9-81ED-4DB2-BD59-A6C34878D82A}">
                    <a16:rowId xmlns:a16="http://schemas.microsoft.com/office/drawing/2014/main" val="1896678164"/>
                  </a:ext>
                </a:extLst>
              </a:tr>
              <a:tr h="360694">
                <a:tc>
                  <a:txBody>
                    <a:bodyPr/>
                    <a:lstStyle/>
                    <a:p>
                      <a:pPr algn="ctr"/>
                      <a:r>
                        <a:rPr lang="en-GB" sz="1400" dirty="0"/>
                        <a:t>Edge hill</a:t>
                      </a:r>
                    </a:p>
                  </a:txBody>
                  <a:tcPr/>
                </a:tc>
                <a:tc>
                  <a:txBody>
                    <a:bodyPr/>
                    <a:lstStyle/>
                    <a:p>
                      <a:pPr algn="ctr"/>
                      <a:r>
                        <a:rPr lang="en-GB" sz="1400" dirty="0"/>
                        <a:t>Aston</a:t>
                      </a:r>
                    </a:p>
                  </a:txBody>
                  <a:tcPr/>
                </a:tc>
                <a:tc>
                  <a:txBody>
                    <a:bodyPr/>
                    <a:lstStyle/>
                    <a:p>
                      <a:pPr algn="ctr"/>
                      <a:r>
                        <a:rPr lang="en-GB" sz="1400" dirty="0"/>
                        <a:t>Glasgow</a:t>
                      </a:r>
                    </a:p>
                  </a:txBody>
                  <a:tcPr/>
                </a:tc>
                <a:tc>
                  <a:txBody>
                    <a:bodyPr/>
                    <a:lstStyle/>
                    <a:p>
                      <a:pPr algn="ctr"/>
                      <a:r>
                        <a:rPr lang="en-GB" sz="1400" dirty="0"/>
                        <a:t>Birmingham</a:t>
                      </a:r>
                    </a:p>
                  </a:txBody>
                  <a:tcPr/>
                </a:tc>
                <a:extLst>
                  <a:ext uri="{0D108BD9-81ED-4DB2-BD59-A6C34878D82A}">
                    <a16:rowId xmlns:a16="http://schemas.microsoft.com/office/drawing/2014/main" val="4163314444"/>
                  </a:ext>
                </a:extLst>
              </a:tr>
              <a:tr h="360694">
                <a:tc>
                  <a:txBody>
                    <a:bodyPr/>
                    <a:lstStyle/>
                    <a:p>
                      <a:pPr algn="ctr"/>
                      <a:r>
                        <a:rPr lang="en-GB" sz="1400" dirty="0"/>
                        <a:t>Edinburgh</a:t>
                      </a:r>
                    </a:p>
                  </a:txBody>
                  <a:tcPr/>
                </a:tc>
                <a:tc>
                  <a:txBody>
                    <a:bodyPr/>
                    <a:lstStyle/>
                    <a:p>
                      <a:pPr algn="ctr"/>
                      <a:endParaRPr lang="en-GB" sz="1400" dirty="0"/>
                    </a:p>
                  </a:txBody>
                  <a:tcPr/>
                </a:tc>
                <a:tc>
                  <a:txBody>
                    <a:bodyPr/>
                    <a:lstStyle/>
                    <a:p>
                      <a:pPr algn="ctr"/>
                      <a:r>
                        <a:rPr lang="en-GB" sz="1400" dirty="0"/>
                        <a:t>Imperial</a:t>
                      </a:r>
                    </a:p>
                  </a:txBody>
                  <a:tcPr/>
                </a:tc>
                <a:tc>
                  <a:txBody>
                    <a:bodyPr/>
                    <a:lstStyle/>
                    <a:p>
                      <a:pPr algn="ctr"/>
                      <a:r>
                        <a:rPr lang="en-GB" sz="1400" dirty="0"/>
                        <a:t>UEA</a:t>
                      </a:r>
                    </a:p>
                  </a:txBody>
                  <a:tcPr/>
                </a:tc>
                <a:extLst>
                  <a:ext uri="{0D108BD9-81ED-4DB2-BD59-A6C34878D82A}">
                    <a16:rowId xmlns:a16="http://schemas.microsoft.com/office/drawing/2014/main" val="3941579085"/>
                  </a:ext>
                </a:extLst>
              </a:tr>
              <a:tr h="360694">
                <a:tc>
                  <a:txBody>
                    <a:bodyPr/>
                    <a:lstStyle/>
                    <a:p>
                      <a:pPr algn="ctr"/>
                      <a:r>
                        <a:rPr lang="en-GB" sz="1400" dirty="0"/>
                        <a:t>Hull York</a:t>
                      </a:r>
                    </a:p>
                  </a:txBody>
                  <a:tcPr/>
                </a:tc>
                <a:tc>
                  <a:txBody>
                    <a:bodyPr/>
                    <a:lstStyle/>
                    <a:p>
                      <a:pPr algn="ctr"/>
                      <a:endParaRPr lang="en-GB" sz="1400"/>
                    </a:p>
                  </a:txBody>
                  <a:tcPr/>
                </a:tc>
                <a:tc>
                  <a:txBody>
                    <a:bodyPr/>
                    <a:lstStyle/>
                    <a:p>
                      <a:pPr algn="ctr"/>
                      <a:r>
                        <a:rPr lang="en-GB" sz="1400" dirty="0"/>
                        <a:t>Lancaster</a:t>
                      </a:r>
                    </a:p>
                  </a:txBody>
                  <a:tcPr/>
                </a:tc>
                <a:tc>
                  <a:txBody>
                    <a:bodyPr/>
                    <a:lstStyle/>
                    <a:p>
                      <a:pPr algn="ctr"/>
                      <a:r>
                        <a:rPr lang="en-GB" sz="1400" dirty="0"/>
                        <a:t>Sheffield</a:t>
                      </a:r>
                    </a:p>
                  </a:txBody>
                  <a:tcPr/>
                </a:tc>
                <a:extLst>
                  <a:ext uri="{0D108BD9-81ED-4DB2-BD59-A6C34878D82A}">
                    <a16:rowId xmlns:a16="http://schemas.microsoft.com/office/drawing/2014/main" val="1270943989"/>
                  </a:ext>
                </a:extLst>
              </a:tr>
              <a:tr h="360694">
                <a:tc>
                  <a:txBody>
                    <a:bodyPr/>
                    <a:lstStyle/>
                    <a:p>
                      <a:pPr algn="ctr"/>
                      <a:r>
                        <a:rPr lang="en-GB" sz="1400" dirty="0"/>
                        <a:t>Leicester</a:t>
                      </a:r>
                    </a:p>
                  </a:txBody>
                  <a:tcPr/>
                </a:tc>
                <a:tc>
                  <a:txBody>
                    <a:bodyPr/>
                    <a:lstStyle/>
                    <a:p>
                      <a:pPr algn="ctr"/>
                      <a:endParaRPr lang="en-GB" sz="1400"/>
                    </a:p>
                  </a:txBody>
                  <a:tcPr/>
                </a:tc>
                <a:tc>
                  <a:txBody>
                    <a:bodyPr/>
                    <a:lstStyle/>
                    <a:p>
                      <a:pPr algn="ctr"/>
                      <a:r>
                        <a:rPr lang="en-GB" sz="1400" dirty="0"/>
                        <a:t>Leeds</a:t>
                      </a:r>
                    </a:p>
                  </a:txBody>
                  <a:tcPr/>
                </a:tc>
                <a:tc>
                  <a:txBody>
                    <a:bodyPr/>
                    <a:lstStyle/>
                    <a:p>
                      <a:pPr algn="ctr"/>
                      <a:endParaRPr lang="en-GB" sz="1400" dirty="0"/>
                    </a:p>
                  </a:txBody>
                  <a:tcPr/>
                </a:tc>
                <a:extLst>
                  <a:ext uri="{0D108BD9-81ED-4DB2-BD59-A6C34878D82A}">
                    <a16:rowId xmlns:a16="http://schemas.microsoft.com/office/drawing/2014/main" val="784886035"/>
                  </a:ext>
                </a:extLst>
              </a:tr>
              <a:tr h="360694">
                <a:tc>
                  <a:txBody>
                    <a:bodyPr/>
                    <a:lstStyle/>
                    <a:p>
                      <a:pPr algn="ctr"/>
                      <a:r>
                        <a:rPr lang="en-GB" sz="1400" dirty="0"/>
                        <a:t>Lincoln</a:t>
                      </a:r>
                    </a:p>
                  </a:txBody>
                  <a:tcPr/>
                </a:tc>
                <a:tc>
                  <a:txBody>
                    <a:bodyPr/>
                    <a:lstStyle/>
                    <a:p>
                      <a:pPr algn="ctr"/>
                      <a:endParaRPr lang="en-GB" sz="1400" dirty="0"/>
                    </a:p>
                  </a:txBody>
                  <a:tcPr/>
                </a:tc>
                <a:tc>
                  <a:txBody>
                    <a:bodyPr/>
                    <a:lstStyle/>
                    <a:p>
                      <a:pPr algn="ctr"/>
                      <a:r>
                        <a:rPr lang="en-GB" sz="1400" dirty="0"/>
                        <a:t>Liverpool</a:t>
                      </a:r>
                    </a:p>
                  </a:txBody>
                  <a:tcPr/>
                </a:tc>
                <a:tc>
                  <a:txBody>
                    <a:bodyPr/>
                    <a:lstStyle/>
                    <a:p>
                      <a:pPr algn="ctr"/>
                      <a:endParaRPr lang="en-GB" sz="1400" dirty="0"/>
                    </a:p>
                  </a:txBody>
                  <a:tcPr/>
                </a:tc>
                <a:extLst>
                  <a:ext uri="{0D108BD9-81ED-4DB2-BD59-A6C34878D82A}">
                    <a16:rowId xmlns:a16="http://schemas.microsoft.com/office/drawing/2014/main" val="1832193785"/>
                  </a:ext>
                </a:extLst>
              </a:tr>
              <a:tr h="360694">
                <a:tc>
                  <a:txBody>
                    <a:bodyPr/>
                    <a:lstStyle/>
                    <a:p>
                      <a:pPr algn="ctr"/>
                      <a:r>
                        <a:rPr lang="en-GB" sz="1400" dirty="0"/>
                        <a:t>Liverpool</a:t>
                      </a:r>
                    </a:p>
                  </a:txBody>
                  <a:tcPr/>
                </a:tc>
                <a:tc>
                  <a:txBody>
                    <a:bodyPr/>
                    <a:lstStyle/>
                    <a:p>
                      <a:pPr algn="ctr"/>
                      <a:endParaRPr lang="en-GB" sz="1400" dirty="0"/>
                    </a:p>
                  </a:txBody>
                  <a:tcPr/>
                </a:tc>
                <a:tc>
                  <a:txBody>
                    <a:bodyPr/>
                    <a:lstStyle/>
                    <a:p>
                      <a:pPr algn="ctr"/>
                      <a:r>
                        <a:rPr lang="en-GB" sz="1400" dirty="0"/>
                        <a:t>Manchester</a:t>
                      </a:r>
                    </a:p>
                  </a:txBody>
                  <a:tcPr/>
                </a:tc>
                <a:tc>
                  <a:txBody>
                    <a:bodyPr/>
                    <a:lstStyle/>
                    <a:p>
                      <a:pPr algn="ctr"/>
                      <a:endParaRPr lang="en-GB" sz="1400" dirty="0"/>
                    </a:p>
                  </a:txBody>
                  <a:tcPr/>
                </a:tc>
                <a:extLst>
                  <a:ext uri="{0D108BD9-81ED-4DB2-BD59-A6C34878D82A}">
                    <a16:rowId xmlns:a16="http://schemas.microsoft.com/office/drawing/2014/main" val="247427369"/>
                  </a:ext>
                </a:extLst>
              </a:tr>
              <a:tr h="360694">
                <a:tc>
                  <a:txBody>
                    <a:bodyPr/>
                    <a:lstStyle/>
                    <a:p>
                      <a:pPr algn="ctr"/>
                      <a:r>
                        <a:rPr lang="en-GB" sz="1400" dirty="0"/>
                        <a:t>Nottingham</a:t>
                      </a:r>
                    </a:p>
                  </a:txBody>
                  <a:tcPr/>
                </a:tc>
                <a:tc>
                  <a:txBody>
                    <a:bodyPr/>
                    <a:lstStyle/>
                    <a:p>
                      <a:pPr algn="ctr"/>
                      <a:endParaRPr lang="en-GB" sz="1400" dirty="0"/>
                    </a:p>
                  </a:txBody>
                  <a:tcPr/>
                </a:tc>
                <a:tc>
                  <a:txBody>
                    <a:bodyPr/>
                    <a:lstStyle/>
                    <a:p>
                      <a:pPr algn="ctr"/>
                      <a:r>
                        <a:rPr lang="en-GB" sz="1400" dirty="0"/>
                        <a:t>Oxford</a:t>
                      </a:r>
                    </a:p>
                  </a:txBody>
                  <a:tcPr/>
                </a:tc>
                <a:tc>
                  <a:txBody>
                    <a:bodyPr/>
                    <a:lstStyle/>
                    <a:p>
                      <a:pPr algn="ctr"/>
                      <a:endParaRPr lang="en-GB" sz="1400" dirty="0"/>
                    </a:p>
                  </a:txBody>
                  <a:tcPr/>
                </a:tc>
                <a:extLst>
                  <a:ext uri="{0D108BD9-81ED-4DB2-BD59-A6C34878D82A}">
                    <a16:rowId xmlns:a16="http://schemas.microsoft.com/office/drawing/2014/main" val="2829621086"/>
                  </a:ext>
                </a:extLst>
              </a:tr>
              <a:tr h="360694">
                <a:tc>
                  <a:txBody>
                    <a:bodyPr/>
                    <a:lstStyle/>
                    <a:p>
                      <a:pPr algn="ctr"/>
                      <a:endParaRPr lang="en-GB" sz="1400" dirty="0"/>
                    </a:p>
                  </a:txBody>
                  <a:tcPr/>
                </a:tc>
                <a:tc>
                  <a:txBody>
                    <a:bodyPr/>
                    <a:lstStyle/>
                    <a:p>
                      <a:pPr algn="ctr"/>
                      <a:endParaRPr lang="en-GB" sz="1400" dirty="0"/>
                    </a:p>
                  </a:txBody>
                  <a:tcPr/>
                </a:tc>
                <a:tc>
                  <a:txBody>
                    <a:bodyPr/>
                    <a:lstStyle/>
                    <a:p>
                      <a:pPr algn="ctr"/>
                      <a:r>
                        <a:rPr lang="en-GB" sz="1400" dirty="0"/>
                        <a:t>Sheffield</a:t>
                      </a:r>
                    </a:p>
                  </a:txBody>
                  <a:tcPr/>
                </a:tc>
                <a:tc>
                  <a:txBody>
                    <a:bodyPr/>
                    <a:lstStyle/>
                    <a:p>
                      <a:pPr algn="ctr"/>
                      <a:endParaRPr lang="en-GB" sz="1400" dirty="0"/>
                    </a:p>
                  </a:txBody>
                  <a:tcPr/>
                </a:tc>
                <a:extLst>
                  <a:ext uri="{0D108BD9-81ED-4DB2-BD59-A6C34878D82A}">
                    <a16:rowId xmlns:a16="http://schemas.microsoft.com/office/drawing/2014/main" val="1491053813"/>
                  </a:ext>
                </a:extLst>
              </a:tr>
              <a:tr h="360694">
                <a:tc>
                  <a:txBody>
                    <a:bodyPr/>
                    <a:lstStyle/>
                    <a:p>
                      <a:pPr algn="ctr"/>
                      <a:endParaRPr lang="en-GB" sz="1400" dirty="0"/>
                    </a:p>
                  </a:txBody>
                  <a:tcPr/>
                </a:tc>
                <a:tc>
                  <a:txBody>
                    <a:bodyPr/>
                    <a:lstStyle/>
                    <a:p>
                      <a:pPr algn="ctr"/>
                      <a:endParaRPr lang="en-GB" sz="1400" dirty="0"/>
                    </a:p>
                  </a:txBody>
                  <a:tcPr/>
                </a:tc>
                <a:tc>
                  <a:txBody>
                    <a:bodyPr/>
                    <a:lstStyle/>
                    <a:p>
                      <a:pPr algn="ctr"/>
                      <a:r>
                        <a:rPr lang="en-GB" sz="1400" dirty="0"/>
                        <a:t>Southampton</a:t>
                      </a:r>
                    </a:p>
                  </a:txBody>
                  <a:tcPr/>
                </a:tc>
                <a:tc>
                  <a:txBody>
                    <a:bodyPr/>
                    <a:lstStyle/>
                    <a:p>
                      <a:pPr algn="ctr"/>
                      <a:endParaRPr lang="en-GB" sz="1400" dirty="0"/>
                    </a:p>
                  </a:txBody>
                  <a:tcPr/>
                </a:tc>
                <a:extLst>
                  <a:ext uri="{0D108BD9-81ED-4DB2-BD59-A6C34878D82A}">
                    <a16:rowId xmlns:a16="http://schemas.microsoft.com/office/drawing/2014/main" val="442392516"/>
                  </a:ext>
                </a:extLst>
              </a:tr>
              <a:tr h="360694">
                <a:tc>
                  <a:txBody>
                    <a:bodyPr/>
                    <a:lstStyle/>
                    <a:p>
                      <a:pPr algn="ctr"/>
                      <a:endParaRPr lang="en-GB" sz="1400" dirty="0"/>
                    </a:p>
                  </a:txBody>
                  <a:tcPr/>
                </a:tc>
                <a:tc>
                  <a:txBody>
                    <a:bodyPr/>
                    <a:lstStyle/>
                    <a:p>
                      <a:pPr algn="ctr"/>
                      <a:endParaRPr lang="en-GB" sz="1400" dirty="0"/>
                    </a:p>
                  </a:txBody>
                  <a:tcPr/>
                </a:tc>
                <a:tc>
                  <a:txBody>
                    <a:bodyPr/>
                    <a:lstStyle/>
                    <a:p>
                      <a:pPr algn="ctr"/>
                      <a:r>
                        <a:rPr lang="en-GB" sz="1400" dirty="0"/>
                        <a:t>Sunderland</a:t>
                      </a:r>
                    </a:p>
                  </a:txBody>
                  <a:tcPr/>
                </a:tc>
                <a:tc>
                  <a:txBody>
                    <a:bodyPr/>
                    <a:lstStyle/>
                    <a:p>
                      <a:pPr algn="ctr"/>
                      <a:endParaRPr lang="en-GB" sz="1400" dirty="0"/>
                    </a:p>
                  </a:txBody>
                  <a:tcPr/>
                </a:tc>
                <a:extLst>
                  <a:ext uri="{0D108BD9-81ED-4DB2-BD59-A6C34878D82A}">
                    <a16:rowId xmlns:a16="http://schemas.microsoft.com/office/drawing/2014/main" val="1882297715"/>
                  </a:ext>
                </a:extLst>
              </a:tr>
              <a:tr h="360694">
                <a:tc>
                  <a:txBody>
                    <a:bodyPr/>
                    <a:lstStyle/>
                    <a:p>
                      <a:pPr algn="ctr"/>
                      <a:endParaRPr lang="en-GB" sz="1400" dirty="0"/>
                    </a:p>
                  </a:txBody>
                  <a:tcPr/>
                </a:tc>
                <a:tc>
                  <a:txBody>
                    <a:bodyPr/>
                    <a:lstStyle/>
                    <a:p>
                      <a:pPr algn="ctr"/>
                      <a:endParaRPr lang="en-GB" sz="1400" dirty="0"/>
                    </a:p>
                  </a:txBody>
                  <a:tcPr/>
                </a:tc>
                <a:tc>
                  <a:txBody>
                    <a:bodyPr/>
                    <a:lstStyle/>
                    <a:p>
                      <a:pPr algn="ctr"/>
                      <a:r>
                        <a:rPr lang="en-GB" sz="1400" dirty="0"/>
                        <a:t>UCL</a:t>
                      </a:r>
                    </a:p>
                  </a:txBody>
                  <a:tcPr/>
                </a:tc>
                <a:tc>
                  <a:txBody>
                    <a:bodyPr/>
                    <a:lstStyle/>
                    <a:p>
                      <a:pPr algn="ctr"/>
                      <a:endParaRPr lang="en-GB" sz="1400" dirty="0"/>
                    </a:p>
                  </a:txBody>
                  <a:tcPr/>
                </a:tc>
                <a:extLst>
                  <a:ext uri="{0D108BD9-81ED-4DB2-BD59-A6C34878D82A}">
                    <a16:rowId xmlns:a16="http://schemas.microsoft.com/office/drawing/2014/main" val="1695722520"/>
                  </a:ext>
                </a:extLst>
              </a:tr>
            </a:tbl>
          </a:graphicData>
        </a:graphic>
      </p:graphicFrame>
    </p:spTree>
    <p:extLst>
      <p:ext uri="{BB962C8B-B14F-4D97-AF65-F5344CB8AC3E}">
        <p14:creationId xmlns:p14="http://schemas.microsoft.com/office/powerpoint/2010/main" val="8403968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A18B5-8258-37B9-DF69-5AEC385B8414}"/>
              </a:ext>
            </a:extLst>
          </p:cNvPr>
          <p:cNvSpPr>
            <a:spLocks noGrp="1"/>
          </p:cNvSpPr>
          <p:nvPr>
            <p:ph type="title"/>
          </p:nvPr>
        </p:nvSpPr>
        <p:spPr/>
        <p:txBody>
          <a:bodyPr/>
          <a:lstStyle/>
          <a:p>
            <a:r>
              <a:rPr lang="en-GB" dirty="0"/>
              <a:t>Interview Format</a:t>
            </a:r>
          </a:p>
        </p:txBody>
      </p:sp>
      <p:graphicFrame>
        <p:nvGraphicFramePr>
          <p:cNvPr id="4" name="Table 4">
            <a:extLst>
              <a:ext uri="{FF2B5EF4-FFF2-40B4-BE49-F238E27FC236}">
                <a16:creationId xmlns:a16="http://schemas.microsoft.com/office/drawing/2014/main" id="{5AEEDD4D-BDE5-2BBB-A37E-EC1083A12D52}"/>
              </a:ext>
            </a:extLst>
          </p:cNvPr>
          <p:cNvGraphicFramePr>
            <a:graphicFrameLocks noGrp="1"/>
          </p:cNvGraphicFramePr>
          <p:nvPr>
            <p:ph idx="1"/>
            <p:extLst>
              <p:ext uri="{D42A27DB-BD31-4B8C-83A1-F6EECF244321}">
                <p14:modId xmlns:p14="http://schemas.microsoft.com/office/powerpoint/2010/main" val="4150246329"/>
              </p:ext>
            </p:extLst>
          </p:nvPr>
        </p:nvGraphicFramePr>
        <p:xfrm>
          <a:off x="2121452" y="1393115"/>
          <a:ext cx="7949096" cy="4598849"/>
        </p:xfrm>
        <a:graphic>
          <a:graphicData uri="http://schemas.openxmlformats.org/drawingml/2006/table">
            <a:tbl>
              <a:tblPr firstRow="1" bandRow="1">
                <a:tableStyleId>{5C22544A-7EE6-4342-B048-85BDC9FD1C3A}</a:tableStyleId>
              </a:tblPr>
              <a:tblGrid>
                <a:gridCol w="1987274">
                  <a:extLst>
                    <a:ext uri="{9D8B030D-6E8A-4147-A177-3AD203B41FA5}">
                      <a16:colId xmlns:a16="http://schemas.microsoft.com/office/drawing/2014/main" val="2259185122"/>
                    </a:ext>
                  </a:extLst>
                </a:gridCol>
                <a:gridCol w="1987274">
                  <a:extLst>
                    <a:ext uri="{9D8B030D-6E8A-4147-A177-3AD203B41FA5}">
                      <a16:colId xmlns:a16="http://schemas.microsoft.com/office/drawing/2014/main" val="2910952798"/>
                    </a:ext>
                  </a:extLst>
                </a:gridCol>
                <a:gridCol w="1987274">
                  <a:extLst>
                    <a:ext uri="{9D8B030D-6E8A-4147-A177-3AD203B41FA5}">
                      <a16:colId xmlns:a16="http://schemas.microsoft.com/office/drawing/2014/main" val="3674956001"/>
                    </a:ext>
                  </a:extLst>
                </a:gridCol>
                <a:gridCol w="1987274">
                  <a:extLst>
                    <a:ext uri="{9D8B030D-6E8A-4147-A177-3AD203B41FA5}">
                      <a16:colId xmlns:a16="http://schemas.microsoft.com/office/drawing/2014/main" val="1223937388"/>
                    </a:ext>
                  </a:extLst>
                </a:gridCol>
              </a:tblGrid>
              <a:tr h="631215">
                <a:tc>
                  <a:txBody>
                    <a:bodyPr/>
                    <a:lstStyle/>
                    <a:p>
                      <a:pPr algn="ctr"/>
                      <a:r>
                        <a:rPr lang="en-GB" sz="1400" dirty="0"/>
                        <a:t>Panel</a:t>
                      </a:r>
                    </a:p>
                  </a:txBody>
                  <a:tcPr anchor="ctr"/>
                </a:tc>
                <a:tc gridSpan="3">
                  <a:txBody>
                    <a:bodyPr/>
                    <a:lstStyle/>
                    <a:p>
                      <a:pPr algn="ctr"/>
                      <a:r>
                        <a:rPr lang="en-GB" sz="1400" dirty="0"/>
                        <a:t>Multiple Mini Interview (MMI)</a:t>
                      </a:r>
                    </a:p>
                  </a:txBody>
                  <a:tcPr anchor="ctr"/>
                </a:tc>
                <a:tc hMerge="1">
                  <a:txBody>
                    <a:bodyPr/>
                    <a:lstStyle/>
                    <a:p>
                      <a:endParaRPr lang="en-GB" sz="1400" dirty="0"/>
                    </a:p>
                  </a:txBody>
                  <a:tcPr/>
                </a:tc>
                <a:tc hMerge="1">
                  <a:txBody>
                    <a:bodyPr/>
                    <a:lstStyle/>
                    <a:p>
                      <a:endParaRPr lang="en-GB" sz="1400" dirty="0"/>
                    </a:p>
                  </a:txBody>
                  <a:tcPr/>
                </a:tc>
                <a:extLst>
                  <a:ext uri="{0D108BD9-81ED-4DB2-BD59-A6C34878D82A}">
                    <a16:rowId xmlns:a16="http://schemas.microsoft.com/office/drawing/2014/main" val="1896678164"/>
                  </a:ext>
                </a:extLst>
              </a:tr>
              <a:tr h="360694">
                <a:tc>
                  <a:txBody>
                    <a:bodyPr/>
                    <a:lstStyle/>
                    <a:p>
                      <a:pPr algn="ctr" rtl="0" fontAlgn="ctr"/>
                      <a:r>
                        <a:rPr lang="en-GB" sz="1300" u="none" strike="noStrike" dirty="0">
                          <a:effectLst/>
                        </a:rPr>
                        <a:t>Bristol</a:t>
                      </a:r>
                      <a:endParaRPr lang="en-GB" sz="1300" b="0" i="0" u="none" strike="noStrike" dirty="0">
                        <a:solidFill>
                          <a:srgbClr val="000000"/>
                        </a:solidFill>
                        <a:effectLst/>
                        <a:latin typeface="Calibri" panose="020F0502020204030204" pitchFamily="34" charset="0"/>
                      </a:endParaRPr>
                    </a:p>
                  </a:txBody>
                  <a:tcPr marL="5803" marR="5803" marT="5803" marB="0" anchor="ctr"/>
                </a:tc>
                <a:tc>
                  <a:txBody>
                    <a:bodyPr/>
                    <a:lstStyle/>
                    <a:p>
                      <a:pPr algn="ctr" rtl="0" fontAlgn="ctr"/>
                      <a:r>
                        <a:rPr lang="en-GB" sz="1300" u="none" strike="noStrike">
                          <a:effectLst/>
                        </a:rPr>
                        <a:t>Aberdeen</a:t>
                      </a:r>
                      <a:endParaRPr lang="en-GB" sz="1300" b="0" i="0" u="none" strike="noStrike">
                        <a:solidFill>
                          <a:srgbClr val="000000"/>
                        </a:solidFill>
                        <a:effectLst/>
                        <a:latin typeface="Calibri" panose="020F0502020204030204" pitchFamily="34" charset="0"/>
                      </a:endParaRPr>
                    </a:p>
                  </a:txBody>
                  <a:tcPr marL="5803" marR="5803" marT="5803" marB="0" anchor="ctr"/>
                </a:tc>
                <a:tc>
                  <a:txBody>
                    <a:bodyPr/>
                    <a:lstStyle/>
                    <a:p>
                      <a:pPr algn="ctr" rtl="0" fontAlgn="ctr"/>
                      <a:r>
                        <a:rPr lang="en-GB" sz="1300" u="none" strike="noStrike">
                          <a:effectLst/>
                        </a:rPr>
                        <a:t>Hull York</a:t>
                      </a:r>
                      <a:endParaRPr lang="en-GB" sz="1300" b="0" i="0" u="none" strike="noStrike">
                        <a:solidFill>
                          <a:srgbClr val="000000"/>
                        </a:solidFill>
                        <a:effectLst/>
                        <a:latin typeface="Calibri" panose="020F0502020204030204" pitchFamily="34" charset="0"/>
                      </a:endParaRPr>
                    </a:p>
                  </a:txBody>
                  <a:tcPr marL="5803" marR="5803" marT="5803" marB="0" anchor="ctr"/>
                </a:tc>
                <a:tc>
                  <a:txBody>
                    <a:bodyPr/>
                    <a:lstStyle/>
                    <a:p>
                      <a:pPr algn="ctr" rtl="0" fontAlgn="ctr"/>
                      <a:r>
                        <a:rPr lang="en-GB" sz="1300" u="none" strike="noStrike">
                          <a:effectLst/>
                        </a:rPr>
                        <a:t>Newcastle</a:t>
                      </a:r>
                      <a:endParaRPr lang="en-GB" sz="1300" b="0" i="0" u="none" strike="noStrike">
                        <a:solidFill>
                          <a:srgbClr val="000000"/>
                        </a:solidFill>
                        <a:effectLst/>
                        <a:latin typeface="Calibri" panose="020F0502020204030204" pitchFamily="34" charset="0"/>
                      </a:endParaRPr>
                    </a:p>
                  </a:txBody>
                  <a:tcPr marL="5803" marR="5803" marT="5803" marB="0" anchor="ctr"/>
                </a:tc>
                <a:extLst>
                  <a:ext uri="{0D108BD9-81ED-4DB2-BD59-A6C34878D82A}">
                    <a16:rowId xmlns:a16="http://schemas.microsoft.com/office/drawing/2014/main" val="4163314444"/>
                  </a:ext>
                </a:extLst>
              </a:tr>
              <a:tr h="360694">
                <a:tc>
                  <a:txBody>
                    <a:bodyPr/>
                    <a:lstStyle/>
                    <a:p>
                      <a:pPr algn="ctr" rtl="0" fontAlgn="ctr"/>
                      <a:r>
                        <a:rPr lang="en-GB" sz="1300" u="none" strike="noStrike" dirty="0">
                          <a:effectLst/>
                        </a:rPr>
                        <a:t>Cambridge</a:t>
                      </a:r>
                      <a:endParaRPr lang="en-GB" sz="1300" b="0" i="0" u="none" strike="noStrike" dirty="0">
                        <a:solidFill>
                          <a:srgbClr val="000000"/>
                        </a:solidFill>
                        <a:effectLst/>
                        <a:latin typeface="Calibri" panose="020F0502020204030204" pitchFamily="34" charset="0"/>
                      </a:endParaRPr>
                    </a:p>
                  </a:txBody>
                  <a:tcPr marL="5803" marR="5803" marT="5803" marB="0" anchor="ctr"/>
                </a:tc>
                <a:tc>
                  <a:txBody>
                    <a:bodyPr/>
                    <a:lstStyle/>
                    <a:p>
                      <a:pPr algn="ctr" rtl="0" fontAlgn="ctr"/>
                      <a:r>
                        <a:rPr lang="en-GB" sz="1300" u="none" strike="noStrike">
                          <a:effectLst/>
                        </a:rPr>
                        <a:t>ARU</a:t>
                      </a:r>
                      <a:endParaRPr lang="en-GB" sz="1300" b="0" i="0" u="none" strike="noStrike">
                        <a:solidFill>
                          <a:srgbClr val="000000"/>
                        </a:solidFill>
                        <a:effectLst/>
                        <a:latin typeface="Calibri" panose="020F0502020204030204" pitchFamily="34" charset="0"/>
                      </a:endParaRPr>
                    </a:p>
                  </a:txBody>
                  <a:tcPr marL="5803" marR="5803" marT="5803" marB="0" anchor="ctr"/>
                </a:tc>
                <a:tc>
                  <a:txBody>
                    <a:bodyPr/>
                    <a:lstStyle/>
                    <a:p>
                      <a:pPr algn="ctr" rtl="0" fontAlgn="ctr"/>
                      <a:r>
                        <a:rPr lang="en-GB" sz="1300" u="none" strike="noStrike">
                          <a:effectLst/>
                        </a:rPr>
                        <a:t>Imperial</a:t>
                      </a:r>
                      <a:endParaRPr lang="en-GB" sz="1300" b="0" i="0" u="none" strike="noStrike">
                        <a:solidFill>
                          <a:srgbClr val="000000"/>
                        </a:solidFill>
                        <a:effectLst/>
                        <a:latin typeface="Calibri" panose="020F0502020204030204" pitchFamily="34" charset="0"/>
                      </a:endParaRPr>
                    </a:p>
                  </a:txBody>
                  <a:tcPr marL="5803" marR="5803" marT="5803" marB="0" anchor="ctr"/>
                </a:tc>
                <a:tc>
                  <a:txBody>
                    <a:bodyPr/>
                    <a:lstStyle/>
                    <a:p>
                      <a:pPr algn="ctr" rtl="0" fontAlgn="ctr"/>
                      <a:r>
                        <a:rPr lang="en-GB" sz="1300" u="none" strike="noStrike">
                          <a:effectLst/>
                        </a:rPr>
                        <a:t>Nottingham</a:t>
                      </a:r>
                      <a:endParaRPr lang="en-GB" sz="1300" b="0" i="0" u="none" strike="noStrike">
                        <a:solidFill>
                          <a:srgbClr val="000000"/>
                        </a:solidFill>
                        <a:effectLst/>
                        <a:latin typeface="Calibri" panose="020F0502020204030204" pitchFamily="34" charset="0"/>
                      </a:endParaRPr>
                    </a:p>
                  </a:txBody>
                  <a:tcPr marL="5803" marR="5803" marT="5803" marB="0" anchor="ctr"/>
                </a:tc>
                <a:extLst>
                  <a:ext uri="{0D108BD9-81ED-4DB2-BD59-A6C34878D82A}">
                    <a16:rowId xmlns:a16="http://schemas.microsoft.com/office/drawing/2014/main" val="3941579085"/>
                  </a:ext>
                </a:extLst>
              </a:tr>
              <a:tr h="360694">
                <a:tc>
                  <a:txBody>
                    <a:bodyPr/>
                    <a:lstStyle/>
                    <a:p>
                      <a:pPr algn="ctr" rtl="0" fontAlgn="ctr"/>
                      <a:r>
                        <a:rPr lang="en-GB" sz="1300" u="none" strike="noStrike">
                          <a:effectLst/>
                        </a:rPr>
                        <a:t>Edinburgh</a:t>
                      </a:r>
                      <a:endParaRPr lang="en-GB" sz="1300" b="0" i="0" u="none" strike="noStrike">
                        <a:solidFill>
                          <a:srgbClr val="000000"/>
                        </a:solidFill>
                        <a:effectLst/>
                        <a:latin typeface="Calibri" panose="020F0502020204030204" pitchFamily="34" charset="0"/>
                      </a:endParaRPr>
                    </a:p>
                  </a:txBody>
                  <a:tcPr marL="5803" marR="5803" marT="5803" marB="0" anchor="ctr"/>
                </a:tc>
                <a:tc>
                  <a:txBody>
                    <a:bodyPr/>
                    <a:lstStyle/>
                    <a:p>
                      <a:pPr algn="ctr" rtl="0" fontAlgn="ctr"/>
                      <a:r>
                        <a:rPr lang="en-GB" sz="1300" u="none" strike="noStrike" dirty="0">
                          <a:effectLst/>
                        </a:rPr>
                        <a:t>Aston </a:t>
                      </a:r>
                      <a:endParaRPr lang="en-GB" sz="1300" b="0" i="0" u="none" strike="noStrike" dirty="0">
                        <a:solidFill>
                          <a:srgbClr val="000000"/>
                        </a:solidFill>
                        <a:effectLst/>
                        <a:latin typeface="Calibri" panose="020F0502020204030204" pitchFamily="34" charset="0"/>
                      </a:endParaRPr>
                    </a:p>
                  </a:txBody>
                  <a:tcPr marL="5803" marR="5803" marT="5803" marB="0" anchor="ctr"/>
                </a:tc>
                <a:tc>
                  <a:txBody>
                    <a:bodyPr/>
                    <a:lstStyle/>
                    <a:p>
                      <a:pPr algn="ctr" rtl="0" fontAlgn="ctr"/>
                      <a:r>
                        <a:rPr lang="en-GB" sz="1300" u="none" strike="noStrike">
                          <a:effectLst/>
                        </a:rPr>
                        <a:t>Keele</a:t>
                      </a:r>
                      <a:endParaRPr lang="en-GB" sz="1300" b="0" i="0" u="none" strike="noStrike">
                        <a:solidFill>
                          <a:srgbClr val="000000"/>
                        </a:solidFill>
                        <a:effectLst/>
                        <a:latin typeface="Calibri" panose="020F0502020204030204" pitchFamily="34" charset="0"/>
                      </a:endParaRPr>
                    </a:p>
                  </a:txBody>
                  <a:tcPr marL="5803" marR="5803" marT="5803" marB="0" anchor="ctr"/>
                </a:tc>
                <a:tc>
                  <a:txBody>
                    <a:bodyPr/>
                    <a:lstStyle/>
                    <a:p>
                      <a:pPr algn="ctr" rtl="0" fontAlgn="ctr"/>
                      <a:r>
                        <a:rPr lang="en-GB" sz="1300" u="none" strike="noStrike">
                          <a:effectLst/>
                        </a:rPr>
                        <a:t>Plymouth</a:t>
                      </a:r>
                      <a:endParaRPr lang="en-GB" sz="1300" b="0" i="0" u="none" strike="noStrike">
                        <a:solidFill>
                          <a:srgbClr val="000000"/>
                        </a:solidFill>
                        <a:effectLst/>
                        <a:latin typeface="Calibri" panose="020F0502020204030204" pitchFamily="34" charset="0"/>
                      </a:endParaRPr>
                    </a:p>
                  </a:txBody>
                  <a:tcPr marL="5803" marR="5803" marT="5803" marB="0" anchor="ctr"/>
                </a:tc>
                <a:extLst>
                  <a:ext uri="{0D108BD9-81ED-4DB2-BD59-A6C34878D82A}">
                    <a16:rowId xmlns:a16="http://schemas.microsoft.com/office/drawing/2014/main" val="1270943989"/>
                  </a:ext>
                </a:extLst>
              </a:tr>
              <a:tr h="360694">
                <a:tc>
                  <a:txBody>
                    <a:bodyPr/>
                    <a:lstStyle/>
                    <a:p>
                      <a:pPr algn="ctr" rtl="0" fontAlgn="ctr"/>
                      <a:r>
                        <a:rPr lang="en-GB" sz="1300" u="none" strike="noStrike" dirty="0">
                          <a:effectLst/>
                        </a:rPr>
                        <a:t>Glasgow</a:t>
                      </a:r>
                      <a:endParaRPr lang="en-GB" sz="1300" b="0" i="0" u="none" strike="noStrike" dirty="0">
                        <a:solidFill>
                          <a:srgbClr val="000000"/>
                        </a:solidFill>
                        <a:effectLst/>
                        <a:latin typeface="Calibri" panose="020F0502020204030204" pitchFamily="34" charset="0"/>
                      </a:endParaRPr>
                    </a:p>
                  </a:txBody>
                  <a:tcPr marL="5803" marR="5803" marT="5803" marB="0" anchor="ctr"/>
                </a:tc>
                <a:tc>
                  <a:txBody>
                    <a:bodyPr/>
                    <a:lstStyle/>
                    <a:p>
                      <a:pPr algn="ctr" rtl="0" fontAlgn="ctr"/>
                      <a:r>
                        <a:rPr lang="en-GB" sz="1300" u="none" strike="noStrike" dirty="0">
                          <a:effectLst/>
                        </a:rPr>
                        <a:t>Birmingham</a:t>
                      </a:r>
                      <a:endParaRPr lang="en-GB" sz="1300" b="0" i="0" u="none" strike="noStrike" dirty="0">
                        <a:solidFill>
                          <a:srgbClr val="000000"/>
                        </a:solidFill>
                        <a:effectLst/>
                        <a:latin typeface="Calibri" panose="020F0502020204030204" pitchFamily="34" charset="0"/>
                      </a:endParaRPr>
                    </a:p>
                  </a:txBody>
                  <a:tcPr marL="5803" marR="5803" marT="5803" marB="0" anchor="ctr"/>
                </a:tc>
                <a:tc>
                  <a:txBody>
                    <a:bodyPr/>
                    <a:lstStyle/>
                    <a:p>
                      <a:pPr algn="ctr" rtl="0" fontAlgn="ctr"/>
                      <a:r>
                        <a:rPr lang="en-GB" sz="1300" u="none" strike="noStrike">
                          <a:effectLst/>
                        </a:rPr>
                        <a:t>KMMS</a:t>
                      </a:r>
                      <a:endParaRPr lang="en-GB" sz="1300" b="0" i="0" u="none" strike="noStrike">
                        <a:solidFill>
                          <a:srgbClr val="000000"/>
                        </a:solidFill>
                        <a:effectLst/>
                        <a:latin typeface="Calibri" panose="020F0502020204030204" pitchFamily="34" charset="0"/>
                      </a:endParaRPr>
                    </a:p>
                  </a:txBody>
                  <a:tcPr marL="5803" marR="5803" marT="5803" marB="0" anchor="ctr"/>
                </a:tc>
                <a:tc>
                  <a:txBody>
                    <a:bodyPr/>
                    <a:lstStyle/>
                    <a:p>
                      <a:pPr algn="ctr" rtl="0" fontAlgn="ctr"/>
                      <a:r>
                        <a:rPr lang="en-GB" sz="1300" u="none" strike="noStrike">
                          <a:effectLst/>
                        </a:rPr>
                        <a:t>Queen Mary’s</a:t>
                      </a:r>
                      <a:endParaRPr lang="en-GB" sz="1300" b="0" i="0" u="none" strike="noStrike">
                        <a:solidFill>
                          <a:srgbClr val="000000"/>
                        </a:solidFill>
                        <a:effectLst/>
                        <a:latin typeface="Calibri" panose="020F0502020204030204" pitchFamily="34" charset="0"/>
                      </a:endParaRPr>
                    </a:p>
                  </a:txBody>
                  <a:tcPr marL="5803" marR="5803" marT="5803" marB="0" anchor="ctr"/>
                </a:tc>
                <a:extLst>
                  <a:ext uri="{0D108BD9-81ED-4DB2-BD59-A6C34878D82A}">
                    <a16:rowId xmlns:a16="http://schemas.microsoft.com/office/drawing/2014/main" val="784886035"/>
                  </a:ext>
                </a:extLst>
              </a:tr>
              <a:tr h="360694">
                <a:tc>
                  <a:txBody>
                    <a:bodyPr/>
                    <a:lstStyle/>
                    <a:p>
                      <a:pPr algn="ctr" rtl="0" fontAlgn="ctr"/>
                      <a:r>
                        <a:rPr lang="en-GB" sz="1300" u="none" strike="noStrike">
                          <a:effectLst/>
                        </a:rPr>
                        <a:t>Kings</a:t>
                      </a:r>
                      <a:endParaRPr lang="en-GB" sz="1300" b="0" i="0" u="none" strike="noStrike">
                        <a:solidFill>
                          <a:srgbClr val="000000"/>
                        </a:solidFill>
                        <a:effectLst/>
                        <a:latin typeface="Calibri" panose="020F0502020204030204" pitchFamily="34" charset="0"/>
                      </a:endParaRPr>
                    </a:p>
                  </a:txBody>
                  <a:tcPr marL="5803" marR="5803" marT="5803" marB="0" anchor="ctr"/>
                </a:tc>
                <a:tc>
                  <a:txBody>
                    <a:bodyPr/>
                    <a:lstStyle/>
                    <a:p>
                      <a:pPr algn="ctr" rtl="0" fontAlgn="ctr"/>
                      <a:r>
                        <a:rPr lang="en-GB" sz="1300" u="none" strike="noStrike">
                          <a:effectLst/>
                        </a:rPr>
                        <a:t>BSMS</a:t>
                      </a:r>
                      <a:endParaRPr lang="en-GB" sz="1300" b="0" i="0" u="none" strike="noStrike">
                        <a:solidFill>
                          <a:srgbClr val="000000"/>
                        </a:solidFill>
                        <a:effectLst/>
                        <a:latin typeface="Calibri" panose="020F0502020204030204" pitchFamily="34" charset="0"/>
                      </a:endParaRPr>
                    </a:p>
                  </a:txBody>
                  <a:tcPr marL="5803" marR="5803" marT="5803" marB="0" anchor="ctr"/>
                </a:tc>
                <a:tc>
                  <a:txBody>
                    <a:bodyPr/>
                    <a:lstStyle/>
                    <a:p>
                      <a:pPr algn="ctr" rtl="0" fontAlgn="ctr"/>
                      <a:r>
                        <a:rPr lang="en-GB" sz="1300" u="none" strike="noStrike" dirty="0">
                          <a:effectLst/>
                        </a:rPr>
                        <a:t>King’s College</a:t>
                      </a:r>
                      <a:endParaRPr lang="en-GB" sz="1300" b="0" i="0" u="none" strike="noStrike" dirty="0">
                        <a:solidFill>
                          <a:srgbClr val="000000"/>
                        </a:solidFill>
                        <a:effectLst/>
                        <a:latin typeface="Calibri" panose="020F0502020204030204" pitchFamily="34" charset="0"/>
                      </a:endParaRPr>
                    </a:p>
                  </a:txBody>
                  <a:tcPr marL="5803" marR="5803" marT="5803" marB="0" anchor="ctr"/>
                </a:tc>
                <a:tc>
                  <a:txBody>
                    <a:bodyPr/>
                    <a:lstStyle/>
                    <a:p>
                      <a:pPr algn="ctr" rtl="0" fontAlgn="ctr"/>
                      <a:r>
                        <a:rPr lang="en-GB" sz="1300" u="none" strike="noStrike">
                          <a:effectLst/>
                        </a:rPr>
                        <a:t>Queens, Belfast</a:t>
                      </a:r>
                      <a:endParaRPr lang="en-GB" sz="1300" b="0" i="0" u="none" strike="noStrike">
                        <a:solidFill>
                          <a:srgbClr val="000000"/>
                        </a:solidFill>
                        <a:effectLst/>
                        <a:latin typeface="Calibri" panose="020F0502020204030204" pitchFamily="34" charset="0"/>
                      </a:endParaRPr>
                    </a:p>
                  </a:txBody>
                  <a:tcPr marL="5803" marR="5803" marT="5803" marB="0" anchor="ctr"/>
                </a:tc>
                <a:extLst>
                  <a:ext uri="{0D108BD9-81ED-4DB2-BD59-A6C34878D82A}">
                    <a16:rowId xmlns:a16="http://schemas.microsoft.com/office/drawing/2014/main" val="1832193785"/>
                  </a:ext>
                </a:extLst>
              </a:tr>
              <a:tr h="360694">
                <a:tc>
                  <a:txBody>
                    <a:bodyPr/>
                    <a:lstStyle/>
                    <a:p>
                      <a:pPr algn="ctr" rtl="0" fontAlgn="ctr"/>
                      <a:r>
                        <a:rPr lang="en-GB" sz="1300" u="none" strike="noStrike">
                          <a:effectLst/>
                        </a:rPr>
                        <a:t>Oxford </a:t>
                      </a:r>
                      <a:endParaRPr lang="en-GB" sz="1300" b="0" i="0" u="none" strike="noStrike">
                        <a:solidFill>
                          <a:srgbClr val="000000"/>
                        </a:solidFill>
                        <a:effectLst/>
                        <a:latin typeface="Calibri" panose="020F0502020204030204" pitchFamily="34" charset="0"/>
                      </a:endParaRPr>
                    </a:p>
                  </a:txBody>
                  <a:tcPr marL="5803" marR="5803" marT="5803" marB="0" anchor="ctr"/>
                </a:tc>
                <a:tc>
                  <a:txBody>
                    <a:bodyPr/>
                    <a:lstStyle/>
                    <a:p>
                      <a:pPr algn="ctr" rtl="0" fontAlgn="ctr"/>
                      <a:r>
                        <a:rPr lang="en-GB" sz="1300" u="none" strike="noStrike">
                          <a:effectLst/>
                        </a:rPr>
                        <a:t>Central Lancaster</a:t>
                      </a:r>
                      <a:endParaRPr lang="en-GB" sz="1300" b="0" i="0" u="none" strike="noStrike">
                        <a:solidFill>
                          <a:srgbClr val="000000"/>
                        </a:solidFill>
                        <a:effectLst/>
                        <a:latin typeface="Calibri" panose="020F0502020204030204" pitchFamily="34" charset="0"/>
                      </a:endParaRPr>
                    </a:p>
                  </a:txBody>
                  <a:tcPr marL="5803" marR="5803" marT="5803" marB="0" anchor="ctr"/>
                </a:tc>
                <a:tc>
                  <a:txBody>
                    <a:bodyPr/>
                    <a:lstStyle/>
                    <a:p>
                      <a:pPr algn="ctr" rtl="0" fontAlgn="ctr"/>
                      <a:r>
                        <a:rPr lang="en-GB" sz="1300" u="none" strike="noStrike" dirty="0">
                          <a:effectLst/>
                        </a:rPr>
                        <a:t>Lancaster</a:t>
                      </a:r>
                      <a:endParaRPr lang="en-GB" sz="1300" b="0" i="0" u="none" strike="noStrike" dirty="0">
                        <a:solidFill>
                          <a:srgbClr val="000000"/>
                        </a:solidFill>
                        <a:effectLst/>
                        <a:latin typeface="Calibri" panose="020F0502020204030204" pitchFamily="34" charset="0"/>
                      </a:endParaRPr>
                    </a:p>
                  </a:txBody>
                  <a:tcPr marL="5803" marR="5803" marT="5803" marB="0" anchor="ctr"/>
                </a:tc>
                <a:tc>
                  <a:txBody>
                    <a:bodyPr/>
                    <a:lstStyle/>
                    <a:p>
                      <a:pPr algn="ctr" rtl="0" fontAlgn="ctr"/>
                      <a:r>
                        <a:rPr lang="en-GB" sz="1300" u="none" strike="noStrike">
                          <a:effectLst/>
                        </a:rPr>
                        <a:t>St George’s</a:t>
                      </a:r>
                      <a:endParaRPr lang="en-GB" sz="1300" b="0" i="0" u="none" strike="noStrike">
                        <a:solidFill>
                          <a:srgbClr val="000000"/>
                        </a:solidFill>
                        <a:effectLst/>
                        <a:latin typeface="Calibri" panose="020F0502020204030204" pitchFamily="34" charset="0"/>
                      </a:endParaRPr>
                    </a:p>
                  </a:txBody>
                  <a:tcPr marL="5803" marR="5803" marT="5803" marB="0" anchor="ctr"/>
                </a:tc>
                <a:extLst>
                  <a:ext uri="{0D108BD9-81ED-4DB2-BD59-A6C34878D82A}">
                    <a16:rowId xmlns:a16="http://schemas.microsoft.com/office/drawing/2014/main" val="247427369"/>
                  </a:ext>
                </a:extLst>
              </a:tr>
              <a:tr h="360694">
                <a:tc>
                  <a:txBody>
                    <a:bodyPr/>
                    <a:lstStyle/>
                    <a:p>
                      <a:pPr algn="ctr" rtl="0" fontAlgn="ctr"/>
                      <a:r>
                        <a:rPr lang="en-GB" sz="1300" u="none" strike="noStrike">
                          <a:effectLst/>
                        </a:rPr>
                        <a:t>Queen Mary’s</a:t>
                      </a:r>
                      <a:endParaRPr lang="en-GB" sz="1300" b="0" i="0" u="none" strike="noStrike">
                        <a:solidFill>
                          <a:srgbClr val="000000"/>
                        </a:solidFill>
                        <a:effectLst/>
                        <a:latin typeface="Calibri" panose="020F0502020204030204" pitchFamily="34" charset="0"/>
                      </a:endParaRPr>
                    </a:p>
                  </a:txBody>
                  <a:tcPr marL="5803" marR="5803" marT="5803" marB="0" anchor="ctr"/>
                </a:tc>
                <a:tc>
                  <a:txBody>
                    <a:bodyPr/>
                    <a:lstStyle/>
                    <a:p>
                      <a:pPr algn="ctr" rtl="0" fontAlgn="ctr"/>
                      <a:r>
                        <a:rPr lang="en-GB" sz="1300" u="none" strike="noStrike">
                          <a:effectLst/>
                        </a:rPr>
                        <a:t>Cardiff</a:t>
                      </a:r>
                      <a:endParaRPr lang="en-GB" sz="1300" b="0" i="0" u="none" strike="noStrike">
                        <a:solidFill>
                          <a:srgbClr val="000000"/>
                        </a:solidFill>
                        <a:effectLst/>
                        <a:latin typeface="Calibri" panose="020F0502020204030204" pitchFamily="34" charset="0"/>
                      </a:endParaRPr>
                    </a:p>
                  </a:txBody>
                  <a:tcPr marL="5803" marR="5803" marT="5803" marB="0" anchor="ctr"/>
                </a:tc>
                <a:tc>
                  <a:txBody>
                    <a:bodyPr/>
                    <a:lstStyle/>
                    <a:p>
                      <a:pPr algn="ctr" rtl="0" fontAlgn="ctr"/>
                      <a:r>
                        <a:rPr lang="en-GB" sz="1300" u="none" strike="noStrike" dirty="0">
                          <a:effectLst/>
                        </a:rPr>
                        <a:t>Leeds</a:t>
                      </a:r>
                      <a:endParaRPr lang="en-GB" sz="1300" b="0" i="0" u="none" strike="noStrike" dirty="0">
                        <a:solidFill>
                          <a:srgbClr val="000000"/>
                        </a:solidFill>
                        <a:effectLst/>
                        <a:latin typeface="Calibri" panose="020F0502020204030204" pitchFamily="34" charset="0"/>
                      </a:endParaRPr>
                    </a:p>
                  </a:txBody>
                  <a:tcPr marL="5803" marR="5803" marT="5803" marB="0" anchor="ctr"/>
                </a:tc>
                <a:tc>
                  <a:txBody>
                    <a:bodyPr/>
                    <a:lstStyle/>
                    <a:p>
                      <a:pPr algn="ctr" rtl="0" fontAlgn="ctr"/>
                      <a:r>
                        <a:rPr lang="en-GB" sz="1300" u="none" strike="noStrike">
                          <a:effectLst/>
                        </a:rPr>
                        <a:t>Sheffield</a:t>
                      </a:r>
                      <a:endParaRPr lang="en-GB" sz="1300" b="0" i="0" u="none" strike="noStrike">
                        <a:solidFill>
                          <a:srgbClr val="000000"/>
                        </a:solidFill>
                        <a:effectLst/>
                        <a:latin typeface="Calibri" panose="020F0502020204030204" pitchFamily="34" charset="0"/>
                      </a:endParaRPr>
                    </a:p>
                  </a:txBody>
                  <a:tcPr marL="5803" marR="5803" marT="5803" marB="0" anchor="ctr"/>
                </a:tc>
                <a:extLst>
                  <a:ext uri="{0D108BD9-81ED-4DB2-BD59-A6C34878D82A}">
                    <a16:rowId xmlns:a16="http://schemas.microsoft.com/office/drawing/2014/main" val="2829621086"/>
                  </a:ext>
                </a:extLst>
              </a:tr>
              <a:tr h="360694">
                <a:tc>
                  <a:txBody>
                    <a:bodyPr/>
                    <a:lstStyle/>
                    <a:p>
                      <a:pPr algn="ctr" rtl="0" fontAlgn="ctr"/>
                      <a:r>
                        <a:rPr lang="en-GB" sz="1300" u="none" strike="noStrike">
                          <a:effectLst/>
                        </a:rPr>
                        <a:t>Southampton </a:t>
                      </a:r>
                      <a:endParaRPr lang="en-GB" sz="1300" b="0" i="0" u="none" strike="noStrike">
                        <a:solidFill>
                          <a:srgbClr val="000000"/>
                        </a:solidFill>
                        <a:effectLst/>
                        <a:latin typeface="Calibri" panose="020F0502020204030204" pitchFamily="34" charset="0"/>
                      </a:endParaRPr>
                    </a:p>
                  </a:txBody>
                  <a:tcPr marL="5803" marR="5803" marT="5803" marB="0" anchor="ctr"/>
                </a:tc>
                <a:tc>
                  <a:txBody>
                    <a:bodyPr/>
                    <a:lstStyle/>
                    <a:p>
                      <a:pPr algn="ctr" rtl="0" fontAlgn="ctr"/>
                      <a:r>
                        <a:rPr lang="en-GB" sz="1300" u="none" strike="noStrike">
                          <a:effectLst/>
                        </a:rPr>
                        <a:t>Dundee</a:t>
                      </a:r>
                      <a:endParaRPr lang="en-GB" sz="1300" b="0" i="0" u="none" strike="noStrike">
                        <a:solidFill>
                          <a:srgbClr val="000000"/>
                        </a:solidFill>
                        <a:effectLst/>
                        <a:latin typeface="Calibri" panose="020F0502020204030204" pitchFamily="34" charset="0"/>
                      </a:endParaRPr>
                    </a:p>
                  </a:txBody>
                  <a:tcPr marL="5803" marR="5803" marT="5803" marB="0" anchor="ctr"/>
                </a:tc>
                <a:tc>
                  <a:txBody>
                    <a:bodyPr/>
                    <a:lstStyle/>
                    <a:p>
                      <a:pPr algn="ctr" rtl="0" fontAlgn="ctr"/>
                      <a:r>
                        <a:rPr lang="en-GB" sz="1300" u="none" strike="noStrike" dirty="0">
                          <a:effectLst/>
                        </a:rPr>
                        <a:t>Leicester</a:t>
                      </a:r>
                      <a:endParaRPr lang="en-GB" sz="1300" b="0" i="0" u="none" strike="noStrike" dirty="0">
                        <a:solidFill>
                          <a:srgbClr val="000000"/>
                        </a:solidFill>
                        <a:effectLst/>
                        <a:latin typeface="Calibri" panose="020F0502020204030204" pitchFamily="34" charset="0"/>
                      </a:endParaRPr>
                    </a:p>
                  </a:txBody>
                  <a:tcPr marL="5803" marR="5803" marT="5803" marB="0" anchor="ctr"/>
                </a:tc>
                <a:tc>
                  <a:txBody>
                    <a:bodyPr/>
                    <a:lstStyle/>
                    <a:p>
                      <a:pPr algn="ctr" rtl="0" fontAlgn="ctr"/>
                      <a:r>
                        <a:rPr lang="en-GB" sz="1300" u="none" strike="noStrike">
                          <a:effectLst/>
                        </a:rPr>
                        <a:t>Sunderland</a:t>
                      </a:r>
                      <a:endParaRPr lang="en-GB" sz="1300" b="0" i="0" u="none" strike="noStrike">
                        <a:solidFill>
                          <a:srgbClr val="000000"/>
                        </a:solidFill>
                        <a:effectLst/>
                        <a:latin typeface="Calibri" panose="020F0502020204030204" pitchFamily="34" charset="0"/>
                      </a:endParaRPr>
                    </a:p>
                  </a:txBody>
                  <a:tcPr marL="5803" marR="5803" marT="5803" marB="0" anchor="ctr"/>
                </a:tc>
                <a:extLst>
                  <a:ext uri="{0D108BD9-81ED-4DB2-BD59-A6C34878D82A}">
                    <a16:rowId xmlns:a16="http://schemas.microsoft.com/office/drawing/2014/main" val="1491053813"/>
                  </a:ext>
                </a:extLst>
              </a:tr>
              <a:tr h="360694">
                <a:tc>
                  <a:txBody>
                    <a:bodyPr/>
                    <a:lstStyle/>
                    <a:p>
                      <a:pPr algn="l" fontAlgn="b"/>
                      <a:endParaRPr lang="en-GB" sz="1000" b="0" i="0" u="none" strike="noStrike">
                        <a:solidFill>
                          <a:srgbClr val="000000"/>
                        </a:solidFill>
                        <a:effectLst/>
                        <a:latin typeface="Calibri" panose="020F0502020204030204" pitchFamily="34" charset="0"/>
                      </a:endParaRPr>
                    </a:p>
                  </a:txBody>
                  <a:tcPr marL="5803" marR="5803" marT="5803" marB="0" anchor="b"/>
                </a:tc>
                <a:tc>
                  <a:txBody>
                    <a:bodyPr/>
                    <a:lstStyle/>
                    <a:p>
                      <a:pPr algn="ctr" rtl="0" fontAlgn="ctr"/>
                      <a:r>
                        <a:rPr lang="en-GB" sz="1300" u="none" strike="noStrike">
                          <a:effectLst/>
                        </a:rPr>
                        <a:t>UEA</a:t>
                      </a:r>
                      <a:endParaRPr lang="en-GB" sz="1300" b="0" i="0" u="none" strike="noStrike">
                        <a:solidFill>
                          <a:srgbClr val="000000"/>
                        </a:solidFill>
                        <a:effectLst/>
                        <a:latin typeface="Calibri" panose="020F0502020204030204" pitchFamily="34" charset="0"/>
                      </a:endParaRPr>
                    </a:p>
                  </a:txBody>
                  <a:tcPr marL="5803" marR="5803" marT="5803" marB="0" anchor="ctr"/>
                </a:tc>
                <a:tc>
                  <a:txBody>
                    <a:bodyPr/>
                    <a:lstStyle/>
                    <a:p>
                      <a:pPr algn="ctr" rtl="0" fontAlgn="ctr"/>
                      <a:r>
                        <a:rPr lang="en-GB" sz="1300" u="none" strike="noStrike" dirty="0">
                          <a:effectLst/>
                        </a:rPr>
                        <a:t>Lincoln</a:t>
                      </a:r>
                      <a:endParaRPr lang="en-GB" sz="1300" b="0" i="0" u="none" strike="noStrike" dirty="0">
                        <a:solidFill>
                          <a:srgbClr val="000000"/>
                        </a:solidFill>
                        <a:effectLst/>
                        <a:latin typeface="Calibri" panose="020F0502020204030204" pitchFamily="34" charset="0"/>
                      </a:endParaRPr>
                    </a:p>
                  </a:txBody>
                  <a:tcPr marL="5803" marR="5803" marT="5803" marB="0" anchor="ctr"/>
                </a:tc>
                <a:tc>
                  <a:txBody>
                    <a:bodyPr/>
                    <a:lstStyle/>
                    <a:p>
                      <a:pPr algn="ctr" fontAlgn="b"/>
                      <a:r>
                        <a:rPr lang="en-GB" sz="1300" u="none" strike="noStrike" dirty="0">
                          <a:effectLst/>
                        </a:rPr>
                        <a:t>UCL</a:t>
                      </a:r>
                      <a:endParaRPr lang="en-GB" sz="1300" b="0" i="0" u="none" strike="noStrike" dirty="0">
                        <a:solidFill>
                          <a:srgbClr val="000000"/>
                        </a:solidFill>
                        <a:effectLst/>
                        <a:latin typeface="Calibri" panose="020F0502020204030204" pitchFamily="34" charset="0"/>
                      </a:endParaRPr>
                    </a:p>
                  </a:txBody>
                  <a:tcPr marL="5803" marR="5803" marT="5803" marB="0" anchor="b"/>
                </a:tc>
                <a:extLst>
                  <a:ext uri="{0D108BD9-81ED-4DB2-BD59-A6C34878D82A}">
                    <a16:rowId xmlns:a16="http://schemas.microsoft.com/office/drawing/2014/main" val="442392516"/>
                  </a:ext>
                </a:extLst>
              </a:tr>
              <a:tr h="360694">
                <a:tc>
                  <a:txBody>
                    <a:bodyPr/>
                    <a:lstStyle/>
                    <a:p>
                      <a:pPr algn="l" fontAlgn="b"/>
                      <a:endParaRPr lang="en-GB" sz="1000" b="0" i="0" u="none" strike="noStrike">
                        <a:solidFill>
                          <a:srgbClr val="000000"/>
                        </a:solidFill>
                        <a:effectLst/>
                        <a:latin typeface="Calibri" panose="020F0502020204030204" pitchFamily="34" charset="0"/>
                      </a:endParaRPr>
                    </a:p>
                  </a:txBody>
                  <a:tcPr marL="5803" marR="5803" marT="5803" marB="0" anchor="b"/>
                </a:tc>
                <a:tc>
                  <a:txBody>
                    <a:bodyPr/>
                    <a:lstStyle/>
                    <a:p>
                      <a:pPr algn="ctr" rtl="0" fontAlgn="ctr"/>
                      <a:r>
                        <a:rPr lang="en-GB" sz="1300" u="none" strike="noStrike">
                          <a:effectLst/>
                        </a:rPr>
                        <a:t>Edge Hill</a:t>
                      </a:r>
                      <a:endParaRPr lang="en-GB" sz="1300" b="0" i="0" u="none" strike="noStrike">
                        <a:solidFill>
                          <a:srgbClr val="000000"/>
                        </a:solidFill>
                        <a:effectLst/>
                        <a:latin typeface="Calibri" panose="020F0502020204030204" pitchFamily="34" charset="0"/>
                      </a:endParaRPr>
                    </a:p>
                  </a:txBody>
                  <a:tcPr marL="5803" marR="5803" marT="5803" marB="0" anchor="ctr"/>
                </a:tc>
                <a:tc>
                  <a:txBody>
                    <a:bodyPr/>
                    <a:lstStyle/>
                    <a:p>
                      <a:pPr algn="ctr" rtl="0" fontAlgn="ctr"/>
                      <a:r>
                        <a:rPr lang="en-GB" sz="1300" u="none" strike="noStrike">
                          <a:effectLst/>
                        </a:rPr>
                        <a:t>Liverpool</a:t>
                      </a:r>
                      <a:endParaRPr lang="en-GB" sz="1300" b="0" i="0" u="none" strike="noStrike">
                        <a:solidFill>
                          <a:srgbClr val="000000"/>
                        </a:solidFill>
                        <a:effectLst/>
                        <a:latin typeface="Calibri" panose="020F0502020204030204" pitchFamily="34" charset="0"/>
                      </a:endParaRPr>
                    </a:p>
                  </a:txBody>
                  <a:tcPr marL="5803" marR="5803" marT="5803" marB="0" anchor="ctr"/>
                </a:tc>
                <a:tc>
                  <a:txBody>
                    <a:bodyPr/>
                    <a:lstStyle/>
                    <a:p>
                      <a:pPr algn="l" fontAlgn="b"/>
                      <a:endParaRPr lang="en-GB" sz="1000" b="0" i="0" u="none" strike="noStrike" dirty="0">
                        <a:solidFill>
                          <a:srgbClr val="000000"/>
                        </a:solidFill>
                        <a:effectLst/>
                        <a:latin typeface="Calibri" panose="020F0502020204030204" pitchFamily="34" charset="0"/>
                      </a:endParaRPr>
                    </a:p>
                  </a:txBody>
                  <a:tcPr marL="5803" marR="5803" marT="5803" marB="0" anchor="b"/>
                </a:tc>
                <a:extLst>
                  <a:ext uri="{0D108BD9-81ED-4DB2-BD59-A6C34878D82A}">
                    <a16:rowId xmlns:a16="http://schemas.microsoft.com/office/drawing/2014/main" val="1882297715"/>
                  </a:ext>
                </a:extLst>
              </a:tr>
              <a:tr h="360694">
                <a:tc>
                  <a:txBody>
                    <a:bodyPr/>
                    <a:lstStyle/>
                    <a:p>
                      <a:pPr algn="l" fontAlgn="b"/>
                      <a:endParaRPr lang="en-GB" sz="1000" b="0" i="0" u="none" strike="noStrike">
                        <a:solidFill>
                          <a:srgbClr val="000000"/>
                        </a:solidFill>
                        <a:effectLst/>
                        <a:latin typeface="Calibri" panose="020F0502020204030204" pitchFamily="34" charset="0"/>
                      </a:endParaRPr>
                    </a:p>
                  </a:txBody>
                  <a:tcPr marL="5803" marR="5803" marT="5803" marB="0" anchor="b"/>
                </a:tc>
                <a:tc>
                  <a:txBody>
                    <a:bodyPr/>
                    <a:lstStyle/>
                    <a:p>
                      <a:pPr algn="ctr" rtl="0" fontAlgn="ctr"/>
                      <a:r>
                        <a:rPr lang="en-GB" sz="1300" u="none" strike="noStrike">
                          <a:effectLst/>
                        </a:rPr>
                        <a:t>Exeter</a:t>
                      </a:r>
                      <a:endParaRPr lang="en-GB" sz="1300" b="0" i="0" u="none" strike="noStrike">
                        <a:solidFill>
                          <a:srgbClr val="000000"/>
                        </a:solidFill>
                        <a:effectLst/>
                        <a:latin typeface="Calibri" panose="020F0502020204030204" pitchFamily="34" charset="0"/>
                      </a:endParaRPr>
                    </a:p>
                  </a:txBody>
                  <a:tcPr marL="5803" marR="5803" marT="5803" marB="0" anchor="ctr"/>
                </a:tc>
                <a:tc>
                  <a:txBody>
                    <a:bodyPr/>
                    <a:lstStyle/>
                    <a:p>
                      <a:pPr algn="ctr" rtl="0" fontAlgn="ctr"/>
                      <a:r>
                        <a:rPr lang="en-GB" sz="1300" u="none" strike="noStrike">
                          <a:effectLst/>
                        </a:rPr>
                        <a:t>Manchester</a:t>
                      </a:r>
                      <a:endParaRPr lang="en-GB" sz="1300" b="0" i="0" u="none" strike="noStrike">
                        <a:solidFill>
                          <a:srgbClr val="000000"/>
                        </a:solidFill>
                        <a:effectLst/>
                        <a:latin typeface="Calibri" panose="020F0502020204030204" pitchFamily="34" charset="0"/>
                      </a:endParaRPr>
                    </a:p>
                  </a:txBody>
                  <a:tcPr marL="5803" marR="5803" marT="5803" marB="0" anchor="ctr"/>
                </a:tc>
                <a:tc>
                  <a:txBody>
                    <a:bodyPr/>
                    <a:lstStyle/>
                    <a:p>
                      <a:pPr algn="l" fontAlgn="b"/>
                      <a:endParaRPr lang="en-GB" sz="1000" b="0" i="0" u="none" strike="noStrike" dirty="0">
                        <a:solidFill>
                          <a:srgbClr val="000000"/>
                        </a:solidFill>
                        <a:effectLst/>
                        <a:latin typeface="Calibri" panose="020F0502020204030204" pitchFamily="34" charset="0"/>
                      </a:endParaRPr>
                    </a:p>
                  </a:txBody>
                  <a:tcPr marL="5803" marR="5803" marT="5803" marB="0" anchor="b"/>
                </a:tc>
                <a:extLst>
                  <a:ext uri="{0D108BD9-81ED-4DB2-BD59-A6C34878D82A}">
                    <a16:rowId xmlns:a16="http://schemas.microsoft.com/office/drawing/2014/main" val="1695722520"/>
                  </a:ext>
                </a:extLst>
              </a:tr>
            </a:tbl>
          </a:graphicData>
        </a:graphic>
      </p:graphicFrame>
    </p:spTree>
    <p:extLst>
      <p:ext uri="{BB962C8B-B14F-4D97-AF65-F5344CB8AC3E}">
        <p14:creationId xmlns:p14="http://schemas.microsoft.com/office/powerpoint/2010/main" val="24154345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F3BA0-74A9-DEAA-0C86-B41B616753AE}"/>
              </a:ext>
            </a:extLst>
          </p:cNvPr>
          <p:cNvSpPr>
            <a:spLocks noGrp="1"/>
          </p:cNvSpPr>
          <p:nvPr>
            <p:ph type="title"/>
          </p:nvPr>
        </p:nvSpPr>
        <p:spPr/>
        <p:txBody>
          <a:bodyPr/>
          <a:lstStyle/>
          <a:p>
            <a:r>
              <a:rPr lang="en-GB" dirty="0"/>
              <a:t>Contextual Data</a:t>
            </a:r>
          </a:p>
        </p:txBody>
      </p:sp>
      <p:sp>
        <p:nvSpPr>
          <p:cNvPr id="3" name="Content Placeholder 2">
            <a:extLst>
              <a:ext uri="{FF2B5EF4-FFF2-40B4-BE49-F238E27FC236}">
                <a16:creationId xmlns:a16="http://schemas.microsoft.com/office/drawing/2014/main" id="{FEBAF05E-BF00-9F38-C6BC-113C46527082}"/>
              </a:ext>
            </a:extLst>
          </p:cNvPr>
          <p:cNvSpPr>
            <a:spLocks noGrp="1"/>
          </p:cNvSpPr>
          <p:nvPr>
            <p:ph idx="1"/>
          </p:nvPr>
        </p:nvSpPr>
        <p:spPr>
          <a:xfrm>
            <a:off x="365760" y="1219200"/>
            <a:ext cx="6922546" cy="4957763"/>
          </a:xfrm>
        </p:spPr>
        <p:txBody>
          <a:bodyPr>
            <a:normAutofit fontScale="92500" lnSpcReduction="10000"/>
          </a:bodyPr>
          <a:lstStyle/>
          <a:p>
            <a:pPr>
              <a:lnSpc>
                <a:spcPct val="160000"/>
              </a:lnSpc>
            </a:pPr>
            <a:r>
              <a:rPr lang="en-GB" sz="1600" dirty="0"/>
              <a:t>Medical schools acknowledge that not all candidates have the same opportunities prior to application. Context is considered and processes are adjusted -  for example lower grade requirements or admissions tests score – for those that meet eligibility criteria.</a:t>
            </a:r>
          </a:p>
          <a:p>
            <a:pPr>
              <a:lnSpc>
                <a:spcPct val="160000"/>
              </a:lnSpc>
            </a:pPr>
            <a:r>
              <a:rPr lang="en-GB" sz="1600" dirty="0"/>
              <a:t> Criteria can include: </a:t>
            </a:r>
          </a:p>
          <a:p>
            <a:pPr marL="800100" lvl="1" indent="-342900">
              <a:lnSpc>
                <a:spcPct val="160000"/>
              </a:lnSpc>
              <a:buFont typeface="Arial" panose="020B0604020202020204" pitchFamily="34" charset="0"/>
              <a:buChar char="•"/>
            </a:pPr>
            <a:r>
              <a:rPr lang="en-GB" sz="1600" dirty="0"/>
              <a:t>Care leavers</a:t>
            </a:r>
          </a:p>
          <a:p>
            <a:pPr marL="800100" lvl="1" indent="-342900">
              <a:lnSpc>
                <a:spcPct val="160000"/>
              </a:lnSpc>
              <a:buFont typeface="Arial" panose="020B0604020202020204" pitchFamily="34" charset="0"/>
              <a:buChar char="•"/>
            </a:pPr>
            <a:r>
              <a:rPr lang="en-GB" sz="1600" dirty="0"/>
              <a:t>POLAR 4 data and Index of Multiple Deprivation Decile (IMD) </a:t>
            </a:r>
          </a:p>
          <a:p>
            <a:pPr marL="800100" lvl="1" indent="-342900">
              <a:lnSpc>
                <a:spcPct val="160000"/>
              </a:lnSpc>
              <a:buFont typeface="Arial" panose="020B0604020202020204" pitchFamily="34" charset="0"/>
              <a:buChar char="•"/>
            </a:pPr>
            <a:r>
              <a:rPr lang="en-GB" sz="1600" dirty="0"/>
              <a:t>School attainment 8</a:t>
            </a:r>
          </a:p>
          <a:p>
            <a:pPr marL="800100" lvl="1" indent="-342900">
              <a:lnSpc>
                <a:spcPct val="160000"/>
              </a:lnSpc>
              <a:buFont typeface="Arial" panose="020B0604020202020204" pitchFamily="34" charset="0"/>
              <a:buChar char="•"/>
            </a:pPr>
            <a:r>
              <a:rPr lang="en-GB" sz="1600" dirty="0"/>
              <a:t>Specific means tested benefits – FSM, PIP, EHCP</a:t>
            </a:r>
          </a:p>
          <a:p>
            <a:pPr marL="800100" lvl="1" indent="-342900">
              <a:lnSpc>
                <a:spcPct val="160000"/>
              </a:lnSpc>
              <a:buFont typeface="Arial" panose="020B0604020202020204" pitchFamily="34" charset="0"/>
              <a:buChar char="•"/>
            </a:pPr>
            <a:r>
              <a:rPr lang="en-GB" sz="1600" dirty="0"/>
              <a:t>Completion of widening participation programmes</a:t>
            </a:r>
          </a:p>
          <a:p>
            <a:pPr marL="342900" indent="-342900">
              <a:lnSpc>
                <a:spcPct val="160000"/>
              </a:lnSpc>
              <a:buFont typeface="Arial" panose="020B0604020202020204" pitchFamily="34" charset="0"/>
              <a:buChar char="•"/>
            </a:pPr>
            <a:endParaRPr lang="en-GB" sz="1600" dirty="0"/>
          </a:p>
          <a:p>
            <a:pPr>
              <a:lnSpc>
                <a:spcPct val="160000"/>
              </a:lnSpc>
            </a:pPr>
            <a:r>
              <a:rPr lang="en-GB" sz="1600" dirty="0"/>
              <a:t> Contextual data criteria differ between institutions. </a:t>
            </a:r>
          </a:p>
        </p:txBody>
      </p:sp>
    </p:spTree>
    <p:extLst>
      <p:ext uri="{BB962C8B-B14F-4D97-AF65-F5344CB8AC3E}">
        <p14:creationId xmlns:p14="http://schemas.microsoft.com/office/powerpoint/2010/main" val="23255123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88E3720-42C4-ADBC-2516-E192C7F396B4}"/>
              </a:ext>
            </a:extLst>
          </p:cNvPr>
          <p:cNvSpPr>
            <a:spLocks noGrp="1"/>
          </p:cNvSpPr>
          <p:nvPr>
            <p:ph idx="1"/>
          </p:nvPr>
        </p:nvSpPr>
        <p:spPr/>
        <p:txBody>
          <a:bodyPr anchor="ctr">
            <a:normAutofit/>
          </a:bodyPr>
          <a:lstStyle/>
          <a:p>
            <a:pPr algn="ctr"/>
            <a:r>
              <a:rPr lang="en-GB" sz="5400" dirty="0"/>
              <a:t>Questions?</a:t>
            </a:r>
          </a:p>
        </p:txBody>
      </p:sp>
    </p:spTree>
    <p:extLst>
      <p:ext uri="{BB962C8B-B14F-4D97-AF65-F5344CB8AC3E}">
        <p14:creationId xmlns:p14="http://schemas.microsoft.com/office/powerpoint/2010/main" val="14259955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F8B1A04-DB38-2AC8-9132-5392A0ED3D0E}"/>
              </a:ext>
            </a:extLst>
          </p:cNvPr>
          <p:cNvSpPr>
            <a:spLocks noGrp="1"/>
          </p:cNvSpPr>
          <p:nvPr>
            <p:ph type="title"/>
          </p:nvPr>
        </p:nvSpPr>
        <p:spPr/>
        <p:txBody>
          <a:bodyPr anchor="ctr"/>
          <a:lstStyle/>
          <a:p>
            <a:r>
              <a:rPr lang="en-GB" dirty="0"/>
              <a:t>Case studies</a:t>
            </a:r>
          </a:p>
        </p:txBody>
      </p:sp>
    </p:spTree>
    <p:extLst>
      <p:ext uri="{BB962C8B-B14F-4D97-AF65-F5344CB8AC3E}">
        <p14:creationId xmlns:p14="http://schemas.microsoft.com/office/powerpoint/2010/main" val="33700890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60FF736-003B-5C93-A479-ACEF3358C673}"/>
              </a:ext>
            </a:extLst>
          </p:cNvPr>
          <p:cNvSpPr>
            <a:spLocks noGrp="1"/>
          </p:cNvSpPr>
          <p:nvPr>
            <p:ph type="title"/>
          </p:nvPr>
        </p:nvSpPr>
        <p:spPr/>
        <p:txBody>
          <a:bodyPr/>
          <a:lstStyle/>
          <a:p>
            <a:r>
              <a:rPr lang="en-GB" dirty="0"/>
              <a:t>Case study 1</a:t>
            </a:r>
          </a:p>
        </p:txBody>
      </p:sp>
      <p:sp>
        <p:nvSpPr>
          <p:cNvPr id="5" name="Content Placeholder 4">
            <a:extLst>
              <a:ext uri="{FF2B5EF4-FFF2-40B4-BE49-F238E27FC236}">
                <a16:creationId xmlns:a16="http://schemas.microsoft.com/office/drawing/2014/main" id="{C09B970B-1DB0-4B19-4188-7BBAA674879D}"/>
              </a:ext>
            </a:extLst>
          </p:cNvPr>
          <p:cNvSpPr>
            <a:spLocks noGrp="1"/>
          </p:cNvSpPr>
          <p:nvPr>
            <p:ph idx="1"/>
          </p:nvPr>
        </p:nvSpPr>
        <p:spPr/>
        <p:txBody>
          <a:bodyPr/>
          <a:lstStyle/>
          <a:p>
            <a:r>
              <a:rPr lang="en-GB" b="1" u="sng" dirty="0"/>
              <a:t>Cosmo Fielding</a:t>
            </a:r>
          </a:p>
          <a:p>
            <a:r>
              <a:rPr lang="en-GB" dirty="0"/>
              <a:t>GCSEs – 6 GCSEs at grade 6 or higher including Maths, English, Biology and Physics</a:t>
            </a:r>
          </a:p>
          <a:p>
            <a:endParaRPr lang="en-GB" dirty="0"/>
          </a:p>
          <a:p>
            <a:r>
              <a:rPr lang="en-GB" dirty="0"/>
              <a:t>A-levels – Biology, Chemistry and Psychology</a:t>
            </a:r>
          </a:p>
          <a:p>
            <a:endParaRPr lang="en-GB" dirty="0"/>
          </a:p>
          <a:p>
            <a:r>
              <a:rPr lang="en-GB" dirty="0"/>
              <a:t>Admissions tests  - UCAT scored Band 4 in SJT</a:t>
            </a:r>
          </a:p>
          <a:p>
            <a:endParaRPr lang="en-GB" dirty="0"/>
          </a:p>
          <a:p>
            <a:r>
              <a:rPr lang="en-GB" dirty="0"/>
              <a:t>Where could they apply?</a:t>
            </a:r>
          </a:p>
          <a:p>
            <a:endParaRPr lang="en-GB" dirty="0"/>
          </a:p>
        </p:txBody>
      </p:sp>
    </p:spTree>
    <p:extLst>
      <p:ext uri="{BB962C8B-B14F-4D97-AF65-F5344CB8AC3E}">
        <p14:creationId xmlns:p14="http://schemas.microsoft.com/office/powerpoint/2010/main" val="33245299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B1BB4-9E8C-EAAD-26C2-43A9A50FC38D}"/>
              </a:ext>
            </a:extLst>
          </p:cNvPr>
          <p:cNvSpPr>
            <a:spLocks noGrp="1"/>
          </p:cNvSpPr>
          <p:nvPr>
            <p:ph type="title"/>
          </p:nvPr>
        </p:nvSpPr>
        <p:spPr/>
        <p:txBody>
          <a:bodyPr/>
          <a:lstStyle/>
          <a:p>
            <a:r>
              <a:rPr lang="en-GB" dirty="0"/>
              <a:t>Case study 2</a:t>
            </a:r>
          </a:p>
        </p:txBody>
      </p:sp>
      <p:sp>
        <p:nvSpPr>
          <p:cNvPr id="3" name="Content Placeholder 2">
            <a:extLst>
              <a:ext uri="{FF2B5EF4-FFF2-40B4-BE49-F238E27FC236}">
                <a16:creationId xmlns:a16="http://schemas.microsoft.com/office/drawing/2014/main" id="{C8D52907-DB72-CA3D-FECF-4940E9F58910}"/>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3361165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8D158-1AF6-4A87-9BAB-6A5C5FD2ABE5}"/>
              </a:ext>
            </a:extLst>
          </p:cNvPr>
          <p:cNvSpPr>
            <a:spLocks noGrp="1"/>
          </p:cNvSpPr>
          <p:nvPr>
            <p:ph type="title"/>
          </p:nvPr>
        </p:nvSpPr>
        <p:spPr/>
        <p:txBody>
          <a:bodyPr/>
          <a:lstStyle/>
          <a:p>
            <a:r>
              <a:rPr lang="en-GB" dirty="0"/>
              <a:t>Fact or Fiction?</a:t>
            </a:r>
          </a:p>
        </p:txBody>
      </p:sp>
      <p:sp>
        <p:nvSpPr>
          <p:cNvPr id="3" name="Text Placeholder 2">
            <a:extLst>
              <a:ext uri="{FF2B5EF4-FFF2-40B4-BE49-F238E27FC236}">
                <a16:creationId xmlns:a16="http://schemas.microsoft.com/office/drawing/2014/main" id="{47D8DE91-A60B-4916-948F-6AE5E8A8CCCF}"/>
              </a:ext>
            </a:extLst>
          </p:cNvPr>
          <p:cNvSpPr>
            <a:spLocks noGrp="1"/>
          </p:cNvSpPr>
          <p:nvPr>
            <p:ph type="body" idx="1"/>
          </p:nvPr>
        </p:nvSpPr>
        <p:spPr/>
        <p:txBody>
          <a:bodyPr/>
          <a:lstStyle/>
          <a:p>
            <a:r>
              <a:rPr lang="en-GB" dirty="0"/>
              <a:t>Fact</a:t>
            </a:r>
          </a:p>
        </p:txBody>
      </p:sp>
      <p:sp>
        <p:nvSpPr>
          <p:cNvPr id="4" name="Content Placeholder 3">
            <a:extLst>
              <a:ext uri="{FF2B5EF4-FFF2-40B4-BE49-F238E27FC236}">
                <a16:creationId xmlns:a16="http://schemas.microsoft.com/office/drawing/2014/main" id="{8D1E00F1-51BB-467A-85D8-58D73C6B7915}"/>
              </a:ext>
            </a:extLst>
          </p:cNvPr>
          <p:cNvSpPr>
            <a:spLocks noGrp="1"/>
          </p:cNvSpPr>
          <p:nvPr>
            <p:ph sz="half" idx="2"/>
          </p:nvPr>
        </p:nvSpPr>
        <p:spPr/>
        <p:txBody>
          <a:bodyPr>
            <a:noAutofit/>
          </a:bodyPr>
          <a:lstStyle/>
          <a:p>
            <a:pPr marL="342900" indent="-342900" fontAlgn="ctr">
              <a:lnSpc>
                <a:spcPct val="170000"/>
              </a:lnSpc>
              <a:buFont typeface="Arial" panose="020B0604020202020204" pitchFamily="34" charset="0"/>
              <a:buChar char="•"/>
            </a:pPr>
            <a:r>
              <a:rPr lang="en-GB" sz="1200" dirty="0"/>
              <a:t>You can start medical school at the age of 50.</a:t>
            </a:r>
          </a:p>
          <a:p>
            <a:pPr marL="342900" indent="-342900" fontAlgn="ctr">
              <a:lnSpc>
                <a:spcPct val="170000"/>
              </a:lnSpc>
              <a:buFont typeface="Arial" panose="020B0604020202020204" pitchFamily="34" charset="0"/>
              <a:buChar char="•"/>
            </a:pPr>
            <a:r>
              <a:rPr lang="en-GB" sz="1200" dirty="0"/>
              <a:t>Not all UK medical schools use the personal statement in their admissions process.</a:t>
            </a:r>
          </a:p>
          <a:p>
            <a:pPr marL="342900" indent="-342900" fontAlgn="ctr">
              <a:lnSpc>
                <a:spcPct val="170000"/>
              </a:lnSpc>
              <a:buFont typeface="Arial" panose="020B0604020202020204" pitchFamily="34" charset="0"/>
              <a:buChar char="•"/>
            </a:pPr>
            <a:r>
              <a:rPr lang="en-GB" sz="1200" dirty="0"/>
              <a:t>In 2022-23, there were 60% more female students starting medical school in the UK than male.</a:t>
            </a:r>
          </a:p>
          <a:p>
            <a:pPr marL="342900" indent="-342900" fontAlgn="ctr">
              <a:lnSpc>
                <a:spcPct val="170000"/>
              </a:lnSpc>
              <a:buFont typeface="Arial" panose="020B0604020202020204" pitchFamily="34" charset="0"/>
              <a:buChar char="•"/>
            </a:pPr>
            <a:r>
              <a:rPr lang="en-GB" sz="1200" dirty="0"/>
              <a:t>On average, there are 3 applicants for every place at medical school.</a:t>
            </a:r>
          </a:p>
          <a:p>
            <a:pPr marL="342900" indent="-342900" fontAlgn="ctr">
              <a:lnSpc>
                <a:spcPct val="170000"/>
              </a:lnSpc>
              <a:buFont typeface="Arial" panose="020B0604020202020204" pitchFamily="34" charset="0"/>
              <a:buChar char="•"/>
            </a:pPr>
            <a:r>
              <a:rPr lang="en-GB" sz="1200" dirty="0"/>
              <a:t>Students can choose to sit both the UCAT and BMAT</a:t>
            </a:r>
          </a:p>
          <a:p>
            <a:pPr marL="342900" indent="-342900">
              <a:lnSpc>
                <a:spcPct val="170000"/>
              </a:lnSpc>
              <a:buFont typeface="Arial" panose="020B0604020202020204" pitchFamily="34" charset="0"/>
              <a:buChar char="•"/>
            </a:pPr>
            <a:endParaRPr lang="en-GB" sz="1200" dirty="0"/>
          </a:p>
        </p:txBody>
      </p:sp>
      <p:sp>
        <p:nvSpPr>
          <p:cNvPr id="5" name="Text Placeholder 4">
            <a:extLst>
              <a:ext uri="{FF2B5EF4-FFF2-40B4-BE49-F238E27FC236}">
                <a16:creationId xmlns:a16="http://schemas.microsoft.com/office/drawing/2014/main" id="{49C963D2-DD56-4E1F-8547-1811B0C936EA}"/>
              </a:ext>
            </a:extLst>
          </p:cNvPr>
          <p:cNvSpPr>
            <a:spLocks noGrp="1"/>
          </p:cNvSpPr>
          <p:nvPr>
            <p:ph type="body" sz="quarter" idx="3"/>
          </p:nvPr>
        </p:nvSpPr>
        <p:spPr/>
        <p:txBody>
          <a:bodyPr/>
          <a:lstStyle/>
          <a:p>
            <a:r>
              <a:rPr lang="en-GB" dirty="0"/>
              <a:t>Fiction</a:t>
            </a:r>
          </a:p>
        </p:txBody>
      </p:sp>
      <p:sp>
        <p:nvSpPr>
          <p:cNvPr id="6" name="Content Placeholder 5">
            <a:extLst>
              <a:ext uri="{FF2B5EF4-FFF2-40B4-BE49-F238E27FC236}">
                <a16:creationId xmlns:a16="http://schemas.microsoft.com/office/drawing/2014/main" id="{36E49C81-4B3D-4FCF-8E86-63378B7E2A9D}"/>
              </a:ext>
            </a:extLst>
          </p:cNvPr>
          <p:cNvSpPr>
            <a:spLocks noGrp="1"/>
          </p:cNvSpPr>
          <p:nvPr>
            <p:ph sz="quarter" idx="4"/>
          </p:nvPr>
        </p:nvSpPr>
        <p:spPr>
          <a:xfrm>
            <a:off x="6194427" y="1783713"/>
            <a:ext cx="5639130" cy="4405950"/>
          </a:xfrm>
        </p:spPr>
        <p:txBody>
          <a:bodyPr>
            <a:normAutofit fontScale="92500"/>
          </a:bodyPr>
          <a:lstStyle/>
          <a:p>
            <a:pPr marL="342900" indent="-342900" fontAlgn="ctr">
              <a:lnSpc>
                <a:spcPct val="170000"/>
              </a:lnSpc>
              <a:buFont typeface="Arial" panose="020B0604020202020204" pitchFamily="34" charset="0"/>
              <a:buChar char="•"/>
            </a:pPr>
            <a:r>
              <a:rPr lang="en-GB" sz="1100" dirty="0"/>
              <a:t>Students need to study A-level/HL IB Biology and/or Maths to be able to apply to medical school.</a:t>
            </a:r>
          </a:p>
          <a:p>
            <a:pPr marL="342900" indent="-342900" fontAlgn="ctr">
              <a:lnSpc>
                <a:spcPct val="170000"/>
              </a:lnSpc>
              <a:buFont typeface="Arial" panose="020B0604020202020204" pitchFamily="34" charset="0"/>
              <a:buChar char="•"/>
            </a:pPr>
            <a:r>
              <a:rPr lang="en-GB" sz="1100" dirty="0"/>
              <a:t>It’s always advantageous for students to study 4 A-levels.</a:t>
            </a:r>
          </a:p>
          <a:p>
            <a:pPr marL="342900" indent="-342900" fontAlgn="ctr">
              <a:lnSpc>
                <a:spcPct val="170000"/>
              </a:lnSpc>
              <a:buFont typeface="Arial" panose="020B0604020202020204" pitchFamily="34" charset="0"/>
              <a:buChar char="•"/>
            </a:pPr>
            <a:r>
              <a:rPr lang="en-GB" sz="1100" dirty="0"/>
              <a:t>Students who are able to shadow doctors are more likely to be offered a place at medical school.</a:t>
            </a:r>
          </a:p>
          <a:p>
            <a:pPr marL="342900" indent="-342900" fontAlgn="ctr">
              <a:lnSpc>
                <a:spcPct val="170000"/>
              </a:lnSpc>
              <a:buFont typeface="Arial" panose="020B0604020202020204" pitchFamily="34" charset="0"/>
              <a:buChar char="•"/>
            </a:pPr>
            <a:r>
              <a:rPr lang="en-GB" sz="1100" dirty="0"/>
              <a:t>Work experience only counts if it’s in a clinical setting.</a:t>
            </a:r>
          </a:p>
          <a:p>
            <a:pPr marL="342900" indent="-342900" fontAlgn="ctr">
              <a:lnSpc>
                <a:spcPct val="170000"/>
              </a:lnSpc>
              <a:buFont typeface="Arial" panose="020B0604020202020204" pitchFamily="34" charset="0"/>
              <a:buChar char="•"/>
            </a:pPr>
            <a:r>
              <a:rPr lang="en-GB" sz="1100" dirty="0"/>
              <a:t>Medicine is taught in the same way at every medical school.</a:t>
            </a:r>
          </a:p>
          <a:p>
            <a:pPr marL="342900" indent="-342900" fontAlgn="ctr">
              <a:lnSpc>
                <a:spcPct val="170000"/>
              </a:lnSpc>
              <a:buFont typeface="Arial" panose="020B0604020202020204" pitchFamily="34" charset="0"/>
              <a:buChar char="•"/>
            </a:pPr>
            <a:r>
              <a:rPr lang="en-GB" sz="1100" dirty="0"/>
              <a:t>The medical school students graduate from is considered when they apply for their first job as a junior doctor. “The more prestigious the better the job”.</a:t>
            </a:r>
          </a:p>
          <a:p>
            <a:pPr marL="342900" indent="-342900" fontAlgn="ctr">
              <a:lnSpc>
                <a:spcPct val="170000"/>
              </a:lnSpc>
              <a:buFont typeface="Arial" panose="020B0604020202020204" pitchFamily="34" charset="0"/>
              <a:buChar char="•"/>
            </a:pPr>
            <a:r>
              <a:rPr lang="en-GB" sz="1100" dirty="0"/>
              <a:t>Medical students are not allowed to have a part time job whilst studying.</a:t>
            </a:r>
          </a:p>
          <a:p>
            <a:pPr marL="342900" indent="-342900" fontAlgn="ctr">
              <a:lnSpc>
                <a:spcPct val="170000"/>
              </a:lnSpc>
              <a:buFont typeface="Arial" panose="020B0604020202020204" pitchFamily="34" charset="0"/>
              <a:buChar char="•"/>
            </a:pPr>
            <a:r>
              <a:rPr lang="en-GB" sz="1100" dirty="0"/>
              <a:t>Students with physical disabilities will not be accepted into medical school.</a:t>
            </a:r>
          </a:p>
          <a:p>
            <a:pPr marL="342900" indent="-342900" fontAlgn="ctr">
              <a:lnSpc>
                <a:spcPct val="170000"/>
              </a:lnSpc>
              <a:buFont typeface="Arial" panose="020B0604020202020204" pitchFamily="34" charset="0"/>
              <a:buChar char="•"/>
            </a:pPr>
            <a:r>
              <a:rPr lang="en-GB" sz="1100" dirty="0"/>
              <a:t>If students are unsuccessful in securing a place at medical school at first attempt, they should study biomedical science and apply as a post-graduate.</a:t>
            </a:r>
          </a:p>
          <a:p>
            <a:pPr marL="342900" indent="-342900" fontAlgn="ctr">
              <a:lnSpc>
                <a:spcPct val="170000"/>
              </a:lnSpc>
              <a:buFont typeface="Arial" panose="020B0604020202020204" pitchFamily="34" charset="0"/>
              <a:buChar char="•"/>
            </a:pPr>
            <a:r>
              <a:rPr lang="en-GB" sz="1100" dirty="0"/>
              <a:t>There are no medical school places for students who achieve BBB at A-Level.</a:t>
            </a:r>
          </a:p>
          <a:p>
            <a:pPr marL="342900" indent="-342900">
              <a:lnSpc>
                <a:spcPct val="170000"/>
              </a:lnSpc>
              <a:buFont typeface="Arial" panose="020B0604020202020204" pitchFamily="34" charset="0"/>
              <a:buChar char="•"/>
            </a:pPr>
            <a:endParaRPr lang="en-GB" sz="1100" dirty="0"/>
          </a:p>
        </p:txBody>
      </p:sp>
    </p:spTree>
    <p:extLst>
      <p:ext uri="{BB962C8B-B14F-4D97-AF65-F5344CB8AC3E}">
        <p14:creationId xmlns:p14="http://schemas.microsoft.com/office/powerpoint/2010/main" val="1815975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D54E6-802B-0FB6-8447-64CD2196EB38}"/>
              </a:ext>
            </a:extLst>
          </p:cNvPr>
          <p:cNvSpPr>
            <a:spLocks noGrp="1"/>
          </p:cNvSpPr>
          <p:nvPr>
            <p:ph type="ctrTitle"/>
          </p:nvPr>
        </p:nvSpPr>
        <p:spPr/>
        <p:txBody>
          <a:bodyPr/>
          <a:lstStyle/>
          <a:p>
            <a:r>
              <a:rPr lang="en-GB" dirty="0"/>
              <a:t>Strategic Applications</a:t>
            </a:r>
          </a:p>
        </p:txBody>
      </p:sp>
      <p:sp>
        <p:nvSpPr>
          <p:cNvPr id="3" name="Subtitle 2">
            <a:extLst>
              <a:ext uri="{FF2B5EF4-FFF2-40B4-BE49-F238E27FC236}">
                <a16:creationId xmlns:a16="http://schemas.microsoft.com/office/drawing/2014/main" id="{BA8C8B09-E5BA-6B4B-31ED-88F4283A94CF}"/>
              </a:ext>
            </a:extLst>
          </p:cNvPr>
          <p:cNvSpPr>
            <a:spLocks noGrp="1"/>
          </p:cNvSpPr>
          <p:nvPr>
            <p:ph type="subTitle" idx="1"/>
          </p:nvPr>
        </p:nvSpPr>
        <p:spPr/>
        <p:txBody>
          <a:bodyPr/>
          <a:lstStyle/>
          <a:p>
            <a:r>
              <a:rPr lang="en-GB" dirty="0"/>
              <a:t>Claire Johnson and Charlotte Smyrk</a:t>
            </a:r>
          </a:p>
        </p:txBody>
      </p:sp>
      <p:sp>
        <p:nvSpPr>
          <p:cNvPr id="4" name="Rectangle 3">
            <a:extLst>
              <a:ext uri="{FF2B5EF4-FFF2-40B4-BE49-F238E27FC236}">
                <a16:creationId xmlns:a16="http://schemas.microsoft.com/office/drawing/2014/main" id="{6F91A481-5E6D-40C7-A1A1-9D69E7D5C1D1}"/>
              </a:ext>
            </a:extLst>
          </p:cNvPr>
          <p:cNvSpPr/>
          <p:nvPr/>
        </p:nvSpPr>
        <p:spPr>
          <a:xfrm>
            <a:off x="0" y="6239435"/>
            <a:ext cx="12192000" cy="618565"/>
          </a:xfrm>
          <a:prstGeom prst="rect">
            <a:avLst/>
          </a:prstGeom>
          <a:solidFill>
            <a:srgbClr val="FFFB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12821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39093-577F-EA88-A12F-4660C0BCA34B}"/>
              </a:ext>
            </a:extLst>
          </p:cNvPr>
          <p:cNvSpPr>
            <a:spLocks noGrp="1"/>
          </p:cNvSpPr>
          <p:nvPr>
            <p:ph type="title"/>
          </p:nvPr>
        </p:nvSpPr>
        <p:spPr/>
        <p:txBody>
          <a:bodyPr>
            <a:normAutofit/>
          </a:bodyPr>
          <a:lstStyle/>
          <a:p>
            <a:r>
              <a:rPr lang="en-GB" dirty="0"/>
              <a:t>What do we mean?</a:t>
            </a:r>
          </a:p>
        </p:txBody>
      </p:sp>
      <p:sp>
        <p:nvSpPr>
          <p:cNvPr id="3" name="Content Placeholder 2">
            <a:extLst>
              <a:ext uri="{FF2B5EF4-FFF2-40B4-BE49-F238E27FC236}">
                <a16:creationId xmlns:a16="http://schemas.microsoft.com/office/drawing/2014/main" id="{11EC4DBB-C629-8EF4-519C-53D234A1BD46}"/>
              </a:ext>
            </a:extLst>
          </p:cNvPr>
          <p:cNvSpPr>
            <a:spLocks noGrp="1"/>
          </p:cNvSpPr>
          <p:nvPr>
            <p:ph sz="half" idx="1"/>
          </p:nvPr>
        </p:nvSpPr>
        <p:spPr/>
        <p:txBody>
          <a:bodyPr>
            <a:normAutofit fontScale="70000" lnSpcReduction="20000"/>
          </a:bodyPr>
          <a:lstStyle/>
          <a:p>
            <a:pPr>
              <a:lnSpc>
                <a:spcPct val="150000"/>
              </a:lnSpc>
            </a:pPr>
            <a:r>
              <a:rPr lang="en-GB" dirty="0"/>
              <a:t>Medical schools differ in their approaches to admissions. </a:t>
            </a:r>
          </a:p>
          <a:p>
            <a:pPr>
              <a:lnSpc>
                <a:spcPct val="150000"/>
              </a:lnSpc>
            </a:pPr>
            <a:r>
              <a:rPr lang="en-GB" dirty="0"/>
              <a:t>The main differences are seen across the following areas: </a:t>
            </a:r>
          </a:p>
          <a:p>
            <a:pPr marL="342900" indent="-342900">
              <a:lnSpc>
                <a:spcPct val="150000"/>
              </a:lnSpc>
              <a:buFont typeface="Arial" panose="020B0604020202020204" pitchFamily="34" charset="0"/>
              <a:buChar char="•"/>
            </a:pPr>
            <a:r>
              <a:rPr lang="en-GB" dirty="0"/>
              <a:t>Grade and specific subject requirements</a:t>
            </a:r>
          </a:p>
          <a:p>
            <a:pPr marL="342900" indent="-342900">
              <a:lnSpc>
                <a:spcPct val="150000"/>
              </a:lnSpc>
              <a:buFont typeface="Arial" panose="020B0604020202020204" pitchFamily="34" charset="0"/>
              <a:buChar char="•"/>
            </a:pPr>
            <a:r>
              <a:rPr lang="en-GB" dirty="0"/>
              <a:t>Personal statements</a:t>
            </a:r>
          </a:p>
          <a:p>
            <a:pPr marL="342900" indent="-342900">
              <a:lnSpc>
                <a:spcPct val="150000"/>
              </a:lnSpc>
              <a:buFont typeface="Arial" panose="020B0604020202020204" pitchFamily="34" charset="0"/>
              <a:buChar char="•"/>
            </a:pPr>
            <a:r>
              <a:rPr lang="en-GB" dirty="0"/>
              <a:t>Admissions tests</a:t>
            </a:r>
          </a:p>
          <a:p>
            <a:pPr marL="342900" indent="-342900">
              <a:lnSpc>
                <a:spcPct val="150000"/>
              </a:lnSpc>
              <a:buFont typeface="Arial" panose="020B0604020202020204" pitchFamily="34" charset="0"/>
              <a:buChar char="•"/>
            </a:pPr>
            <a:r>
              <a:rPr lang="en-GB" dirty="0"/>
              <a:t>Interviews</a:t>
            </a:r>
          </a:p>
          <a:p>
            <a:pPr marL="342900" indent="-342900">
              <a:lnSpc>
                <a:spcPct val="150000"/>
              </a:lnSpc>
              <a:buFont typeface="Arial" panose="020B0604020202020204" pitchFamily="34" charset="0"/>
              <a:buChar char="•"/>
            </a:pPr>
            <a:r>
              <a:rPr lang="en-GB" dirty="0"/>
              <a:t>Consideration of contextual data</a:t>
            </a:r>
          </a:p>
          <a:p>
            <a:pPr>
              <a:lnSpc>
                <a:spcPct val="150000"/>
              </a:lnSpc>
            </a:pPr>
            <a:endParaRPr lang="en-GB" dirty="0"/>
          </a:p>
          <a:p>
            <a:pPr>
              <a:lnSpc>
                <a:spcPct val="150000"/>
              </a:lnSpc>
            </a:pPr>
            <a:r>
              <a:rPr lang="en-GB" dirty="0"/>
              <a:t>Exploring and understanding admissions policies can support students in making informed choices and maximising their opportunities to be invited to interview.</a:t>
            </a:r>
          </a:p>
          <a:p>
            <a:pPr>
              <a:lnSpc>
                <a:spcPct val="150000"/>
              </a:lnSpc>
            </a:pPr>
            <a:endParaRPr lang="en-GB" dirty="0"/>
          </a:p>
        </p:txBody>
      </p:sp>
      <p:pic>
        <p:nvPicPr>
          <p:cNvPr id="7" name="Content Placeholder 6">
            <a:extLst>
              <a:ext uri="{FF2B5EF4-FFF2-40B4-BE49-F238E27FC236}">
                <a16:creationId xmlns:a16="http://schemas.microsoft.com/office/drawing/2014/main" id="{6115474A-074E-437B-90D4-68D909897F7C}"/>
              </a:ext>
            </a:extLst>
          </p:cNvPr>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6172200" y="2118023"/>
            <a:ext cx="5654675" cy="3180754"/>
          </a:xfrm>
        </p:spPr>
      </p:pic>
      <p:sp>
        <p:nvSpPr>
          <p:cNvPr id="4" name="AutoShape 2" descr="Person Thinking Man Thinking - Thought - Free Transparent PNG Clipart  Images Download">
            <a:extLst>
              <a:ext uri="{FF2B5EF4-FFF2-40B4-BE49-F238E27FC236}">
                <a16:creationId xmlns:a16="http://schemas.microsoft.com/office/drawing/2014/main" id="{E751E640-8FC9-87C7-73E1-46A35480782F}"/>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950929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39093-577F-EA88-A12F-4660C0BCA34B}"/>
              </a:ext>
            </a:extLst>
          </p:cNvPr>
          <p:cNvSpPr>
            <a:spLocks noGrp="1"/>
          </p:cNvSpPr>
          <p:nvPr>
            <p:ph type="title"/>
          </p:nvPr>
        </p:nvSpPr>
        <p:spPr/>
        <p:txBody>
          <a:bodyPr>
            <a:normAutofit/>
          </a:bodyPr>
          <a:lstStyle/>
          <a:p>
            <a:r>
              <a:rPr lang="en-GB" dirty="0"/>
              <a:t>Disclaimer</a:t>
            </a:r>
          </a:p>
        </p:txBody>
      </p:sp>
      <p:sp>
        <p:nvSpPr>
          <p:cNvPr id="3" name="Content Placeholder 2">
            <a:extLst>
              <a:ext uri="{FF2B5EF4-FFF2-40B4-BE49-F238E27FC236}">
                <a16:creationId xmlns:a16="http://schemas.microsoft.com/office/drawing/2014/main" id="{11EC4DBB-C629-8EF4-519C-53D234A1BD46}"/>
              </a:ext>
            </a:extLst>
          </p:cNvPr>
          <p:cNvSpPr>
            <a:spLocks noGrp="1"/>
          </p:cNvSpPr>
          <p:nvPr>
            <p:ph sz="half" idx="1"/>
          </p:nvPr>
        </p:nvSpPr>
        <p:spPr>
          <a:xfrm>
            <a:off x="5238974" y="1955958"/>
            <a:ext cx="5637007" cy="3250883"/>
          </a:xfrm>
        </p:spPr>
        <p:txBody>
          <a:bodyPr>
            <a:normAutofit/>
          </a:bodyPr>
          <a:lstStyle/>
          <a:p>
            <a:pPr algn="ctr">
              <a:lnSpc>
                <a:spcPct val="150000"/>
              </a:lnSpc>
            </a:pPr>
            <a:r>
              <a:rPr lang="en-GB" sz="1800" i="1" dirty="0"/>
              <a:t>This presentation contains our interpretation of information that has been obtained from the public domain. It serves to provide an illustration of the differences in medical school admissions processes for standard entry medicine programmes.</a:t>
            </a:r>
          </a:p>
          <a:p>
            <a:pPr algn="ctr">
              <a:lnSpc>
                <a:spcPct val="150000"/>
              </a:lnSpc>
            </a:pPr>
            <a:r>
              <a:rPr lang="en-GB" sz="1800" i="1" dirty="0"/>
              <a:t>We strongly advise further research. </a:t>
            </a:r>
          </a:p>
        </p:txBody>
      </p:sp>
      <p:sp>
        <p:nvSpPr>
          <p:cNvPr id="4" name="AutoShape 2" descr="Person Thinking Man Thinking - Thought - Free Transparent PNG Clipart  Images Download">
            <a:extLst>
              <a:ext uri="{FF2B5EF4-FFF2-40B4-BE49-F238E27FC236}">
                <a16:creationId xmlns:a16="http://schemas.microsoft.com/office/drawing/2014/main" id="{E751E640-8FC9-87C7-73E1-46A35480782F}"/>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2" name="Picture 11">
            <a:extLst>
              <a:ext uri="{FF2B5EF4-FFF2-40B4-BE49-F238E27FC236}">
                <a16:creationId xmlns:a16="http://schemas.microsoft.com/office/drawing/2014/main" id="{44ECCDE3-055D-4B37-B51A-AF0DE3F47C98}"/>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767841" y="1609043"/>
            <a:ext cx="3670412" cy="3670412"/>
          </a:xfrm>
          <a:prstGeom prst="rect">
            <a:avLst/>
          </a:prstGeom>
        </p:spPr>
      </p:pic>
    </p:spTree>
    <p:extLst>
      <p:ext uri="{BB962C8B-B14F-4D97-AF65-F5344CB8AC3E}">
        <p14:creationId xmlns:p14="http://schemas.microsoft.com/office/powerpoint/2010/main" val="1809518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F9A42-A8F5-0915-3099-708BDC3D6ABD}"/>
              </a:ext>
            </a:extLst>
          </p:cNvPr>
          <p:cNvSpPr>
            <a:spLocks noGrp="1"/>
          </p:cNvSpPr>
          <p:nvPr>
            <p:ph type="title"/>
          </p:nvPr>
        </p:nvSpPr>
        <p:spPr/>
        <p:txBody>
          <a:bodyPr/>
          <a:lstStyle/>
          <a:p>
            <a:r>
              <a:rPr lang="en-GB" dirty="0"/>
              <a:t>GCSE Requirements</a:t>
            </a:r>
          </a:p>
        </p:txBody>
      </p:sp>
      <p:graphicFrame>
        <p:nvGraphicFramePr>
          <p:cNvPr id="4" name="Table 4">
            <a:extLst>
              <a:ext uri="{FF2B5EF4-FFF2-40B4-BE49-F238E27FC236}">
                <a16:creationId xmlns:a16="http://schemas.microsoft.com/office/drawing/2014/main" id="{E450C9F4-9C99-28EE-F406-9B0B09C99FD6}"/>
              </a:ext>
            </a:extLst>
          </p:cNvPr>
          <p:cNvGraphicFramePr>
            <a:graphicFrameLocks noGrp="1"/>
          </p:cNvGraphicFramePr>
          <p:nvPr>
            <p:ph idx="1"/>
            <p:extLst>
              <p:ext uri="{D42A27DB-BD31-4B8C-83A1-F6EECF244321}">
                <p14:modId xmlns:p14="http://schemas.microsoft.com/office/powerpoint/2010/main" val="3657007736"/>
              </p:ext>
            </p:extLst>
          </p:nvPr>
        </p:nvGraphicFramePr>
        <p:xfrm>
          <a:off x="484989" y="1002314"/>
          <a:ext cx="11222022" cy="4853371"/>
        </p:xfrm>
        <a:graphic>
          <a:graphicData uri="http://schemas.openxmlformats.org/drawingml/2006/table">
            <a:tbl>
              <a:tblPr firstRow="1" bandRow="1">
                <a:tableStyleId>{5C22544A-7EE6-4342-B048-85BDC9FD1C3A}</a:tableStyleId>
              </a:tblPr>
              <a:tblGrid>
                <a:gridCol w="1603146">
                  <a:extLst>
                    <a:ext uri="{9D8B030D-6E8A-4147-A177-3AD203B41FA5}">
                      <a16:colId xmlns:a16="http://schemas.microsoft.com/office/drawing/2014/main" val="1239469856"/>
                    </a:ext>
                  </a:extLst>
                </a:gridCol>
                <a:gridCol w="1603146">
                  <a:extLst>
                    <a:ext uri="{9D8B030D-6E8A-4147-A177-3AD203B41FA5}">
                      <a16:colId xmlns:a16="http://schemas.microsoft.com/office/drawing/2014/main" val="3829957852"/>
                    </a:ext>
                  </a:extLst>
                </a:gridCol>
                <a:gridCol w="1603146">
                  <a:extLst>
                    <a:ext uri="{9D8B030D-6E8A-4147-A177-3AD203B41FA5}">
                      <a16:colId xmlns:a16="http://schemas.microsoft.com/office/drawing/2014/main" val="3163676229"/>
                    </a:ext>
                  </a:extLst>
                </a:gridCol>
                <a:gridCol w="1603146">
                  <a:extLst>
                    <a:ext uri="{9D8B030D-6E8A-4147-A177-3AD203B41FA5}">
                      <a16:colId xmlns:a16="http://schemas.microsoft.com/office/drawing/2014/main" val="633901443"/>
                    </a:ext>
                  </a:extLst>
                </a:gridCol>
                <a:gridCol w="1603146">
                  <a:extLst>
                    <a:ext uri="{9D8B030D-6E8A-4147-A177-3AD203B41FA5}">
                      <a16:colId xmlns:a16="http://schemas.microsoft.com/office/drawing/2014/main" val="3432522029"/>
                    </a:ext>
                  </a:extLst>
                </a:gridCol>
                <a:gridCol w="1603146">
                  <a:extLst>
                    <a:ext uri="{9D8B030D-6E8A-4147-A177-3AD203B41FA5}">
                      <a16:colId xmlns:a16="http://schemas.microsoft.com/office/drawing/2014/main" val="20061935"/>
                    </a:ext>
                  </a:extLst>
                </a:gridCol>
                <a:gridCol w="1603146">
                  <a:extLst>
                    <a:ext uri="{9D8B030D-6E8A-4147-A177-3AD203B41FA5}">
                      <a16:colId xmlns:a16="http://schemas.microsoft.com/office/drawing/2014/main" val="3520795737"/>
                    </a:ext>
                  </a:extLst>
                </a:gridCol>
              </a:tblGrid>
              <a:tr h="298749">
                <a:tc>
                  <a:txBody>
                    <a:bodyPr/>
                    <a:lstStyle/>
                    <a:p>
                      <a:r>
                        <a:rPr lang="en-GB" sz="1400" dirty="0"/>
                        <a:t>7 GCSEs</a:t>
                      </a:r>
                    </a:p>
                  </a:txBody>
                  <a:tcPr/>
                </a:tc>
                <a:tc>
                  <a:txBody>
                    <a:bodyPr/>
                    <a:lstStyle/>
                    <a:p>
                      <a:r>
                        <a:rPr lang="en-GB" sz="1400" dirty="0"/>
                        <a:t>6 GCSEs</a:t>
                      </a:r>
                    </a:p>
                  </a:txBody>
                  <a:tcPr/>
                </a:tc>
                <a:tc>
                  <a:txBody>
                    <a:bodyPr/>
                    <a:lstStyle/>
                    <a:p>
                      <a:r>
                        <a:rPr lang="en-GB" sz="1400" dirty="0"/>
                        <a:t>5 GCSEs</a:t>
                      </a:r>
                    </a:p>
                  </a:txBody>
                  <a:tcPr/>
                </a:tc>
                <a:tc>
                  <a:txBody>
                    <a:bodyPr/>
                    <a:lstStyle/>
                    <a:p>
                      <a:r>
                        <a:rPr lang="en-GB" sz="1400" dirty="0"/>
                        <a:t>4 GCSEs</a:t>
                      </a:r>
                    </a:p>
                  </a:txBody>
                  <a:tcPr/>
                </a:tc>
                <a:tc>
                  <a:txBody>
                    <a:bodyPr/>
                    <a:lstStyle/>
                    <a:p>
                      <a:r>
                        <a:rPr lang="en-GB" sz="1400" dirty="0"/>
                        <a:t>3 GCSEs</a:t>
                      </a:r>
                    </a:p>
                  </a:txBody>
                  <a:tcPr/>
                </a:tc>
                <a:tc>
                  <a:txBody>
                    <a:bodyPr/>
                    <a:lstStyle/>
                    <a:p>
                      <a:r>
                        <a:rPr lang="en-GB" sz="1400" dirty="0"/>
                        <a:t>2 GCSEs</a:t>
                      </a:r>
                    </a:p>
                  </a:txBody>
                  <a:tcPr/>
                </a:tc>
                <a:tc>
                  <a:txBody>
                    <a:bodyPr/>
                    <a:lstStyle/>
                    <a:p>
                      <a:r>
                        <a:rPr lang="en-GB" sz="1400" dirty="0"/>
                        <a:t>1 GCSE</a:t>
                      </a:r>
                    </a:p>
                  </a:txBody>
                  <a:tcPr/>
                </a:tc>
                <a:extLst>
                  <a:ext uri="{0D108BD9-81ED-4DB2-BD59-A6C34878D82A}">
                    <a16:rowId xmlns:a16="http://schemas.microsoft.com/office/drawing/2014/main" val="4075034992"/>
                  </a:ext>
                </a:extLst>
              </a:tr>
              <a:tr h="647288">
                <a:tc>
                  <a:txBody>
                    <a:bodyPr/>
                    <a:lstStyle/>
                    <a:p>
                      <a:r>
                        <a:rPr lang="en-GB" sz="1400" dirty="0"/>
                        <a:t>Birmingham* </a:t>
                      </a:r>
                      <a:r>
                        <a:rPr lang="en-GB" sz="1100" dirty="0"/>
                        <a:t>(Bio, Chem or Double)</a:t>
                      </a:r>
                      <a:endParaRPr lang="en-GB" sz="1400" dirty="0"/>
                    </a:p>
                  </a:txBody>
                  <a:tcPr/>
                </a:tc>
                <a:tc>
                  <a:txBody>
                    <a:bodyPr/>
                    <a:lstStyle/>
                    <a:p>
                      <a:r>
                        <a:rPr lang="en-GB" sz="1400" dirty="0"/>
                        <a:t>Aston* </a:t>
                      </a:r>
                      <a:r>
                        <a:rPr lang="en-GB" sz="1100" dirty="0"/>
                        <a:t>(Bio, Chem or Double)</a:t>
                      </a:r>
                      <a:endParaRPr lang="en-GB" sz="1400" dirty="0"/>
                    </a:p>
                  </a:txBody>
                  <a:tcPr/>
                </a:tc>
                <a:tc>
                  <a:txBody>
                    <a:bodyPr/>
                    <a:lstStyle/>
                    <a:p>
                      <a:r>
                        <a:rPr lang="en-GB" sz="1400" dirty="0"/>
                        <a:t>ARU* </a:t>
                      </a:r>
                      <a:r>
                        <a:rPr lang="en-GB" sz="1050" dirty="0"/>
                        <a:t>(2 Science)</a:t>
                      </a:r>
                      <a:endParaRPr lang="en-GB" sz="1400" dirty="0"/>
                    </a:p>
                  </a:txBody>
                  <a:tcPr/>
                </a:tc>
                <a:tc>
                  <a:txBody>
                    <a:bodyPr/>
                    <a:lstStyle/>
                    <a:p>
                      <a:r>
                        <a:rPr lang="en-GB" sz="1400" dirty="0"/>
                        <a:t>Edinburgh* </a:t>
                      </a:r>
                      <a:r>
                        <a:rPr lang="en-GB" sz="1100" dirty="0"/>
                        <a:t>(Bio, Chem)</a:t>
                      </a:r>
                      <a:endParaRPr lang="en-GB" sz="1400" dirty="0"/>
                    </a:p>
                  </a:txBody>
                  <a:tcPr/>
                </a:tc>
                <a:tc>
                  <a:txBody>
                    <a:bodyPr/>
                    <a:lstStyle/>
                    <a:p>
                      <a:r>
                        <a:rPr lang="en-GB" sz="1400" dirty="0"/>
                        <a:t>Dundee* (Bio)</a:t>
                      </a:r>
                    </a:p>
                  </a:txBody>
                  <a:tcPr/>
                </a:tc>
                <a:tc>
                  <a:txBody>
                    <a:bodyPr/>
                    <a:lstStyle/>
                    <a:p>
                      <a:r>
                        <a:rPr lang="en-GB" sz="1400" dirty="0"/>
                        <a:t>BSMS *</a:t>
                      </a:r>
                    </a:p>
                  </a:txBody>
                  <a:tcPr/>
                </a:tc>
                <a:tc>
                  <a:txBody>
                    <a:bodyPr/>
                    <a:lstStyle/>
                    <a:p>
                      <a:r>
                        <a:rPr lang="en-GB" sz="1400" dirty="0"/>
                        <a:t>Exeter </a:t>
                      </a:r>
                      <a:r>
                        <a:rPr lang="en-GB" sz="1100" dirty="0"/>
                        <a:t>(Eng Lang)</a:t>
                      </a:r>
                      <a:endParaRPr lang="en-GB" sz="1400" dirty="0"/>
                    </a:p>
                  </a:txBody>
                  <a:tcPr/>
                </a:tc>
                <a:extLst>
                  <a:ext uri="{0D108BD9-81ED-4DB2-BD59-A6C34878D82A}">
                    <a16:rowId xmlns:a16="http://schemas.microsoft.com/office/drawing/2014/main" val="2380306111"/>
                  </a:ext>
                </a:extLst>
              </a:tr>
              <a:tr h="473017">
                <a:tc>
                  <a:txBody>
                    <a:bodyPr/>
                    <a:lstStyle/>
                    <a:p>
                      <a:r>
                        <a:rPr lang="en-GB" sz="1400" dirty="0"/>
                        <a:t>Manchester</a:t>
                      </a:r>
                    </a:p>
                  </a:txBody>
                  <a:tcPr/>
                </a:tc>
                <a:tc>
                  <a:txBody>
                    <a:bodyPr/>
                    <a:lstStyle/>
                    <a:p>
                      <a:r>
                        <a:rPr lang="en-GB" sz="1400" dirty="0"/>
                        <a:t>UEA </a:t>
                      </a:r>
                      <a:r>
                        <a:rPr lang="en-GB" sz="1100" dirty="0"/>
                        <a:t>(Maths, 2 science or Double)</a:t>
                      </a:r>
                      <a:endParaRPr lang="en-GB" sz="1400" dirty="0"/>
                    </a:p>
                  </a:txBody>
                  <a:tcPr/>
                </a:tc>
                <a:tc>
                  <a:txBody>
                    <a:bodyPr/>
                    <a:lstStyle/>
                    <a:p>
                      <a:r>
                        <a:rPr lang="en-GB" sz="1400" dirty="0"/>
                        <a:t>Cardiff* </a:t>
                      </a:r>
                      <a:r>
                        <a:rPr lang="en-GB" sz="1100" dirty="0"/>
                        <a:t>(Bio, Chem or Double)</a:t>
                      </a:r>
                      <a:endParaRPr lang="en-GB" sz="1400" dirty="0"/>
                    </a:p>
                  </a:txBody>
                  <a:tcPr/>
                </a:tc>
                <a:tc>
                  <a:txBody>
                    <a:bodyPr/>
                    <a:lstStyle/>
                    <a:p>
                      <a:endParaRPr lang="en-GB" sz="1400"/>
                    </a:p>
                  </a:txBody>
                  <a:tcPr/>
                </a:tc>
                <a:tc>
                  <a:txBody>
                    <a:bodyPr/>
                    <a:lstStyle/>
                    <a:p>
                      <a:endParaRPr lang="en-GB" sz="1400"/>
                    </a:p>
                  </a:txBody>
                  <a:tcPr/>
                </a:tc>
                <a:tc>
                  <a:txBody>
                    <a:bodyPr/>
                    <a:lstStyle/>
                    <a:p>
                      <a:r>
                        <a:rPr lang="en-GB" sz="1400" dirty="0"/>
                        <a:t>Bristol*</a:t>
                      </a:r>
                    </a:p>
                  </a:txBody>
                  <a:tcPr/>
                </a:tc>
                <a:tc>
                  <a:txBody>
                    <a:bodyPr/>
                    <a:lstStyle/>
                    <a:p>
                      <a:endParaRPr lang="en-GB" sz="1400" dirty="0"/>
                    </a:p>
                  </a:txBody>
                  <a:tcPr/>
                </a:tc>
                <a:extLst>
                  <a:ext uri="{0D108BD9-81ED-4DB2-BD59-A6C34878D82A}">
                    <a16:rowId xmlns:a16="http://schemas.microsoft.com/office/drawing/2014/main" val="4008206150"/>
                  </a:ext>
                </a:extLst>
              </a:tr>
              <a:tr h="522809">
                <a:tc>
                  <a:txBody>
                    <a:bodyPr/>
                    <a:lstStyle/>
                    <a:p>
                      <a:r>
                        <a:rPr lang="en-GB" sz="1400" dirty="0"/>
                        <a:t>Plymouth* </a:t>
                      </a:r>
                      <a:r>
                        <a:rPr lang="en-GB" sz="1100" dirty="0"/>
                        <a:t>(2 science)</a:t>
                      </a:r>
                      <a:endParaRPr lang="en-GB" sz="1400" dirty="0"/>
                    </a:p>
                  </a:txBody>
                  <a:tcPr/>
                </a:tc>
                <a:tc>
                  <a:txBody>
                    <a:bodyPr/>
                    <a:lstStyle/>
                    <a:p>
                      <a:r>
                        <a:rPr lang="en-GB" sz="1400" dirty="0"/>
                        <a:t>HYMS</a:t>
                      </a:r>
                    </a:p>
                  </a:txBody>
                  <a:tcPr/>
                </a:tc>
                <a:tc>
                  <a:txBody>
                    <a:bodyPr/>
                    <a:lstStyle/>
                    <a:p>
                      <a:r>
                        <a:rPr lang="en-GB" sz="1400" dirty="0"/>
                        <a:t>Edge Hill* </a:t>
                      </a:r>
                      <a:r>
                        <a:rPr lang="en-GB" sz="1100" dirty="0"/>
                        <a:t>(Bio, Chem or Double)</a:t>
                      </a:r>
                      <a:endParaRPr lang="en-GB" sz="1400" dirty="0"/>
                    </a:p>
                  </a:txBody>
                  <a:tcPr/>
                </a:tc>
                <a:tc>
                  <a:txBody>
                    <a:bodyPr/>
                    <a:lstStyle/>
                    <a:p>
                      <a:endParaRPr lang="en-GB" sz="1400"/>
                    </a:p>
                  </a:txBody>
                  <a:tcPr/>
                </a:tc>
                <a:tc>
                  <a:txBody>
                    <a:bodyPr/>
                    <a:lstStyle/>
                    <a:p>
                      <a:endParaRPr lang="en-GB" sz="1400"/>
                    </a:p>
                  </a:txBody>
                  <a:tcPr/>
                </a:tc>
                <a:tc>
                  <a:txBody>
                    <a:bodyPr/>
                    <a:lstStyle/>
                    <a:p>
                      <a:r>
                        <a:rPr lang="en-GB" sz="1400" dirty="0"/>
                        <a:t>Central Lancaster*</a:t>
                      </a:r>
                    </a:p>
                  </a:txBody>
                  <a:tcPr/>
                </a:tc>
                <a:tc>
                  <a:txBody>
                    <a:bodyPr/>
                    <a:lstStyle/>
                    <a:p>
                      <a:endParaRPr lang="en-GB" sz="1400" dirty="0"/>
                    </a:p>
                  </a:txBody>
                  <a:tcPr/>
                </a:tc>
                <a:extLst>
                  <a:ext uri="{0D108BD9-81ED-4DB2-BD59-A6C34878D82A}">
                    <a16:rowId xmlns:a16="http://schemas.microsoft.com/office/drawing/2014/main" val="289973259"/>
                  </a:ext>
                </a:extLst>
              </a:tr>
              <a:tr h="615055">
                <a:tc>
                  <a:txBody>
                    <a:bodyPr/>
                    <a:lstStyle/>
                    <a:p>
                      <a:r>
                        <a:rPr lang="en-GB" sz="1400" dirty="0"/>
                        <a:t>Southampton* </a:t>
                      </a:r>
                      <a:r>
                        <a:rPr lang="en-GB" sz="1100" dirty="0"/>
                        <a:t>(Bio or Chem plus a science)</a:t>
                      </a:r>
                      <a:endParaRPr lang="en-GB" sz="1400" dirty="0"/>
                    </a:p>
                  </a:txBody>
                  <a:tcPr/>
                </a:tc>
                <a:tc>
                  <a:txBody>
                    <a:bodyPr/>
                    <a:lstStyle/>
                    <a:p>
                      <a:r>
                        <a:rPr lang="en-GB" sz="1400" dirty="0"/>
                        <a:t>Leeds* </a:t>
                      </a:r>
                      <a:r>
                        <a:rPr lang="en-GB" sz="1100" dirty="0"/>
                        <a:t>(Bio, Chem or Double)</a:t>
                      </a:r>
                      <a:endParaRPr lang="en-GB" sz="1400" dirty="0"/>
                    </a:p>
                  </a:txBody>
                  <a:tcPr/>
                </a:tc>
                <a:tc>
                  <a:txBody>
                    <a:bodyPr/>
                    <a:lstStyle/>
                    <a:p>
                      <a:r>
                        <a:rPr lang="en-GB" sz="1400" dirty="0" err="1"/>
                        <a:t>Keele</a:t>
                      </a:r>
                      <a:r>
                        <a:rPr lang="en-GB" sz="1400" dirty="0"/>
                        <a:t>* </a:t>
                      </a:r>
                      <a:r>
                        <a:rPr lang="en-GB" sz="1100" dirty="0"/>
                        <a:t>(Bio, Chem, Physic)</a:t>
                      </a:r>
                      <a:endParaRPr lang="en-GB" sz="1400" dirty="0"/>
                    </a:p>
                  </a:txBody>
                  <a:tcPr/>
                </a:tc>
                <a:tc>
                  <a:txBody>
                    <a:bodyPr/>
                    <a:lstStyle/>
                    <a:p>
                      <a:endParaRPr lang="en-GB" sz="1400"/>
                    </a:p>
                  </a:txBody>
                  <a:tcPr/>
                </a:tc>
                <a:tc>
                  <a:txBody>
                    <a:bodyPr/>
                    <a:lstStyle/>
                    <a:p>
                      <a:endParaRPr lang="en-GB" sz="1400"/>
                    </a:p>
                  </a:txBody>
                  <a:tcPr/>
                </a:tc>
                <a:tc>
                  <a:txBody>
                    <a:bodyPr/>
                    <a:lstStyle/>
                    <a:p>
                      <a:r>
                        <a:rPr lang="en-GB" sz="1400" dirty="0"/>
                        <a:t>Glasgow </a:t>
                      </a:r>
                      <a:r>
                        <a:rPr lang="en-GB" sz="1100" dirty="0"/>
                        <a:t>(Eng, Bio)</a:t>
                      </a:r>
                      <a:endParaRPr lang="en-GB" sz="1400" dirty="0"/>
                    </a:p>
                  </a:txBody>
                  <a:tcPr/>
                </a:tc>
                <a:tc>
                  <a:txBody>
                    <a:bodyPr/>
                    <a:lstStyle/>
                    <a:p>
                      <a:endParaRPr lang="en-GB" sz="1400" dirty="0"/>
                    </a:p>
                  </a:txBody>
                  <a:tcPr/>
                </a:tc>
                <a:extLst>
                  <a:ext uri="{0D108BD9-81ED-4DB2-BD59-A6C34878D82A}">
                    <a16:rowId xmlns:a16="http://schemas.microsoft.com/office/drawing/2014/main" val="3376343513"/>
                  </a:ext>
                </a:extLst>
              </a:tr>
              <a:tr h="5228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solidFill>
                            <a:schemeClr val="bg1"/>
                          </a:solidFill>
                        </a:rPr>
                        <a:t>8 GCSEs</a:t>
                      </a:r>
                    </a:p>
                    <a:p>
                      <a:endParaRPr lang="en-GB" sz="1400" dirty="0"/>
                    </a:p>
                  </a:txBody>
                  <a:tcPr>
                    <a:solidFill>
                      <a:schemeClr val="accent1"/>
                    </a:solidFill>
                  </a:tcPr>
                </a:tc>
                <a:tc>
                  <a:txBody>
                    <a:bodyPr/>
                    <a:lstStyle/>
                    <a:p>
                      <a:r>
                        <a:rPr lang="en-GB" sz="1400" dirty="0"/>
                        <a:t>Lincoln* </a:t>
                      </a:r>
                      <a:r>
                        <a:rPr lang="en-GB" sz="1100" dirty="0"/>
                        <a:t>(Bio, Chem)</a:t>
                      </a:r>
                      <a:endParaRPr lang="en-GB" sz="1400" dirty="0"/>
                    </a:p>
                  </a:txBody>
                  <a:tcPr/>
                </a:tc>
                <a:tc>
                  <a:txBody>
                    <a:bodyPr/>
                    <a:lstStyle/>
                    <a:p>
                      <a:r>
                        <a:rPr lang="en-GB" sz="1400" dirty="0"/>
                        <a:t>KMMS*</a:t>
                      </a:r>
                      <a:r>
                        <a:rPr lang="en-GB" sz="1100" dirty="0"/>
                        <a:t>(Bio, Chem, Physic)</a:t>
                      </a:r>
                      <a:endParaRPr lang="en-GB" sz="1400" dirty="0"/>
                    </a:p>
                  </a:txBody>
                  <a:tcPr/>
                </a:tc>
                <a:tc>
                  <a:txBody>
                    <a:bodyPr/>
                    <a:lstStyle/>
                    <a:p>
                      <a:endParaRPr lang="en-GB" sz="1400"/>
                    </a:p>
                  </a:txBody>
                  <a:tcPr/>
                </a:tc>
                <a:tc>
                  <a:txBody>
                    <a:bodyPr/>
                    <a:lstStyle/>
                    <a:p>
                      <a:endParaRPr lang="en-GB" sz="1400"/>
                    </a:p>
                  </a:txBody>
                  <a:tcPr/>
                </a:tc>
                <a:tc>
                  <a:txBody>
                    <a:bodyPr/>
                    <a:lstStyle/>
                    <a:p>
                      <a:r>
                        <a:rPr lang="en-GB" sz="1400" dirty="0"/>
                        <a:t>Kings*</a:t>
                      </a:r>
                    </a:p>
                  </a:txBody>
                  <a:tcPr/>
                </a:tc>
                <a:tc>
                  <a:txBody>
                    <a:bodyPr/>
                    <a:lstStyle/>
                    <a:p>
                      <a:endParaRPr lang="en-GB" sz="1400" dirty="0"/>
                    </a:p>
                  </a:txBody>
                  <a:tcPr/>
                </a:tc>
                <a:extLst>
                  <a:ext uri="{0D108BD9-81ED-4DB2-BD59-A6C34878D82A}">
                    <a16:rowId xmlns:a16="http://schemas.microsoft.com/office/drawing/2014/main" val="1449629968"/>
                  </a:ext>
                </a:extLst>
              </a:tr>
              <a:tr h="4730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Lancaster* </a:t>
                      </a:r>
                      <a:r>
                        <a:rPr lang="en-GB" sz="1100" dirty="0"/>
                        <a:t>(Bio, Chem, Physic)</a:t>
                      </a:r>
                      <a:endParaRPr lang="en-GB" sz="1400" dirty="0"/>
                    </a:p>
                  </a:txBody>
                  <a:tcPr>
                    <a:solidFill>
                      <a:schemeClr val="bg1">
                        <a:lumMod val="95000"/>
                      </a:schemeClr>
                    </a:solidFill>
                  </a:tcPr>
                </a:tc>
                <a:tc>
                  <a:txBody>
                    <a:bodyPr/>
                    <a:lstStyle/>
                    <a:p>
                      <a:r>
                        <a:rPr lang="en-GB" sz="1400" dirty="0"/>
                        <a:t>Nottingham* </a:t>
                      </a:r>
                      <a:r>
                        <a:rPr lang="en-GB" sz="1100" dirty="0"/>
                        <a:t>(Bio, Chem)</a:t>
                      </a:r>
                      <a:endParaRPr lang="en-GB" sz="1400" dirty="0"/>
                    </a:p>
                  </a:txBody>
                  <a:tcPr/>
                </a:tc>
                <a:tc>
                  <a:txBody>
                    <a:bodyPr/>
                    <a:lstStyle/>
                    <a:p>
                      <a:r>
                        <a:rPr lang="en-GB" sz="1400" dirty="0"/>
                        <a:t>St George’s</a:t>
                      </a:r>
                      <a:r>
                        <a:rPr lang="en-GB" sz="1100" dirty="0"/>
                        <a:t>* (2 Science)</a:t>
                      </a:r>
                      <a:endParaRPr lang="en-GB" sz="1400" dirty="0"/>
                    </a:p>
                  </a:txBody>
                  <a:tcPr/>
                </a:tc>
                <a:tc>
                  <a:txBody>
                    <a:bodyPr/>
                    <a:lstStyle/>
                    <a:p>
                      <a:endParaRPr lang="en-GB" sz="1400" dirty="0"/>
                    </a:p>
                  </a:txBody>
                  <a:tcPr/>
                </a:tc>
                <a:tc>
                  <a:txBody>
                    <a:bodyPr/>
                    <a:lstStyle/>
                    <a:p>
                      <a:endParaRPr lang="en-GB" sz="1400"/>
                    </a:p>
                  </a:txBody>
                  <a:tcPr/>
                </a:tc>
                <a:tc>
                  <a:txBody>
                    <a:bodyPr/>
                    <a:lstStyle/>
                    <a:p>
                      <a:r>
                        <a:rPr lang="en-GB" sz="1400" dirty="0"/>
                        <a:t>UCL*</a:t>
                      </a:r>
                    </a:p>
                  </a:txBody>
                  <a:tcPr/>
                </a:tc>
                <a:tc>
                  <a:txBody>
                    <a:bodyPr/>
                    <a:lstStyle/>
                    <a:p>
                      <a:endParaRPr lang="en-GB" sz="1400"/>
                    </a:p>
                  </a:txBody>
                  <a:tcPr/>
                </a:tc>
                <a:extLst>
                  <a:ext uri="{0D108BD9-81ED-4DB2-BD59-A6C34878D82A}">
                    <a16:rowId xmlns:a16="http://schemas.microsoft.com/office/drawing/2014/main" val="1030264492"/>
                  </a:ext>
                </a:extLst>
              </a:tr>
              <a:tr h="647288">
                <a:tc>
                  <a:txBody>
                    <a:bodyPr/>
                    <a:lstStyle/>
                    <a:p>
                      <a:r>
                        <a:rPr lang="en-GB" sz="1400" dirty="0">
                          <a:solidFill>
                            <a:schemeClr val="bg1"/>
                          </a:solidFill>
                        </a:rPr>
                        <a:t>9 GCSEs</a:t>
                      </a:r>
                    </a:p>
                  </a:txBody>
                  <a:tcPr>
                    <a:solidFill>
                      <a:schemeClr val="accent1"/>
                    </a:solidFill>
                  </a:tcPr>
                </a:tc>
                <a:tc>
                  <a:txBody>
                    <a:bodyPr/>
                    <a:lstStyle/>
                    <a:p>
                      <a:r>
                        <a:rPr lang="en-GB" sz="1400" dirty="0"/>
                        <a:t>Queen Mary’s*  </a:t>
                      </a:r>
                      <a:r>
                        <a:rPr lang="en-GB" sz="1100" dirty="0"/>
                        <a:t>(Bio, Chem or Double)</a:t>
                      </a:r>
                      <a:endParaRPr lang="en-GB" sz="1400" dirty="0"/>
                    </a:p>
                  </a:txBody>
                  <a:tcPr/>
                </a:tc>
                <a:tc>
                  <a:txBody>
                    <a:bodyPr/>
                    <a:lstStyle/>
                    <a:p>
                      <a:r>
                        <a:rPr lang="en-GB" sz="1400" dirty="0"/>
                        <a:t>Sheffield* </a:t>
                      </a:r>
                      <a:r>
                        <a:rPr lang="en-GB" sz="1100" dirty="0"/>
                        <a:t>(1 science)</a:t>
                      </a:r>
                      <a:endParaRPr lang="en-GB" sz="1400" dirty="0"/>
                    </a:p>
                  </a:txBody>
                  <a:tcPr/>
                </a:tc>
                <a:tc>
                  <a:txBody>
                    <a:bodyPr/>
                    <a:lstStyle/>
                    <a:p>
                      <a:endParaRPr lang="en-GB" sz="1400"/>
                    </a:p>
                  </a:txBody>
                  <a:tcPr/>
                </a:tc>
                <a:tc>
                  <a:txBody>
                    <a:bodyPr/>
                    <a:lstStyle/>
                    <a:p>
                      <a:endParaRPr lang="en-GB" sz="1400"/>
                    </a:p>
                  </a:txBody>
                  <a:tcPr/>
                </a:tc>
                <a:tc>
                  <a:txBody>
                    <a:bodyPr/>
                    <a:lstStyle/>
                    <a:p>
                      <a:endParaRPr lang="en-GB" sz="1400" dirty="0"/>
                    </a:p>
                  </a:txBody>
                  <a:tcPr/>
                </a:tc>
                <a:tc>
                  <a:txBody>
                    <a:bodyPr/>
                    <a:lstStyle/>
                    <a:p>
                      <a:endParaRPr lang="en-GB" sz="1400" dirty="0"/>
                    </a:p>
                  </a:txBody>
                  <a:tcPr/>
                </a:tc>
                <a:extLst>
                  <a:ext uri="{0D108BD9-81ED-4DB2-BD59-A6C34878D82A}">
                    <a16:rowId xmlns:a16="http://schemas.microsoft.com/office/drawing/2014/main" val="2544923839"/>
                  </a:ext>
                </a:extLst>
              </a:tr>
              <a:tr h="647288">
                <a:tc>
                  <a:txBody>
                    <a:bodyPr/>
                    <a:lstStyle/>
                    <a:p>
                      <a:r>
                        <a:rPr lang="en-GB" sz="1400" dirty="0"/>
                        <a:t>Liverpool* </a:t>
                      </a:r>
                      <a:r>
                        <a:rPr lang="en-GB" sz="1100" dirty="0"/>
                        <a:t>(Bio, Chem, Physic)</a:t>
                      </a:r>
                      <a:endParaRPr lang="en-GB" sz="1400" dirty="0"/>
                    </a:p>
                  </a:txBody>
                  <a:tcPr/>
                </a:tc>
                <a:tc>
                  <a:txBody>
                    <a:bodyPr/>
                    <a:lstStyle/>
                    <a:p>
                      <a:endParaRPr lang="en-GB" sz="1400" dirty="0"/>
                    </a:p>
                  </a:txBody>
                  <a:tcPr/>
                </a:tc>
                <a:tc>
                  <a:txBody>
                    <a:bodyPr/>
                    <a:lstStyle/>
                    <a:p>
                      <a:r>
                        <a:rPr lang="en-GB" sz="1400" dirty="0"/>
                        <a:t>Sunderland* </a:t>
                      </a:r>
                      <a:r>
                        <a:rPr lang="en-GB" sz="1100" dirty="0"/>
                        <a:t>*(Bio, Chem, Physic)</a:t>
                      </a:r>
                      <a:endParaRPr lang="en-GB" sz="1400" dirty="0"/>
                    </a:p>
                  </a:txBody>
                  <a:tcPr/>
                </a:tc>
                <a:tc>
                  <a:txBody>
                    <a:bodyPr/>
                    <a:lstStyle/>
                    <a:p>
                      <a:endParaRPr lang="en-GB" sz="1400" dirty="0"/>
                    </a:p>
                  </a:txBody>
                  <a:tcPr/>
                </a:tc>
                <a:tc>
                  <a:txBody>
                    <a:bodyPr/>
                    <a:lstStyle/>
                    <a:p>
                      <a:endParaRPr lang="en-GB" sz="1400"/>
                    </a:p>
                  </a:txBody>
                  <a:tcPr/>
                </a:tc>
                <a:tc>
                  <a:txBody>
                    <a:bodyPr/>
                    <a:lstStyle/>
                    <a:p>
                      <a:endParaRPr lang="en-GB" sz="1400" dirty="0"/>
                    </a:p>
                  </a:txBody>
                  <a:tcPr/>
                </a:tc>
                <a:tc>
                  <a:txBody>
                    <a:bodyPr/>
                    <a:lstStyle/>
                    <a:p>
                      <a:endParaRPr lang="en-GB" sz="1400" dirty="0"/>
                    </a:p>
                  </a:txBody>
                  <a:tcPr/>
                </a:tc>
                <a:extLst>
                  <a:ext uri="{0D108BD9-81ED-4DB2-BD59-A6C34878D82A}">
                    <a16:rowId xmlns:a16="http://schemas.microsoft.com/office/drawing/2014/main" val="3453954717"/>
                  </a:ext>
                </a:extLst>
              </a:tr>
            </a:tbl>
          </a:graphicData>
        </a:graphic>
      </p:graphicFrame>
      <p:sp>
        <p:nvSpPr>
          <p:cNvPr id="5" name="TextBox 4">
            <a:extLst>
              <a:ext uri="{FF2B5EF4-FFF2-40B4-BE49-F238E27FC236}">
                <a16:creationId xmlns:a16="http://schemas.microsoft.com/office/drawing/2014/main" id="{22C3C5F7-AC27-551E-0CE5-1A6DE0C35B9D}"/>
              </a:ext>
            </a:extLst>
          </p:cNvPr>
          <p:cNvSpPr txBox="1"/>
          <p:nvPr/>
        </p:nvSpPr>
        <p:spPr>
          <a:xfrm>
            <a:off x="365760" y="5981253"/>
            <a:ext cx="7763256" cy="307777"/>
          </a:xfrm>
          <a:prstGeom prst="rect">
            <a:avLst/>
          </a:prstGeom>
          <a:noFill/>
        </p:spPr>
        <p:txBody>
          <a:bodyPr wrap="square" rtlCol="0">
            <a:spAutoFit/>
          </a:bodyPr>
          <a:lstStyle/>
          <a:p>
            <a:r>
              <a:rPr lang="en-GB" sz="1400" dirty="0"/>
              <a:t>*Medical schools asking for Maths and English</a:t>
            </a:r>
          </a:p>
        </p:txBody>
      </p:sp>
    </p:spTree>
    <p:extLst>
      <p:ext uri="{BB962C8B-B14F-4D97-AF65-F5344CB8AC3E}">
        <p14:creationId xmlns:p14="http://schemas.microsoft.com/office/powerpoint/2010/main" val="10315009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567B7-5035-267F-26D4-0CD54A0ABC0C}"/>
              </a:ext>
            </a:extLst>
          </p:cNvPr>
          <p:cNvSpPr>
            <a:spLocks noGrp="1"/>
          </p:cNvSpPr>
          <p:nvPr>
            <p:ph type="title"/>
          </p:nvPr>
        </p:nvSpPr>
        <p:spPr/>
        <p:txBody>
          <a:bodyPr>
            <a:noAutofit/>
          </a:bodyPr>
          <a:lstStyle/>
          <a:p>
            <a:r>
              <a:rPr lang="en-GB" sz="3200" dirty="0"/>
              <a:t>Typical A-level grade requirements for standard entry medicine </a:t>
            </a:r>
          </a:p>
        </p:txBody>
      </p:sp>
      <p:graphicFrame>
        <p:nvGraphicFramePr>
          <p:cNvPr id="4" name="Table 4">
            <a:extLst>
              <a:ext uri="{FF2B5EF4-FFF2-40B4-BE49-F238E27FC236}">
                <a16:creationId xmlns:a16="http://schemas.microsoft.com/office/drawing/2014/main" id="{1EAD0EFC-F4DD-A83F-1184-127E2ED2A7D1}"/>
              </a:ext>
            </a:extLst>
          </p:cNvPr>
          <p:cNvGraphicFramePr>
            <a:graphicFrameLocks noGrp="1"/>
          </p:cNvGraphicFramePr>
          <p:nvPr>
            <p:extLst>
              <p:ext uri="{D42A27DB-BD31-4B8C-83A1-F6EECF244321}">
                <p14:modId xmlns:p14="http://schemas.microsoft.com/office/powerpoint/2010/main" val="2593576549"/>
              </p:ext>
            </p:extLst>
          </p:nvPr>
        </p:nvGraphicFramePr>
        <p:xfrm>
          <a:off x="1805644" y="1252361"/>
          <a:ext cx="8550232" cy="4617720"/>
        </p:xfrm>
        <a:graphic>
          <a:graphicData uri="http://schemas.openxmlformats.org/drawingml/2006/table">
            <a:tbl>
              <a:tblPr firstRow="1" bandRow="1">
                <a:tableStyleId>{5C22544A-7EE6-4342-B048-85BDC9FD1C3A}</a:tableStyleId>
              </a:tblPr>
              <a:tblGrid>
                <a:gridCol w="1710046">
                  <a:extLst>
                    <a:ext uri="{9D8B030D-6E8A-4147-A177-3AD203B41FA5}">
                      <a16:colId xmlns:a16="http://schemas.microsoft.com/office/drawing/2014/main" val="3602557804"/>
                    </a:ext>
                  </a:extLst>
                </a:gridCol>
                <a:gridCol w="1710046">
                  <a:extLst>
                    <a:ext uri="{9D8B030D-6E8A-4147-A177-3AD203B41FA5}">
                      <a16:colId xmlns:a16="http://schemas.microsoft.com/office/drawing/2014/main" val="1058317051"/>
                    </a:ext>
                  </a:extLst>
                </a:gridCol>
                <a:gridCol w="1710046">
                  <a:extLst>
                    <a:ext uri="{9D8B030D-6E8A-4147-A177-3AD203B41FA5}">
                      <a16:colId xmlns:a16="http://schemas.microsoft.com/office/drawing/2014/main" val="1890283004"/>
                    </a:ext>
                  </a:extLst>
                </a:gridCol>
                <a:gridCol w="2022367">
                  <a:extLst>
                    <a:ext uri="{9D8B030D-6E8A-4147-A177-3AD203B41FA5}">
                      <a16:colId xmlns:a16="http://schemas.microsoft.com/office/drawing/2014/main" val="1897044944"/>
                    </a:ext>
                  </a:extLst>
                </a:gridCol>
                <a:gridCol w="1397727">
                  <a:extLst>
                    <a:ext uri="{9D8B030D-6E8A-4147-A177-3AD203B41FA5}">
                      <a16:colId xmlns:a16="http://schemas.microsoft.com/office/drawing/2014/main" val="1484104837"/>
                    </a:ext>
                  </a:extLst>
                </a:gridCol>
              </a:tblGrid>
              <a:tr h="384810">
                <a:tc>
                  <a:txBody>
                    <a:bodyPr/>
                    <a:lstStyle/>
                    <a:p>
                      <a:r>
                        <a:rPr lang="en-GB" sz="1400" dirty="0"/>
                        <a:t>A*A*A </a:t>
                      </a:r>
                    </a:p>
                  </a:txBody>
                  <a:tcPr/>
                </a:tc>
                <a:tc>
                  <a:txBody>
                    <a:bodyPr/>
                    <a:lstStyle/>
                    <a:p>
                      <a:r>
                        <a:rPr lang="en-GB" sz="1400" dirty="0"/>
                        <a:t>A*AA</a:t>
                      </a:r>
                    </a:p>
                  </a:txBody>
                  <a:tcPr/>
                </a:tc>
                <a:tc>
                  <a:txBody>
                    <a:bodyPr/>
                    <a:lstStyle/>
                    <a:p>
                      <a:r>
                        <a:rPr lang="en-GB" sz="1400" dirty="0"/>
                        <a:t>AAA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AAA cont.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AAB</a:t>
                      </a:r>
                    </a:p>
                  </a:txBody>
                  <a:tcPr/>
                </a:tc>
                <a:extLst>
                  <a:ext uri="{0D108BD9-81ED-4DB2-BD59-A6C34878D82A}">
                    <a16:rowId xmlns:a16="http://schemas.microsoft.com/office/drawing/2014/main" val="2787036261"/>
                  </a:ext>
                </a:extLst>
              </a:tr>
              <a:tr h="384810">
                <a:tc>
                  <a:txBody>
                    <a:bodyPr/>
                    <a:lstStyle/>
                    <a:p>
                      <a:r>
                        <a:rPr lang="en-GB" sz="1400" dirty="0"/>
                        <a:t>Cambridge</a:t>
                      </a:r>
                    </a:p>
                  </a:txBody>
                  <a:tcPr/>
                </a:tc>
                <a:tc>
                  <a:txBody>
                    <a:bodyPr/>
                    <a:lstStyle/>
                    <a:p>
                      <a:r>
                        <a:rPr lang="en-GB" sz="1400" dirty="0"/>
                        <a:t>Birmingham</a:t>
                      </a:r>
                    </a:p>
                  </a:txBody>
                  <a:tcPr/>
                </a:tc>
                <a:tc>
                  <a:txBody>
                    <a:bodyPr/>
                    <a:lstStyle/>
                    <a:p>
                      <a:r>
                        <a:rPr lang="en-GB" sz="1400" dirty="0"/>
                        <a:t>Aberdeen</a:t>
                      </a:r>
                    </a:p>
                  </a:txBody>
                  <a:tcPr/>
                </a:tc>
                <a:tc>
                  <a:txBody>
                    <a:bodyPr/>
                    <a:lstStyle/>
                    <a:p>
                      <a:r>
                        <a:rPr lang="en-GB" sz="1400" dirty="0"/>
                        <a:t>Kings College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KMMS</a:t>
                      </a:r>
                    </a:p>
                  </a:txBody>
                  <a:tcPr/>
                </a:tc>
                <a:extLst>
                  <a:ext uri="{0D108BD9-81ED-4DB2-BD59-A6C34878D82A}">
                    <a16:rowId xmlns:a16="http://schemas.microsoft.com/office/drawing/2014/main" val="2421104385"/>
                  </a:ext>
                </a:extLst>
              </a:tr>
              <a:tr h="384810">
                <a:tc>
                  <a:txBody>
                    <a:bodyPr/>
                    <a:lstStyle/>
                    <a:p>
                      <a:endParaRPr lang="en-GB" sz="1400"/>
                    </a:p>
                  </a:txBody>
                  <a:tcPr/>
                </a:tc>
                <a:tc>
                  <a:txBody>
                    <a:bodyPr/>
                    <a:lstStyle/>
                    <a:p>
                      <a:r>
                        <a:rPr lang="en-GB" sz="1400" dirty="0"/>
                        <a:t>Edinburgh</a:t>
                      </a:r>
                    </a:p>
                  </a:txBody>
                  <a:tcPr/>
                </a:tc>
                <a:tc>
                  <a:txBody>
                    <a:bodyPr/>
                    <a:lstStyle/>
                    <a:p>
                      <a:r>
                        <a:rPr lang="en-GB" sz="1400" dirty="0"/>
                        <a:t>ARU</a:t>
                      </a:r>
                    </a:p>
                  </a:txBody>
                  <a:tcPr/>
                </a:tc>
                <a:tc>
                  <a:txBody>
                    <a:bodyPr/>
                    <a:lstStyle/>
                    <a:p>
                      <a:r>
                        <a:rPr lang="en-GB" sz="1400" dirty="0"/>
                        <a:t>Lancaster</a:t>
                      </a:r>
                    </a:p>
                  </a:txBody>
                  <a:tcPr/>
                </a:tc>
                <a:tc>
                  <a:txBody>
                    <a:bodyPr/>
                    <a:lstStyle/>
                    <a:p>
                      <a:endParaRPr lang="en-GB" sz="1400"/>
                    </a:p>
                  </a:txBody>
                  <a:tcPr/>
                </a:tc>
                <a:extLst>
                  <a:ext uri="{0D108BD9-81ED-4DB2-BD59-A6C34878D82A}">
                    <a16:rowId xmlns:a16="http://schemas.microsoft.com/office/drawing/2014/main" val="3830071682"/>
                  </a:ext>
                </a:extLst>
              </a:tr>
              <a:tr h="384810">
                <a:tc>
                  <a:txBody>
                    <a:bodyPr/>
                    <a:lstStyle/>
                    <a:p>
                      <a:endParaRPr lang="en-GB" sz="1400" dirty="0"/>
                    </a:p>
                  </a:txBody>
                  <a:tcPr/>
                </a:tc>
                <a:tc>
                  <a:txBody>
                    <a:bodyPr/>
                    <a:lstStyle/>
                    <a:p>
                      <a:r>
                        <a:rPr lang="en-GB" sz="1400" dirty="0"/>
                        <a:t>Imperial</a:t>
                      </a:r>
                    </a:p>
                  </a:txBody>
                  <a:tcPr/>
                </a:tc>
                <a:tc>
                  <a:txBody>
                    <a:bodyPr/>
                    <a:lstStyle/>
                    <a:p>
                      <a:r>
                        <a:rPr lang="en-GB" sz="1400" dirty="0"/>
                        <a:t>Aston</a:t>
                      </a:r>
                    </a:p>
                  </a:txBody>
                  <a:tcPr/>
                </a:tc>
                <a:tc>
                  <a:txBody>
                    <a:bodyPr/>
                    <a:lstStyle/>
                    <a:p>
                      <a:r>
                        <a:rPr lang="en-GB" sz="1400" dirty="0"/>
                        <a:t>Leeds</a:t>
                      </a:r>
                    </a:p>
                  </a:txBody>
                  <a:tcPr/>
                </a:tc>
                <a:tc>
                  <a:txBody>
                    <a:bodyPr/>
                    <a:lstStyle/>
                    <a:p>
                      <a:endParaRPr lang="en-GB" sz="1400"/>
                    </a:p>
                  </a:txBody>
                  <a:tcPr/>
                </a:tc>
                <a:extLst>
                  <a:ext uri="{0D108BD9-81ED-4DB2-BD59-A6C34878D82A}">
                    <a16:rowId xmlns:a16="http://schemas.microsoft.com/office/drawing/2014/main" val="2446864087"/>
                  </a:ext>
                </a:extLst>
              </a:tr>
              <a:tr h="384810">
                <a:tc>
                  <a:txBody>
                    <a:bodyPr/>
                    <a:lstStyle/>
                    <a:p>
                      <a:endParaRPr lang="en-GB" sz="1400"/>
                    </a:p>
                  </a:txBody>
                  <a:tcPr/>
                </a:tc>
                <a:tc>
                  <a:txBody>
                    <a:bodyPr/>
                    <a:lstStyle/>
                    <a:p>
                      <a:r>
                        <a:rPr lang="en-GB" sz="1400" dirty="0" err="1"/>
                        <a:t>Keele</a:t>
                      </a:r>
                      <a:endParaRPr lang="en-GB" sz="1400" dirty="0"/>
                    </a:p>
                  </a:txBody>
                  <a:tcPr/>
                </a:tc>
                <a:tc>
                  <a:txBody>
                    <a:bodyPr/>
                    <a:lstStyle/>
                    <a:p>
                      <a:r>
                        <a:rPr lang="en-GB" sz="1400" dirty="0"/>
                        <a:t>BSMS</a:t>
                      </a:r>
                    </a:p>
                  </a:txBody>
                  <a:tcPr/>
                </a:tc>
                <a:tc>
                  <a:txBody>
                    <a:bodyPr/>
                    <a:lstStyle/>
                    <a:p>
                      <a:r>
                        <a:rPr lang="en-GB" sz="1400" dirty="0"/>
                        <a:t>Nottingham&amp; Lincoln</a:t>
                      </a:r>
                    </a:p>
                  </a:txBody>
                  <a:tcPr/>
                </a:tc>
                <a:tc>
                  <a:txBody>
                    <a:bodyPr/>
                    <a:lstStyle/>
                    <a:p>
                      <a:endParaRPr lang="en-GB" sz="1400"/>
                    </a:p>
                  </a:txBody>
                  <a:tcPr/>
                </a:tc>
                <a:extLst>
                  <a:ext uri="{0D108BD9-81ED-4DB2-BD59-A6C34878D82A}">
                    <a16:rowId xmlns:a16="http://schemas.microsoft.com/office/drawing/2014/main" val="644641668"/>
                  </a:ext>
                </a:extLst>
              </a:tr>
              <a:tr h="384810">
                <a:tc>
                  <a:txBody>
                    <a:bodyPr/>
                    <a:lstStyle/>
                    <a:p>
                      <a:endParaRPr lang="en-GB" sz="1400"/>
                    </a:p>
                  </a:txBody>
                  <a:tcPr/>
                </a:tc>
                <a:tc>
                  <a:txBody>
                    <a:bodyPr/>
                    <a:lstStyle/>
                    <a:p>
                      <a:r>
                        <a:rPr lang="en-GB" sz="1400" dirty="0"/>
                        <a:t>Leicester</a:t>
                      </a:r>
                    </a:p>
                  </a:txBody>
                  <a:tcPr/>
                </a:tc>
                <a:tc>
                  <a:txBody>
                    <a:bodyPr/>
                    <a:lstStyle/>
                    <a:p>
                      <a:r>
                        <a:rPr lang="en-GB" sz="1400" dirty="0"/>
                        <a:t>Bristol</a:t>
                      </a:r>
                    </a:p>
                  </a:txBody>
                  <a:tcPr/>
                </a:tc>
                <a:tc>
                  <a:txBody>
                    <a:bodyPr/>
                    <a:lstStyle/>
                    <a:p>
                      <a:r>
                        <a:rPr lang="en-GB" sz="1400" dirty="0"/>
                        <a:t>Liverpool</a:t>
                      </a:r>
                    </a:p>
                  </a:txBody>
                  <a:tcPr/>
                </a:tc>
                <a:tc>
                  <a:txBody>
                    <a:bodyPr/>
                    <a:lstStyle/>
                    <a:p>
                      <a:endParaRPr lang="en-GB" sz="1400"/>
                    </a:p>
                  </a:txBody>
                  <a:tcPr/>
                </a:tc>
                <a:extLst>
                  <a:ext uri="{0D108BD9-81ED-4DB2-BD59-A6C34878D82A}">
                    <a16:rowId xmlns:a16="http://schemas.microsoft.com/office/drawing/2014/main" val="1268424325"/>
                  </a:ext>
                </a:extLst>
              </a:tr>
              <a:tr h="384810">
                <a:tc>
                  <a:txBody>
                    <a:bodyPr/>
                    <a:lstStyle/>
                    <a:p>
                      <a:endParaRPr lang="en-GB" sz="1400"/>
                    </a:p>
                  </a:txBody>
                  <a:tcPr/>
                </a:tc>
                <a:tc>
                  <a:txBody>
                    <a:bodyPr/>
                    <a:lstStyle/>
                    <a:p>
                      <a:r>
                        <a:rPr lang="en-GB" sz="1400" dirty="0"/>
                        <a:t>Oxford</a:t>
                      </a:r>
                    </a:p>
                  </a:txBody>
                  <a:tcPr/>
                </a:tc>
                <a:tc>
                  <a:txBody>
                    <a:bodyPr/>
                    <a:lstStyle/>
                    <a:p>
                      <a:r>
                        <a:rPr lang="en-GB" sz="1400" dirty="0"/>
                        <a:t>Cardiff</a:t>
                      </a:r>
                    </a:p>
                  </a:txBody>
                  <a:tcPr/>
                </a:tc>
                <a:tc>
                  <a:txBody>
                    <a:bodyPr/>
                    <a:lstStyle/>
                    <a:p>
                      <a:r>
                        <a:rPr lang="en-GB" sz="1400" dirty="0"/>
                        <a:t>Manchester</a:t>
                      </a:r>
                    </a:p>
                  </a:txBody>
                  <a:tcPr/>
                </a:tc>
                <a:tc>
                  <a:txBody>
                    <a:bodyPr/>
                    <a:lstStyle/>
                    <a:p>
                      <a:endParaRPr lang="en-GB" sz="1400"/>
                    </a:p>
                  </a:txBody>
                  <a:tcPr/>
                </a:tc>
                <a:extLst>
                  <a:ext uri="{0D108BD9-81ED-4DB2-BD59-A6C34878D82A}">
                    <a16:rowId xmlns:a16="http://schemas.microsoft.com/office/drawing/2014/main" val="3469017275"/>
                  </a:ext>
                </a:extLst>
              </a:tr>
              <a:tr h="384810">
                <a:tc>
                  <a:txBody>
                    <a:bodyPr/>
                    <a:lstStyle/>
                    <a:p>
                      <a:endParaRPr lang="en-GB" sz="1400"/>
                    </a:p>
                  </a:txBody>
                  <a:tcPr/>
                </a:tc>
                <a:tc>
                  <a:txBody>
                    <a:bodyPr/>
                    <a:lstStyle/>
                    <a:p>
                      <a:r>
                        <a:rPr lang="en-GB" sz="1400" dirty="0"/>
                        <a:t>Queen Mary</a:t>
                      </a:r>
                    </a:p>
                  </a:txBody>
                  <a:tcPr/>
                </a:tc>
                <a:tc>
                  <a:txBody>
                    <a:bodyPr/>
                    <a:lstStyle/>
                    <a:p>
                      <a:r>
                        <a:rPr lang="en-GB" sz="1400" dirty="0"/>
                        <a:t>UEA</a:t>
                      </a:r>
                    </a:p>
                  </a:txBody>
                  <a:tcPr/>
                </a:tc>
                <a:tc>
                  <a:txBody>
                    <a:bodyPr/>
                    <a:lstStyle/>
                    <a:p>
                      <a:r>
                        <a:rPr lang="en-GB" sz="1400" dirty="0"/>
                        <a:t>Newcastle</a:t>
                      </a:r>
                    </a:p>
                  </a:txBody>
                  <a:tcPr/>
                </a:tc>
                <a:tc>
                  <a:txBody>
                    <a:bodyPr/>
                    <a:lstStyle/>
                    <a:p>
                      <a:endParaRPr lang="en-GB" sz="1400" dirty="0"/>
                    </a:p>
                  </a:txBody>
                  <a:tcPr/>
                </a:tc>
                <a:extLst>
                  <a:ext uri="{0D108BD9-81ED-4DB2-BD59-A6C34878D82A}">
                    <a16:rowId xmlns:a16="http://schemas.microsoft.com/office/drawing/2014/main" val="273056886"/>
                  </a:ext>
                </a:extLst>
              </a:tr>
              <a:tr h="384810">
                <a:tc>
                  <a:txBody>
                    <a:bodyPr/>
                    <a:lstStyle/>
                    <a:p>
                      <a:endParaRPr lang="en-GB" sz="1400"/>
                    </a:p>
                  </a:txBody>
                  <a:tcPr/>
                </a:tc>
                <a:tc>
                  <a:txBody>
                    <a:bodyPr/>
                    <a:lstStyle/>
                    <a:p>
                      <a:r>
                        <a:rPr lang="en-GB" sz="1400" dirty="0"/>
                        <a:t>Queens, Belfast</a:t>
                      </a:r>
                    </a:p>
                  </a:txBody>
                  <a:tcPr/>
                </a:tc>
                <a:tc>
                  <a:txBody>
                    <a:bodyPr/>
                    <a:lstStyle/>
                    <a:p>
                      <a:r>
                        <a:rPr lang="en-GB" sz="1400" dirty="0"/>
                        <a:t>Edge Hill</a:t>
                      </a:r>
                    </a:p>
                  </a:txBody>
                  <a:tcPr/>
                </a:tc>
                <a:tc>
                  <a:txBody>
                    <a:bodyPr/>
                    <a:lstStyle/>
                    <a:p>
                      <a:r>
                        <a:rPr lang="en-GB" sz="1400" dirty="0"/>
                        <a:t>Plymouth</a:t>
                      </a:r>
                    </a:p>
                  </a:txBody>
                  <a:tcPr/>
                </a:tc>
                <a:tc>
                  <a:txBody>
                    <a:bodyPr/>
                    <a:lstStyle/>
                    <a:p>
                      <a:endParaRPr lang="en-GB" sz="1400" dirty="0"/>
                    </a:p>
                  </a:txBody>
                  <a:tcPr/>
                </a:tc>
                <a:extLst>
                  <a:ext uri="{0D108BD9-81ED-4DB2-BD59-A6C34878D82A}">
                    <a16:rowId xmlns:a16="http://schemas.microsoft.com/office/drawing/2014/main" val="2793529554"/>
                  </a:ext>
                </a:extLst>
              </a:tr>
              <a:tr h="384810">
                <a:tc>
                  <a:txBody>
                    <a:bodyPr/>
                    <a:lstStyle/>
                    <a:p>
                      <a:endParaRPr lang="en-GB" sz="1400"/>
                    </a:p>
                  </a:txBody>
                  <a:tcPr/>
                </a:tc>
                <a:tc>
                  <a:txBody>
                    <a:bodyPr/>
                    <a:lstStyle/>
                    <a:p>
                      <a:r>
                        <a:rPr lang="en-GB" sz="1400" dirty="0"/>
                        <a:t>UCL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Exeter</a:t>
                      </a:r>
                    </a:p>
                  </a:txBody>
                  <a:tcPr/>
                </a:tc>
                <a:tc>
                  <a:txBody>
                    <a:bodyPr/>
                    <a:lstStyle/>
                    <a:p>
                      <a:r>
                        <a:rPr lang="en-GB" sz="1400" dirty="0"/>
                        <a:t>St George’s</a:t>
                      </a:r>
                    </a:p>
                  </a:txBody>
                  <a:tcPr/>
                </a:tc>
                <a:tc>
                  <a:txBody>
                    <a:bodyPr/>
                    <a:lstStyle/>
                    <a:p>
                      <a:endParaRPr lang="en-GB" sz="1400" dirty="0"/>
                    </a:p>
                  </a:txBody>
                  <a:tcPr/>
                </a:tc>
                <a:extLst>
                  <a:ext uri="{0D108BD9-81ED-4DB2-BD59-A6C34878D82A}">
                    <a16:rowId xmlns:a16="http://schemas.microsoft.com/office/drawing/2014/main" val="3140099234"/>
                  </a:ext>
                </a:extLst>
              </a:tr>
              <a:tr h="384810">
                <a:tc>
                  <a:txBody>
                    <a:bodyPr/>
                    <a:lstStyle/>
                    <a:p>
                      <a:endParaRPr lang="en-GB" sz="1400"/>
                    </a:p>
                  </a:txBody>
                  <a:tcPr/>
                </a:tc>
                <a:tc>
                  <a:txBody>
                    <a:bodyPr/>
                    <a:lstStyle/>
                    <a:p>
                      <a:endParaRPr lang="en-GB" sz="1400" dirty="0"/>
                    </a:p>
                  </a:txBody>
                  <a:tcPr/>
                </a:tc>
                <a:tc>
                  <a:txBody>
                    <a:bodyPr/>
                    <a:lstStyle/>
                    <a:p>
                      <a:r>
                        <a:rPr lang="en-GB" sz="1400" dirty="0"/>
                        <a:t>Glasgow</a:t>
                      </a:r>
                    </a:p>
                  </a:txBody>
                  <a:tcPr/>
                </a:tc>
                <a:tc>
                  <a:txBody>
                    <a:bodyPr/>
                    <a:lstStyle/>
                    <a:p>
                      <a:r>
                        <a:rPr lang="en-GB" sz="1400" dirty="0"/>
                        <a:t>Southampton</a:t>
                      </a:r>
                    </a:p>
                  </a:txBody>
                  <a:tcPr/>
                </a:tc>
                <a:tc>
                  <a:txBody>
                    <a:bodyPr/>
                    <a:lstStyle/>
                    <a:p>
                      <a:endParaRPr lang="en-GB" sz="1400" dirty="0"/>
                    </a:p>
                  </a:txBody>
                  <a:tcPr/>
                </a:tc>
                <a:extLst>
                  <a:ext uri="{0D108BD9-81ED-4DB2-BD59-A6C34878D82A}">
                    <a16:rowId xmlns:a16="http://schemas.microsoft.com/office/drawing/2014/main" val="3830935874"/>
                  </a:ext>
                </a:extLst>
              </a:tr>
              <a:tr h="384810">
                <a:tc>
                  <a:txBody>
                    <a:bodyPr/>
                    <a:lstStyle/>
                    <a:p>
                      <a:endParaRPr lang="en-GB" sz="1400"/>
                    </a:p>
                  </a:txBody>
                  <a:tcPr/>
                </a:tc>
                <a:tc>
                  <a:txBody>
                    <a:bodyPr/>
                    <a:lstStyle/>
                    <a:p>
                      <a:endParaRPr lang="en-GB" sz="1400" dirty="0"/>
                    </a:p>
                  </a:txBody>
                  <a:tcPr/>
                </a:tc>
                <a:tc>
                  <a:txBody>
                    <a:bodyPr/>
                    <a:lstStyle/>
                    <a:p>
                      <a:r>
                        <a:rPr lang="en-GB" sz="1400" dirty="0"/>
                        <a:t>Hull York</a:t>
                      </a:r>
                    </a:p>
                  </a:txBody>
                  <a:tcPr/>
                </a:tc>
                <a:tc>
                  <a:txBody>
                    <a:bodyPr/>
                    <a:lstStyle/>
                    <a:p>
                      <a:r>
                        <a:rPr lang="en-GB" sz="1400" dirty="0"/>
                        <a:t>Sunderland</a:t>
                      </a:r>
                    </a:p>
                  </a:txBody>
                  <a:tcPr/>
                </a:tc>
                <a:tc>
                  <a:txBody>
                    <a:bodyPr/>
                    <a:lstStyle/>
                    <a:p>
                      <a:endParaRPr lang="en-GB" sz="1400" dirty="0"/>
                    </a:p>
                  </a:txBody>
                  <a:tcPr/>
                </a:tc>
                <a:extLst>
                  <a:ext uri="{0D108BD9-81ED-4DB2-BD59-A6C34878D82A}">
                    <a16:rowId xmlns:a16="http://schemas.microsoft.com/office/drawing/2014/main" val="29298079"/>
                  </a:ext>
                </a:extLst>
              </a:tr>
            </a:tbl>
          </a:graphicData>
        </a:graphic>
      </p:graphicFrame>
    </p:spTree>
    <p:extLst>
      <p:ext uri="{BB962C8B-B14F-4D97-AF65-F5344CB8AC3E}">
        <p14:creationId xmlns:p14="http://schemas.microsoft.com/office/powerpoint/2010/main" val="34223001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7A6A5-6F16-26E8-E92C-B9DCC7337B78}"/>
              </a:ext>
            </a:extLst>
          </p:cNvPr>
          <p:cNvSpPr>
            <a:spLocks noGrp="1"/>
          </p:cNvSpPr>
          <p:nvPr>
            <p:ph type="title"/>
          </p:nvPr>
        </p:nvSpPr>
        <p:spPr/>
        <p:txBody>
          <a:bodyPr/>
          <a:lstStyle/>
          <a:p>
            <a:r>
              <a:rPr lang="en-GB" dirty="0"/>
              <a:t>A-level subjects required</a:t>
            </a:r>
          </a:p>
        </p:txBody>
      </p:sp>
      <p:graphicFrame>
        <p:nvGraphicFramePr>
          <p:cNvPr id="4" name="Table 4">
            <a:extLst>
              <a:ext uri="{FF2B5EF4-FFF2-40B4-BE49-F238E27FC236}">
                <a16:creationId xmlns:a16="http://schemas.microsoft.com/office/drawing/2014/main" id="{5779C63A-685E-330B-925F-170849DEB7C9}"/>
              </a:ext>
            </a:extLst>
          </p:cNvPr>
          <p:cNvGraphicFramePr>
            <a:graphicFrameLocks noGrp="1"/>
          </p:cNvGraphicFramePr>
          <p:nvPr>
            <p:extLst>
              <p:ext uri="{D42A27DB-BD31-4B8C-83A1-F6EECF244321}">
                <p14:modId xmlns:p14="http://schemas.microsoft.com/office/powerpoint/2010/main" val="1726246233"/>
              </p:ext>
            </p:extLst>
          </p:nvPr>
        </p:nvGraphicFramePr>
        <p:xfrm>
          <a:off x="1551830" y="1216643"/>
          <a:ext cx="9088340" cy="4820920"/>
        </p:xfrm>
        <a:graphic>
          <a:graphicData uri="http://schemas.openxmlformats.org/drawingml/2006/table">
            <a:tbl>
              <a:tblPr firstRow="1" bandRow="1">
                <a:tableStyleId>{5C22544A-7EE6-4342-B048-85BDC9FD1C3A}</a:tableStyleId>
              </a:tblPr>
              <a:tblGrid>
                <a:gridCol w="2272085">
                  <a:extLst>
                    <a:ext uri="{9D8B030D-6E8A-4147-A177-3AD203B41FA5}">
                      <a16:colId xmlns:a16="http://schemas.microsoft.com/office/drawing/2014/main" val="3282199892"/>
                    </a:ext>
                  </a:extLst>
                </a:gridCol>
                <a:gridCol w="2272085">
                  <a:extLst>
                    <a:ext uri="{9D8B030D-6E8A-4147-A177-3AD203B41FA5}">
                      <a16:colId xmlns:a16="http://schemas.microsoft.com/office/drawing/2014/main" val="1127019456"/>
                    </a:ext>
                  </a:extLst>
                </a:gridCol>
                <a:gridCol w="2272085">
                  <a:extLst>
                    <a:ext uri="{9D8B030D-6E8A-4147-A177-3AD203B41FA5}">
                      <a16:colId xmlns:a16="http://schemas.microsoft.com/office/drawing/2014/main" val="3065457960"/>
                    </a:ext>
                  </a:extLst>
                </a:gridCol>
                <a:gridCol w="2272085">
                  <a:extLst>
                    <a:ext uri="{9D8B030D-6E8A-4147-A177-3AD203B41FA5}">
                      <a16:colId xmlns:a16="http://schemas.microsoft.com/office/drawing/2014/main" val="3231489675"/>
                    </a:ext>
                  </a:extLst>
                </a:gridCol>
              </a:tblGrid>
              <a:tr h="370840">
                <a:tc>
                  <a:txBody>
                    <a:bodyPr/>
                    <a:lstStyle/>
                    <a:p>
                      <a:r>
                        <a:rPr lang="en-GB" sz="1400" dirty="0"/>
                        <a:t>Biology &amp; Chemistry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Biology or Chemistry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Chemistry  plus one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Biology plus one</a:t>
                      </a:r>
                    </a:p>
                  </a:txBody>
                  <a:tcPr/>
                </a:tc>
                <a:extLst>
                  <a:ext uri="{0D108BD9-81ED-4DB2-BD59-A6C34878D82A}">
                    <a16:rowId xmlns:a16="http://schemas.microsoft.com/office/drawing/2014/main" val="1693970837"/>
                  </a:ext>
                </a:extLst>
              </a:tr>
              <a:tr h="370840">
                <a:tc>
                  <a:txBody>
                    <a:bodyPr/>
                    <a:lstStyle/>
                    <a:p>
                      <a:r>
                        <a:rPr lang="en-GB" sz="1400" dirty="0"/>
                        <a:t>Aston</a:t>
                      </a:r>
                    </a:p>
                  </a:txBody>
                  <a:tcPr/>
                </a:tc>
                <a:tc>
                  <a:txBody>
                    <a:bodyPr/>
                    <a:lstStyle/>
                    <a:p>
                      <a:r>
                        <a:rPr lang="en-GB" sz="1400" dirty="0"/>
                        <a:t>ARU</a:t>
                      </a:r>
                    </a:p>
                  </a:txBody>
                  <a:tcPr/>
                </a:tc>
                <a:tc>
                  <a:txBody>
                    <a:bodyPr/>
                    <a:lstStyle/>
                    <a:p>
                      <a:r>
                        <a:rPr lang="en-GB" sz="1400" dirty="0"/>
                        <a:t>Cambridge</a:t>
                      </a:r>
                    </a:p>
                  </a:txBody>
                  <a:tcPr/>
                </a:tc>
                <a:tc>
                  <a:txBody>
                    <a:bodyPr/>
                    <a:lstStyle/>
                    <a:p>
                      <a:r>
                        <a:rPr lang="en-GB" sz="1400" dirty="0"/>
                        <a:t>Southampton</a:t>
                      </a:r>
                    </a:p>
                  </a:txBody>
                  <a:tcPr/>
                </a:tc>
                <a:extLst>
                  <a:ext uri="{0D108BD9-81ED-4DB2-BD59-A6C34878D82A}">
                    <a16:rowId xmlns:a16="http://schemas.microsoft.com/office/drawing/2014/main" val="2433855517"/>
                  </a:ext>
                </a:extLst>
              </a:tr>
              <a:tr h="370840">
                <a:tc>
                  <a:txBody>
                    <a:bodyPr/>
                    <a:lstStyle/>
                    <a:p>
                      <a:r>
                        <a:rPr lang="en-GB" sz="1400" dirty="0"/>
                        <a:t>Birmingham</a:t>
                      </a:r>
                    </a:p>
                  </a:txBody>
                  <a:tcPr/>
                </a:tc>
                <a:tc>
                  <a:txBody>
                    <a:bodyPr/>
                    <a:lstStyle/>
                    <a:p>
                      <a:r>
                        <a:rPr lang="en-GB" sz="1400" dirty="0" err="1"/>
                        <a:t>Keele</a:t>
                      </a:r>
                      <a:endParaRPr lang="en-GB" sz="1400" dirty="0"/>
                    </a:p>
                  </a:txBody>
                  <a:tcPr/>
                </a:tc>
                <a:tc>
                  <a:txBody>
                    <a:bodyPr/>
                    <a:lstStyle/>
                    <a:p>
                      <a:r>
                        <a:rPr lang="en-GB" sz="1400" dirty="0"/>
                        <a:t>Bristol</a:t>
                      </a:r>
                    </a:p>
                  </a:txBody>
                  <a:tcPr/>
                </a:tc>
                <a:tc>
                  <a:txBody>
                    <a:bodyPr/>
                    <a:lstStyle/>
                    <a:p>
                      <a:endParaRPr lang="en-GB" sz="1400" dirty="0"/>
                    </a:p>
                  </a:txBody>
                  <a:tcPr/>
                </a:tc>
                <a:extLst>
                  <a:ext uri="{0D108BD9-81ED-4DB2-BD59-A6C34878D82A}">
                    <a16:rowId xmlns:a16="http://schemas.microsoft.com/office/drawing/2014/main" val="3887507814"/>
                  </a:ext>
                </a:extLst>
              </a:tr>
              <a:tr h="370840">
                <a:tc>
                  <a:txBody>
                    <a:bodyPr/>
                    <a:lstStyle/>
                    <a:p>
                      <a:r>
                        <a:rPr lang="en-GB" sz="1400" dirty="0"/>
                        <a:t>BSMS</a:t>
                      </a:r>
                    </a:p>
                  </a:txBody>
                  <a:tcPr/>
                </a:tc>
                <a:tc>
                  <a:txBody>
                    <a:bodyPr/>
                    <a:lstStyle/>
                    <a:p>
                      <a:r>
                        <a:rPr lang="en-GB" sz="1400" dirty="0"/>
                        <a:t>KMMS</a:t>
                      </a:r>
                    </a:p>
                  </a:txBody>
                  <a:tcPr/>
                </a:tc>
                <a:tc>
                  <a:txBody>
                    <a:bodyPr/>
                    <a:lstStyle/>
                    <a:p>
                      <a:r>
                        <a:rPr lang="en-GB" sz="1400" dirty="0"/>
                        <a:t>Dundee</a:t>
                      </a:r>
                    </a:p>
                  </a:txBody>
                  <a:tcPr/>
                </a:tc>
                <a:tc>
                  <a:txBody>
                    <a:bodyPr/>
                    <a:lstStyle/>
                    <a:p>
                      <a:endParaRPr lang="en-GB" sz="1400" dirty="0"/>
                    </a:p>
                  </a:txBody>
                  <a:tcPr/>
                </a:tc>
                <a:extLst>
                  <a:ext uri="{0D108BD9-81ED-4DB2-BD59-A6C34878D82A}">
                    <a16:rowId xmlns:a16="http://schemas.microsoft.com/office/drawing/2014/main" val="167684733"/>
                  </a:ext>
                </a:extLst>
              </a:tr>
              <a:tr h="370840">
                <a:tc>
                  <a:txBody>
                    <a:bodyPr/>
                    <a:lstStyle/>
                    <a:p>
                      <a:r>
                        <a:rPr lang="en-GB" sz="1400" dirty="0"/>
                        <a:t>UEA</a:t>
                      </a:r>
                    </a:p>
                  </a:txBody>
                  <a:tcPr/>
                </a:tc>
                <a:tc>
                  <a:txBody>
                    <a:bodyPr/>
                    <a:lstStyle/>
                    <a:p>
                      <a:r>
                        <a:rPr lang="en-GB" sz="1400" dirty="0"/>
                        <a:t>Lancaster</a:t>
                      </a:r>
                    </a:p>
                  </a:txBody>
                  <a:tcPr/>
                </a:tc>
                <a:tc>
                  <a:txBody>
                    <a:bodyPr/>
                    <a:lstStyle/>
                    <a:p>
                      <a:r>
                        <a:rPr lang="en-GB" sz="1400" dirty="0"/>
                        <a:t>Edinburgh</a:t>
                      </a:r>
                    </a:p>
                  </a:txBody>
                  <a:tcPr/>
                </a:tc>
                <a:tc>
                  <a:txBody>
                    <a:bodyPr/>
                    <a:lstStyle/>
                    <a:p>
                      <a:endParaRPr lang="en-GB" sz="1400" dirty="0"/>
                    </a:p>
                  </a:txBody>
                  <a:tcPr/>
                </a:tc>
                <a:extLst>
                  <a:ext uri="{0D108BD9-81ED-4DB2-BD59-A6C34878D82A}">
                    <a16:rowId xmlns:a16="http://schemas.microsoft.com/office/drawing/2014/main" val="3598366227"/>
                  </a:ext>
                </a:extLst>
              </a:tr>
              <a:tr h="370840">
                <a:tc>
                  <a:txBody>
                    <a:bodyPr/>
                    <a:lstStyle/>
                    <a:p>
                      <a:r>
                        <a:rPr lang="en-GB" sz="1400" dirty="0"/>
                        <a:t>Edge Hill</a:t>
                      </a:r>
                    </a:p>
                  </a:txBody>
                  <a:tcPr/>
                </a:tc>
                <a:tc>
                  <a:txBody>
                    <a:bodyPr/>
                    <a:lstStyle/>
                    <a:p>
                      <a:r>
                        <a:rPr lang="en-GB" sz="1400" dirty="0"/>
                        <a:t>Leeds</a:t>
                      </a:r>
                    </a:p>
                  </a:txBody>
                  <a:tcPr/>
                </a:tc>
                <a:tc>
                  <a:txBody>
                    <a:bodyPr/>
                    <a:lstStyle/>
                    <a:p>
                      <a:r>
                        <a:rPr lang="en-GB" sz="1400" dirty="0"/>
                        <a:t>Glasgow</a:t>
                      </a:r>
                    </a:p>
                  </a:txBody>
                  <a:tcPr/>
                </a:tc>
                <a:tc>
                  <a:txBody>
                    <a:bodyPr/>
                    <a:lstStyle/>
                    <a:p>
                      <a:endParaRPr lang="en-GB" sz="1400" dirty="0"/>
                    </a:p>
                  </a:txBody>
                  <a:tcPr/>
                </a:tc>
                <a:extLst>
                  <a:ext uri="{0D108BD9-81ED-4DB2-BD59-A6C34878D82A}">
                    <a16:rowId xmlns:a16="http://schemas.microsoft.com/office/drawing/2014/main" val="976861243"/>
                  </a:ext>
                </a:extLst>
              </a:tr>
              <a:tr h="370840">
                <a:tc>
                  <a:txBody>
                    <a:bodyPr/>
                    <a:lstStyle/>
                    <a:p>
                      <a:r>
                        <a:rPr lang="en-GB" sz="1400" dirty="0"/>
                        <a:t>Exeter</a:t>
                      </a:r>
                    </a:p>
                  </a:txBody>
                  <a:tcPr/>
                </a:tc>
                <a:tc>
                  <a:txBody>
                    <a:bodyPr/>
                    <a:lstStyle/>
                    <a:p>
                      <a:r>
                        <a:rPr lang="en-GB" sz="1400" dirty="0"/>
                        <a:t>Leicester</a:t>
                      </a:r>
                    </a:p>
                  </a:txBody>
                  <a:tcPr/>
                </a:tc>
                <a:tc>
                  <a:txBody>
                    <a:bodyPr/>
                    <a:lstStyle/>
                    <a:p>
                      <a:r>
                        <a:rPr lang="en-GB" sz="1400" dirty="0"/>
                        <a:t>Liverpool</a:t>
                      </a:r>
                    </a:p>
                  </a:txBody>
                  <a:tcPr/>
                </a:tc>
                <a:tc>
                  <a:txBody>
                    <a:bodyPr/>
                    <a:lstStyle/>
                    <a:p>
                      <a:endParaRPr lang="en-GB" sz="1400" dirty="0"/>
                    </a:p>
                  </a:txBody>
                  <a:tcPr/>
                </a:tc>
                <a:extLst>
                  <a:ext uri="{0D108BD9-81ED-4DB2-BD59-A6C34878D82A}">
                    <a16:rowId xmlns:a16="http://schemas.microsoft.com/office/drawing/2014/main" val="89069371"/>
                  </a:ext>
                </a:extLst>
              </a:tr>
              <a:tr h="370840">
                <a:tc>
                  <a:txBody>
                    <a:bodyPr/>
                    <a:lstStyle/>
                    <a:p>
                      <a:r>
                        <a:rPr lang="en-GB" sz="1400" dirty="0"/>
                        <a:t>Hull York</a:t>
                      </a:r>
                    </a:p>
                  </a:txBody>
                  <a:tcPr/>
                </a:tc>
                <a:tc>
                  <a:txBody>
                    <a:bodyPr/>
                    <a:lstStyle/>
                    <a:p>
                      <a:r>
                        <a:rPr lang="en-GB" sz="1400" dirty="0"/>
                        <a:t>Manchester</a:t>
                      </a:r>
                    </a:p>
                  </a:txBody>
                  <a:tcPr/>
                </a:tc>
                <a:tc>
                  <a:txBody>
                    <a:bodyPr/>
                    <a:lstStyle/>
                    <a:p>
                      <a:r>
                        <a:rPr lang="en-GB" sz="1400" dirty="0"/>
                        <a:t>Oxford</a:t>
                      </a:r>
                    </a:p>
                  </a:txBody>
                  <a:tcPr/>
                </a:tc>
                <a:tc>
                  <a:txBody>
                    <a:bodyPr/>
                    <a:lstStyle/>
                    <a:p>
                      <a:endParaRPr lang="en-GB" sz="1400" dirty="0"/>
                    </a:p>
                  </a:txBody>
                  <a:tcPr/>
                </a:tc>
                <a:extLst>
                  <a:ext uri="{0D108BD9-81ED-4DB2-BD59-A6C34878D82A}">
                    <a16:rowId xmlns:a16="http://schemas.microsoft.com/office/drawing/2014/main" val="1556553937"/>
                  </a:ext>
                </a:extLst>
              </a:tr>
              <a:tr h="370840">
                <a:tc>
                  <a:txBody>
                    <a:bodyPr/>
                    <a:lstStyle/>
                    <a:p>
                      <a:r>
                        <a:rPr lang="en-GB" sz="1400" dirty="0"/>
                        <a:t>King’s College</a:t>
                      </a:r>
                    </a:p>
                  </a:txBody>
                  <a:tcPr/>
                </a:tc>
                <a:tc>
                  <a:txBody>
                    <a:bodyPr/>
                    <a:lstStyle/>
                    <a:p>
                      <a:r>
                        <a:rPr lang="en-GB" sz="1400" dirty="0"/>
                        <a:t>Plymouth</a:t>
                      </a:r>
                    </a:p>
                  </a:txBody>
                  <a:tcPr/>
                </a:tc>
                <a:tc>
                  <a:txBody>
                    <a:bodyPr/>
                    <a:lstStyle/>
                    <a:p>
                      <a:endParaRPr lang="en-GB" sz="1400" dirty="0"/>
                    </a:p>
                  </a:txBody>
                  <a:tcPr/>
                </a:tc>
                <a:tc>
                  <a:txBody>
                    <a:bodyPr/>
                    <a:lstStyle/>
                    <a:p>
                      <a:endParaRPr lang="en-GB" sz="1400" dirty="0"/>
                    </a:p>
                  </a:txBody>
                  <a:tcPr/>
                </a:tc>
                <a:extLst>
                  <a:ext uri="{0D108BD9-81ED-4DB2-BD59-A6C34878D82A}">
                    <a16:rowId xmlns:a16="http://schemas.microsoft.com/office/drawing/2014/main" val="1993877059"/>
                  </a:ext>
                </a:extLst>
              </a:tr>
              <a:tr h="370840">
                <a:tc>
                  <a:txBody>
                    <a:bodyPr/>
                    <a:lstStyle/>
                    <a:p>
                      <a:r>
                        <a:rPr lang="en-GB" sz="1400" dirty="0"/>
                        <a:t>Lincoln</a:t>
                      </a:r>
                    </a:p>
                  </a:txBody>
                  <a:tcPr/>
                </a:tc>
                <a:tc>
                  <a:txBody>
                    <a:bodyPr/>
                    <a:lstStyle/>
                    <a:p>
                      <a:r>
                        <a:rPr lang="en-GB" sz="1400" dirty="0"/>
                        <a:t>Queen Mary’s</a:t>
                      </a:r>
                    </a:p>
                  </a:txBody>
                  <a:tcPr/>
                </a:tc>
                <a:tc>
                  <a:txBody>
                    <a:bodyPr/>
                    <a:lstStyle/>
                    <a:p>
                      <a:endParaRPr lang="en-GB" sz="1400" dirty="0"/>
                    </a:p>
                  </a:txBody>
                  <a:tcPr/>
                </a:tc>
                <a:tc>
                  <a:txBody>
                    <a:bodyPr/>
                    <a:lstStyle/>
                    <a:p>
                      <a:endParaRPr lang="en-GB" sz="1400" dirty="0"/>
                    </a:p>
                  </a:txBody>
                  <a:tcPr/>
                </a:tc>
                <a:extLst>
                  <a:ext uri="{0D108BD9-81ED-4DB2-BD59-A6C34878D82A}">
                    <a16:rowId xmlns:a16="http://schemas.microsoft.com/office/drawing/2014/main" val="1326947992"/>
                  </a:ext>
                </a:extLst>
              </a:tr>
              <a:tr h="370840">
                <a:tc>
                  <a:txBody>
                    <a:bodyPr/>
                    <a:lstStyle/>
                    <a:p>
                      <a:r>
                        <a:rPr lang="en-GB" sz="1400" dirty="0"/>
                        <a:t>Queen’s, Belfast</a:t>
                      </a:r>
                    </a:p>
                  </a:txBody>
                  <a:tcPr/>
                </a:tc>
                <a:tc>
                  <a:txBody>
                    <a:bodyPr/>
                    <a:lstStyle/>
                    <a:p>
                      <a:r>
                        <a:rPr lang="en-GB" sz="1400" dirty="0"/>
                        <a:t>Sheffield</a:t>
                      </a:r>
                    </a:p>
                  </a:txBody>
                  <a:tcPr/>
                </a:tc>
                <a:tc>
                  <a:txBody>
                    <a:bodyPr/>
                    <a:lstStyle/>
                    <a:p>
                      <a:endParaRPr lang="en-GB" sz="1400" dirty="0"/>
                    </a:p>
                  </a:txBody>
                  <a:tcPr/>
                </a:tc>
                <a:tc>
                  <a:txBody>
                    <a:bodyPr/>
                    <a:lstStyle/>
                    <a:p>
                      <a:endParaRPr lang="en-GB" sz="1400" dirty="0"/>
                    </a:p>
                  </a:txBody>
                  <a:tcPr/>
                </a:tc>
                <a:extLst>
                  <a:ext uri="{0D108BD9-81ED-4DB2-BD59-A6C34878D82A}">
                    <a16:rowId xmlns:a16="http://schemas.microsoft.com/office/drawing/2014/main" val="3299417974"/>
                  </a:ext>
                </a:extLst>
              </a:tr>
              <a:tr h="370840">
                <a:tc>
                  <a:txBody>
                    <a:bodyPr/>
                    <a:lstStyle/>
                    <a:p>
                      <a:r>
                        <a:rPr lang="en-GB" sz="1400" dirty="0"/>
                        <a:t>St George’s</a:t>
                      </a:r>
                    </a:p>
                  </a:txBody>
                  <a:tcPr/>
                </a:tc>
                <a:tc>
                  <a:txBody>
                    <a:bodyPr/>
                    <a:lstStyle/>
                    <a:p>
                      <a:r>
                        <a:rPr lang="en-GB" sz="1400" dirty="0"/>
                        <a:t>Sunderland</a:t>
                      </a:r>
                    </a:p>
                  </a:txBody>
                  <a:tcPr/>
                </a:tc>
                <a:tc>
                  <a:txBody>
                    <a:bodyPr/>
                    <a:lstStyle/>
                    <a:p>
                      <a:endParaRPr lang="en-GB" sz="1400" dirty="0"/>
                    </a:p>
                  </a:txBody>
                  <a:tcPr/>
                </a:tc>
                <a:tc>
                  <a:txBody>
                    <a:bodyPr/>
                    <a:lstStyle/>
                    <a:p>
                      <a:endParaRPr lang="en-GB" sz="1400" dirty="0"/>
                    </a:p>
                  </a:txBody>
                  <a:tcPr/>
                </a:tc>
                <a:extLst>
                  <a:ext uri="{0D108BD9-81ED-4DB2-BD59-A6C34878D82A}">
                    <a16:rowId xmlns:a16="http://schemas.microsoft.com/office/drawing/2014/main" val="3702339768"/>
                  </a:ext>
                </a:extLst>
              </a:tr>
              <a:tr h="370840">
                <a:tc>
                  <a:txBody>
                    <a:bodyPr/>
                    <a:lstStyle/>
                    <a:p>
                      <a:r>
                        <a:rPr lang="en-GB" sz="1400" dirty="0"/>
                        <a:t>UCL</a:t>
                      </a:r>
                    </a:p>
                  </a:txBody>
                  <a:tcPr/>
                </a:tc>
                <a:tc>
                  <a:txBody>
                    <a:bodyPr/>
                    <a:lstStyle/>
                    <a:p>
                      <a:endParaRPr lang="en-GB" sz="1400" dirty="0"/>
                    </a:p>
                  </a:txBody>
                  <a:tcPr/>
                </a:tc>
                <a:tc>
                  <a:txBody>
                    <a:bodyPr/>
                    <a:lstStyle/>
                    <a:p>
                      <a:endParaRPr lang="en-GB" sz="1400" dirty="0"/>
                    </a:p>
                  </a:txBody>
                  <a:tcPr/>
                </a:tc>
                <a:tc>
                  <a:txBody>
                    <a:bodyPr/>
                    <a:lstStyle/>
                    <a:p>
                      <a:endParaRPr lang="en-GB" sz="1400" dirty="0"/>
                    </a:p>
                  </a:txBody>
                  <a:tcPr/>
                </a:tc>
                <a:extLst>
                  <a:ext uri="{0D108BD9-81ED-4DB2-BD59-A6C34878D82A}">
                    <a16:rowId xmlns:a16="http://schemas.microsoft.com/office/drawing/2014/main" val="1362548840"/>
                  </a:ext>
                </a:extLst>
              </a:tr>
            </a:tbl>
          </a:graphicData>
        </a:graphic>
      </p:graphicFrame>
    </p:spTree>
    <p:extLst>
      <p:ext uri="{BB962C8B-B14F-4D97-AF65-F5344CB8AC3E}">
        <p14:creationId xmlns:p14="http://schemas.microsoft.com/office/powerpoint/2010/main" val="34451524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D1D07-C85C-F874-3D7B-58BFE1B91EE1}"/>
              </a:ext>
            </a:extLst>
          </p:cNvPr>
          <p:cNvSpPr>
            <a:spLocks noGrp="1"/>
          </p:cNvSpPr>
          <p:nvPr>
            <p:ph type="title"/>
          </p:nvPr>
        </p:nvSpPr>
        <p:spPr/>
        <p:txBody>
          <a:bodyPr/>
          <a:lstStyle/>
          <a:p>
            <a:r>
              <a:rPr lang="en-GB" dirty="0"/>
              <a:t>Personal Statements</a:t>
            </a:r>
          </a:p>
        </p:txBody>
      </p:sp>
      <p:graphicFrame>
        <p:nvGraphicFramePr>
          <p:cNvPr id="4" name="Table 4">
            <a:extLst>
              <a:ext uri="{FF2B5EF4-FFF2-40B4-BE49-F238E27FC236}">
                <a16:creationId xmlns:a16="http://schemas.microsoft.com/office/drawing/2014/main" id="{386AB33D-29CA-FFC7-B3F9-F5E61B1E629A}"/>
              </a:ext>
            </a:extLst>
          </p:cNvPr>
          <p:cNvGraphicFramePr>
            <a:graphicFrameLocks noGrp="1"/>
          </p:cNvGraphicFramePr>
          <p:nvPr>
            <p:ph idx="1"/>
            <p:extLst>
              <p:ext uri="{D42A27DB-BD31-4B8C-83A1-F6EECF244321}">
                <p14:modId xmlns:p14="http://schemas.microsoft.com/office/powerpoint/2010/main" val="1876897363"/>
              </p:ext>
            </p:extLst>
          </p:nvPr>
        </p:nvGraphicFramePr>
        <p:xfrm>
          <a:off x="1240718" y="1237667"/>
          <a:ext cx="9710564" cy="4663498"/>
        </p:xfrm>
        <a:graphic>
          <a:graphicData uri="http://schemas.openxmlformats.org/drawingml/2006/table">
            <a:tbl>
              <a:tblPr firstRow="1" bandRow="1">
                <a:tableStyleId>{5C22544A-7EE6-4342-B048-85BDC9FD1C3A}</a:tableStyleId>
              </a:tblPr>
              <a:tblGrid>
                <a:gridCol w="1913147">
                  <a:extLst>
                    <a:ext uri="{9D8B030D-6E8A-4147-A177-3AD203B41FA5}">
                      <a16:colId xmlns:a16="http://schemas.microsoft.com/office/drawing/2014/main" val="204415855"/>
                    </a:ext>
                  </a:extLst>
                </a:gridCol>
                <a:gridCol w="2057976">
                  <a:extLst>
                    <a:ext uri="{9D8B030D-6E8A-4147-A177-3AD203B41FA5}">
                      <a16:colId xmlns:a16="http://schemas.microsoft.com/office/drawing/2014/main" val="551579361"/>
                    </a:ext>
                  </a:extLst>
                </a:gridCol>
                <a:gridCol w="1913147">
                  <a:extLst>
                    <a:ext uri="{9D8B030D-6E8A-4147-A177-3AD203B41FA5}">
                      <a16:colId xmlns:a16="http://schemas.microsoft.com/office/drawing/2014/main" val="1628921041"/>
                    </a:ext>
                  </a:extLst>
                </a:gridCol>
                <a:gridCol w="1913147">
                  <a:extLst>
                    <a:ext uri="{9D8B030D-6E8A-4147-A177-3AD203B41FA5}">
                      <a16:colId xmlns:a16="http://schemas.microsoft.com/office/drawing/2014/main" val="2270720234"/>
                    </a:ext>
                  </a:extLst>
                </a:gridCol>
                <a:gridCol w="1913147">
                  <a:extLst>
                    <a:ext uri="{9D8B030D-6E8A-4147-A177-3AD203B41FA5}">
                      <a16:colId xmlns:a16="http://schemas.microsoft.com/office/drawing/2014/main" val="2046944106"/>
                    </a:ext>
                  </a:extLst>
                </a:gridCol>
              </a:tblGrid>
              <a:tr h="551003">
                <a:tc>
                  <a:txBody>
                    <a:bodyPr/>
                    <a:lstStyle/>
                    <a:p>
                      <a:r>
                        <a:rPr lang="en-GB" sz="1400" dirty="0"/>
                        <a:t>Not Read</a:t>
                      </a:r>
                    </a:p>
                  </a:txBody>
                  <a:tcPr anchor="ctr"/>
                </a:tc>
                <a:tc>
                  <a:txBody>
                    <a:bodyPr/>
                    <a:lstStyle/>
                    <a:p>
                      <a:r>
                        <a:rPr lang="en-GB" sz="1400" dirty="0"/>
                        <a:t>Not Scored</a:t>
                      </a:r>
                    </a:p>
                  </a:txBody>
                  <a:tcPr anchor="ctr"/>
                </a:tc>
                <a:tc>
                  <a:txBody>
                    <a:bodyPr/>
                    <a:lstStyle/>
                    <a:p>
                      <a:r>
                        <a:rPr lang="en-GB" sz="1400" dirty="0"/>
                        <a:t>Reviewed/used in interview selection</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Might be used at interview</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Used at interview</a:t>
                      </a:r>
                    </a:p>
                    <a:p>
                      <a:endParaRPr lang="en-GB" sz="1400" dirty="0"/>
                    </a:p>
                  </a:txBody>
                  <a:tcPr anchor="ctr"/>
                </a:tc>
                <a:extLst>
                  <a:ext uri="{0D108BD9-81ED-4DB2-BD59-A6C34878D82A}">
                    <a16:rowId xmlns:a16="http://schemas.microsoft.com/office/drawing/2014/main" val="304946123"/>
                  </a:ext>
                </a:extLst>
              </a:tr>
              <a:tr h="508961">
                <a:tc>
                  <a:txBody>
                    <a:bodyPr/>
                    <a:lstStyle/>
                    <a:p>
                      <a:r>
                        <a:rPr lang="en-GB" sz="1400" dirty="0"/>
                        <a:t>BSMS</a:t>
                      </a:r>
                    </a:p>
                  </a:txBody>
                  <a:tcPr anchor="ctr"/>
                </a:tc>
                <a:tc>
                  <a:txBody>
                    <a:bodyPr/>
                    <a:lstStyle/>
                    <a:p>
                      <a:r>
                        <a:rPr lang="en-GB" sz="1400" dirty="0"/>
                        <a:t>Edinburgh</a:t>
                      </a:r>
                    </a:p>
                  </a:txBody>
                  <a:tcPr anchor="ctr"/>
                </a:tc>
                <a:tc>
                  <a:txBody>
                    <a:bodyPr/>
                    <a:lstStyle/>
                    <a:p>
                      <a:r>
                        <a:rPr lang="en-GB" sz="1400" dirty="0"/>
                        <a:t>Aberdeen</a:t>
                      </a:r>
                    </a:p>
                  </a:txBody>
                  <a:tcPr anchor="ctr"/>
                </a:tc>
                <a:tc>
                  <a:txBody>
                    <a:bodyPr/>
                    <a:lstStyle/>
                    <a:p>
                      <a:r>
                        <a:rPr lang="en-GB" sz="1400" dirty="0"/>
                        <a:t>ARU</a:t>
                      </a:r>
                    </a:p>
                  </a:txBody>
                  <a:tcPr anchor="ctr"/>
                </a:tc>
                <a:tc>
                  <a:txBody>
                    <a:bodyPr/>
                    <a:lstStyle/>
                    <a:p>
                      <a:r>
                        <a:rPr lang="en-GB" sz="1400" dirty="0"/>
                        <a:t>Imperial</a:t>
                      </a:r>
                    </a:p>
                  </a:txBody>
                  <a:tcPr anchor="ctr"/>
                </a:tc>
                <a:extLst>
                  <a:ext uri="{0D108BD9-81ED-4DB2-BD59-A6C34878D82A}">
                    <a16:rowId xmlns:a16="http://schemas.microsoft.com/office/drawing/2014/main" val="1739985819"/>
                  </a:ext>
                </a:extLst>
              </a:tr>
              <a:tr h="524765">
                <a:tc>
                  <a:txBody>
                    <a:bodyPr/>
                    <a:lstStyle/>
                    <a:p>
                      <a:r>
                        <a:rPr lang="en-GB" sz="1400" dirty="0"/>
                        <a:t>Bristol</a:t>
                      </a:r>
                    </a:p>
                  </a:txBody>
                  <a:tcPr anchor="ctr"/>
                </a:tc>
                <a:tc>
                  <a:txBody>
                    <a:bodyPr/>
                    <a:lstStyle/>
                    <a:p>
                      <a:r>
                        <a:rPr lang="en-GB" sz="1400" dirty="0"/>
                        <a:t>HYMS could be used for selection decisions</a:t>
                      </a:r>
                    </a:p>
                  </a:txBody>
                  <a:tcPr anchor="ctr"/>
                </a:tc>
                <a:tc>
                  <a:txBody>
                    <a:bodyPr/>
                    <a:lstStyle/>
                    <a:p>
                      <a:r>
                        <a:rPr lang="en-GB" sz="1400" dirty="0"/>
                        <a:t>Birmingham</a:t>
                      </a:r>
                    </a:p>
                  </a:txBody>
                  <a:tcPr anchor="ctr"/>
                </a:tc>
                <a:tc>
                  <a:txBody>
                    <a:bodyPr/>
                    <a:lstStyle/>
                    <a:p>
                      <a:r>
                        <a:rPr lang="en-GB" sz="1400" dirty="0"/>
                        <a:t>Aston (read)</a:t>
                      </a:r>
                    </a:p>
                  </a:txBody>
                  <a:tcPr anchor="ctr"/>
                </a:tc>
                <a:tc>
                  <a:txBody>
                    <a:bodyPr/>
                    <a:lstStyle/>
                    <a:p>
                      <a:r>
                        <a:rPr lang="en-GB" sz="1400" dirty="0"/>
                        <a:t>Southampton</a:t>
                      </a:r>
                    </a:p>
                  </a:txBody>
                  <a:tcPr anchor="ctr"/>
                </a:tc>
                <a:extLst>
                  <a:ext uri="{0D108BD9-81ED-4DB2-BD59-A6C34878D82A}">
                    <a16:rowId xmlns:a16="http://schemas.microsoft.com/office/drawing/2014/main" val="2466686247"/>
                  </a:ext>
                </a:extLst>
              </a:tr>
              <a:tr h="524765">
                <a:tc>
                  <a:txBody>
                    <a:bodyPr/>
                    <a:lstStyle/>
                    <a:p>
                      <a:r>
                        <a:rPr lang="en-GB" sz="1400" dirty="0"/>
                        <a:t>Leicester (occasionally read)</a:t>
                      </a:r>
                    </a:p>
                  </a:txBody>
                  <a:tcPr anchor="ctr"/>
                </a:tc>
                <a:tc>
                  <a:txBody>
                    <a:bodyPr/>
                    <a:lstStyle/>
                    <a:p>
                      <a:r>
                        <a:rPr lang="en-GB" sz="1400" dirty="0"/>
                        <a:t>Leeds</a:t>
                      </a:r>
                    </a:p>
                  </a:txBody>
                  <a:tcPr anchor="ctr"/>
                </a:tc>
                <a:tc>
                  <a:txBody>
                    <a:bodyPr/>
                    <a:lstStyle/>
                    <a:p>
                      <a:r>
                        <a:rPr lang="en-GB" sz="1400" dirty="0"/>
                        <a:t>Central Lancaster</a:t>
                      </a:r>
                    </a:p>
                  </a:txBody>
                  <a:tcPr anchor="ctr"/>
                </a:tc>
                <a:tc>
                  <a:txBody>
                    <a:bodyPr/>
                    <a:lstStyle/>
                    <a:p>
                      <a:r>
                        <a:rPr lang="en-GB" sz="1400" dirty="0"/>
                        <a:t>Lancaster</a:t>
                      </a:r>
                    </a:p>
                  </a:txBody>
                  <a:tcPr anchor="ctr"/>
                </a:tc>
                <a:tc>
                  <a:txBody>
                    <a:bodyPr/>
                    <a:lstStyle/>
                    <a:p>
                      <a:endParaRPr lang="en-GB" sz="1400"/>
                    </a:p>
                  </a:txBody>
                  <a:tcPr anchor="ctr"/>
                </a:tc>
                <a:extLst>
                  <a:ext uri="{0D108BD9-81ED-4DB2-BD59-A6C34878D82A}">
                    <a16:rowId xmlns:a16="http://schemas.microsoft.com/office/drawing/2014/main" val="485393293"/>
                  </a:ext>
                </a:extLst>
              </a:tr>
              <a:tr h="508961">
                <a:tc>
                  <a:txBody>
                    <a:bodyPr/>
                    <a:lstStyle/>
                    <a:p>
                      <a:r>
                        <a:rPr lang="en-GB" sz="1400" dirty="0"/>
                        <a:t>Manchester</a:t>
                      </a:r>
                    </a:p>
                  </a:txBody>
                  <a:tcPr anchor="ctr"/>
                </a:tc>
                <a:tc>
                  <a:txBody>
                    <a:bodyPr/>
                    <a:lstStyle/>
                    <a:p>
                      <a:r>
                        <a:rPr lang="en-GB" sz="1400" dirty="0"/>
                        <a:t>Newcastle</a:t>
                      </a:r>
                    </a:p>
                  </a:txBody>
                  <a:tcPr anchor="ctr"/>
                </a:tc>
                <a:tc>
                  <a:txBody>
                    <a:bodyPr/>
                    <a:lstStyle/>
                    <a:p>
                      <a:r>
                        <a:rPr lang="en-GB" sz="1400" dirty="0"/>
                        <a:t>Cardiff</a:t>
                      </a:r>
                    </a:p>
                  </a:txBody>
                  <a:tcPr anchor="ctr"/>
                </a:tc>
                <a:tc>
                  <a:txBody>
                    <a:bodyPr/>
                    <a:lstStyle/>
                    <a:p>
                      <a:r>
                        <a:rPr lang="en-GB" sz="1400" dirty="0"/>
                        <a:t>Liverpool</a:t>
                      </a:r>
                    </a:p>
                  </a:txBody>
                  <a:tcPr anchor="ctr"/>
                </a:tc>
                <a:tc>
                  <a:txBody>
                    <a:bodyPr/>
                    <a:lstStyle/>
                    <a:p>
                      <a:endParaRPr lang="en-GB" sz="1400"/>
                    </a:p>
                  </a:txBody>
                  <a:tcPr anchor="ctr"/>
                </a:tc>
                <a:extLst>
                  <a:ext uri="{0D108BD9-81ED-4DB2-BD59-A6C34878D82A}">
                    <a16:rowId xmlns:a16="http://schemas.microsoft.com/office/drawing/2014/main" val="3925554656"/>
                  </a:ext>
                </a:extLst>
              </a:tr>
              <a:tr h="508961">
                <a:tc>
                  <a:txBody>
                    <a:bodyPr/>
                    <a:lstStyle/>
                    <a:p>
                      <a:endParaRPr lang="en-GB" sz="1400" dirty="0"/>
                    </a:p>
                  </a:txBody>
                  <a:tcPr anchor="ctr"/>
                </a:tc>
                <a:tc>
                  <a:txBody>
                    <a:bodyPr/>
                    <a:lstStyle/>
                    <a:p>
                      <a:r>
                        <a:rPr lang="en-GB" sz="1400" dirty="0"/>
                        <a:t>Nottingham</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Glasgow</a:t>
                      </a:r>
                    </a:p>
                  </a:txBody>
                  <a:tcPr anchor="ctr"/>
                </a:tc>
                <a:tc>
                  <a:txBody>
                    <a:bodyPr/>
                    <a:lstStyle/>
                    <a:p>
                      <a:r>
                        <a:rPr lang="en-GB" sz="1400" dirty="0"/>
                        <a:t>Queen Marys</a:t>
                      </a:r>
                    </a:p>
                  </a:txBody>
                  <a:tcPr anchor="ctr"/>
                </a:tc>
                <a:tc>
                  <a:txBody>
                    <a:bodyPr/>
                    <a:lstStyle/>
                    <a:p>
                      <a:endParaRPr lang="en-GB" sz="1400"/>
                    </a:p>
                  </a:txBody>
                  <a:tcPr anchor="ctr"/>
                </a:tc>
                <a:extLst>
                  <a:ext uri="{0D108BD9-81ED-4DB2-BD59-A6C34878D82A}">
                    <a16:rowId xmlns:a16="http://schemas.microsoft.com/office/drawing/2014/main" val="1008164071"/>
                  </a:ext>
                </a:extLst>
              </a:tr>
              <a:tr h="508961">
                <a:tc>
                  <a:txBody>
                    <a:bodyPr/>
                    <a:lstStyle/>
                    <a:p>
                      <a:endParaRPr lang="en-GB" sz="1400"/>
                    </a:p>
                  </a:txBody>
                  <a:tcPr anchor="ctr"/>
                </a:tc>
                <a:tc>
                  <a:txBody>
                    <a:bodyPr/>
                    <a:lstStyle/>
                    <a:p>
                      <a:r>
                        <a:rPr lang="en-GB" sz="1400" dirty="0"/>
                        <a:t>Plymouth</a:t>
                      </a:r>
                    </a:p>
                  </a:txBody>
                  <a:tcPr anchor="ctr"/>
                </a:tc>
                <a:tc>
                  <a:txBody>
                    <a:bodyPr/>
                    <a:lstStyle/>
                    <a:p>
                      <a:r>
                        <a:rPr lang="en-GB" sz="1400" dirty="0"/>
                        <a:t>Kings</a:t>
                      </a:r>
                    </a:p>
                  </a:txBody>
                  <a:tcPr anchor="ctr"/>
                </a:tc>
                <a:tc>
                  <a:txBody>
                    <a:bodyPr/>
                    <a:lstStyle/>
                    <a:p>
                      <a:endParaRPr lang="en-GB" sz="1400" dirty="0"/>
                    </a:p>
                  </a:txBody>
                  <a:tcPr anchor="ctr"/>
                </a:tc>
                <a:tc>
                  <a:txBody>
                    <a:bodyPr/>
                    <a:lstStyle/>
                    <a:p>
                      <a:endParaRPr lang="en-GB" sz="1400"/>
                    </a:p>
                  </a:txBody>
                  <a:tcPr anchor="ctr"/>
                </a:tc>
                <a:extLst>
                  <a:ext uri="{0D108BD9-81ED-4DB2-BD59-A6C34878D82A}">
                    <a16:rowId xmlns:a16="http://schemas.microsoft.com/office/drawing/2014/main" val="781072113"/>
                  </a:ext>
                </a:extLst>
              </a:tr>
              <a:tr h="508961">
                <a:tc>
                  <a:txBody>
                    <a:bodyPr/>
                    <a:lstStyle/>
                    <a:p>
                      <a:endParaRPr lang="en-GB" sz="1400"/>
                    </a:p>
                  </a:txBody>
                  <a:tcPr anchor="ctr"/>
                </a:tc>
                <a:tc>
                  <a:txBody>
                    <a:bodyPr/>
                    <a:lstStyle/>
                    <a:p>
                      <a:r>
                        <a:rPr lang="en-GB" sz="1400" dirty="0"/>
                        <a:t>Queens, Belfast</a:t>
                      </a:r>
                    </a:p>
                  </a:txBody>
                  <a:tcPr anchor="ctr"/>
                </a:tc>
                <a:tc>
                  <a:txBody>
                    <a:bodyPr/>
                    <a:lstStyle/>
                    <a:p>
                      <a:r>
                        <a:rPr lang="en-GB" sz="1400" dirty="0"/>
                        <a:t>Oxford (for those not automatically selected)</a:t>
                      </a:r>
                    </a:p>
                  </a:txBody>
                  <a:tcPr anchor="ctr"/>
                </a:tc>
                <a:tc>
                  <a:txBody>
                    <a:bodyPr/>
                    <a:lstStyle/>
                    <a:p>
                      <a:endParaRPr lang="en-GB" sz="1400"/>
                    </a:p>
                  </a:txBody>
                  <a:tcPr anchor="ctr"/>
                </a:tc>
                <a:tc>
                  <a:txBody>
                    <a:bodyPr/>
                    <a:lstStyle/>
                    <a:p>
                      <a:endParaRPr lang="en-GB" sz="1400" dirty="0"/>
                    </a:p>
                  </a:txBody>
                  <a:tcPr anchor="ctr"/>
                </a:tc>
                <a:extLst>
                  <a:ext uri="{0D108BD9-81ED-4DB2-BD59-A6C34878D82A}">
                    <a16:rowId xmlns:a16="http://schemas.microsoft.com/office/drawing/2014/main" val="3616564341"/>
                  </a:ext>
                </a:extLst>
              </a:tr>
              <a:tr h="508961">
                <a:tc>
                  <a:txBody>
                    <a:bodyPr/>
                    <a:lstStyle/>
                    <a:p>
                      <a:endParaRPr lang="en-GB" sz="1400"/>
                    </a:p>
                  </a:txBody>
                  <a:tcPr anchor="ctr"/>
                </a:tc>
                <a:tc>
                  <a:txBody>
                    <a:bodyPr/>
                    <a:lstStyle/>
                    <a:p>
                      <a:r>
                        <a:rPr lang="en-GB" sz="1400" dirty="0"/>
                        <a:t>Sheffield</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UEA</a:t>
                      </a:r>
                    </a:p>
                  </a:txBody>
                  <a:tcPr anchor="ctr"/>
                </a:tc>
                <a:tc>
                  <a:txBody>
                    <a:bodyPr/>
                    <a:lstStyle/>
                    <a:p>
                      <a:endParaRPr lang="en-GB" sz="1400"/>
                    </a:p>
                  </a:txBody>
                  <a:tcPr anchor="ctr"/>
                </a:tc>
                <a:tc>
                  <a:txBody>
                    <a:bodyPr/>
                    <a:lstStyle/>
                    <a:p>
                      <a:endParaRPr lang="en-GB" sz="1400" dirty="0"/>
                    </a:p>
                  </a:txBody>
                  <a:tcPr anchor="ctr"/>
                </a:tc>
                <a:extLst>
                  <a:ext uri="{0D108BD9-81ED-4DB2-BD59-A6C34878D82A}">
                    <a16:rowId xmlns:a16="http://schemas.microsoft.com/office/drawing/2014/main" val="1432755817"/>
                  </a:ext>
                </a:extLst>
              </a:tr>
            </a:tbl>
          </a:graphicData>
        </a:graphic>
      </p:graphicFrame>
    </p:spTree>
    <p:extLst>
      <p:ext uri="{BB962C8B-B14F-4D97-AF65-F5344CB8AC3E}">
        <p14:creationId xmlns:p14="http://schemas.microsoft.com/office/powerpoint/2010/main" val="2712586717"/>
      </p:ext>
    </p:extLst>
  </p:cSld>
  <p:clrMapOvr>
    <a:masterClrMapping/>
  </p:clrMapOvr>
</p:sld>
</file>

<file path=ppt/theme/theme1.xml><?xml version="1.0" encoding="utf-8"?>
<a:theme xmlns:a="http://schemas.openxmlformats.org/drawingml/2006/main" name="BSMS 2020-Jul">
  <a:themeElements>
    <a:clrScheme name="BSMS">
      <a:dk1>
        <a:srgbClr val="000000"/>
      </a:dk1>
      <a:lt1>
        <a:srgbClr val="FFFFFF"/>
      </a:lt1>
      <a:dk2>
        <a:srgbClr val="092440"/>
      </a:dk2>
      <a:lt2>
        <a:srgbClr val="EEEBE2"/>
      </a:lt2>
      <a:accent1>
        <a:srgbClr val="0E66B0"/>
      </a:accent1>
      <a:accent2>
        <a:srgbClr val="73934D"/>
      </a:accent2>
      <a:accent3>
        <a:srgbClr val="7828C5"/>
      </a:accent3>
      <a:accent4>
        <a:srgbClr val="C9226E"/>
      </a:accent4>
      <a:accent5>
        <a:srgbClr val="C78A00"/>
      </a:accent5>
      <a:accent6>
        <a:srgbClr val="919091"/>
      </a:accent6>
      <a:hlink>
        <a:srgbClr val="0D65B0"/>
      </a:hlink>
      <a:folHlink>
        <a:srgbClr val="5F1B84"/>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 Presentation Edit.pptx" id="{E5B9B2B5-4AB1-3045-B378-207745D53821}" vid="{E9585340-D3F3-A048-8942-B9787F8464A1}"/>
    </a:ext>
  </a:extLst>
</a:theme>
</file>

<file path=ppt/theme/theme2.xml><?xml version="1.0" encoding="utf-8"?>
<a:theme xmlns:a="http://schemas.openxmlformats.org/drawingml/2006/main" name="1_BSMS 2020-Jul">
  <a:themeElements>
    <a:clrScheme name="BSMS">
      <a:dk1>
        <a:srgbClr val="000000"/>
      </a:dk1>
      <a:lt1>
        <a:srgbClr val="FFFFFF"/>
      </a:lt1>
      <a:dk2>
        <a:srgbClr val="092440"/>
      </a:dk2>
      <a:lt2>
        <a:srgbClr val="EEEBE2"/>
      </a:lt2>
      <a:accent1>
        <a:srgbClr val="0E66B0"/>
      </a:accent1>
      <a:accent2>
        <a:srgbClr val="73934D"/>
      </a:accent2>
      <a:accent3>
        <a:srgbClr val="7828C5"/>
      </a:accent3>
      <a:accent4>
        <a:srgbClr val="C9226E"/>
      </a:accent4>
      <a:accent5>
        <a:srgbClr val="C78A00"/>
      </a:accent5>
      <a:accent6>
        <a:srgbClr val="919091"/>
      </a:accent6>
      <a:hlink>
        <a:srgbClr val="0D65B0"/>
      </a:hlink>
      <a:folHlink>
        <a:srgbClr val="5F1B84"/>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 Presentation Edit.pptx" id="{E5B9B2B5-4AB1-3045-B378-207745D53821}" vid="{E9585340-D3F3-A048-8942-B9787F8464A1}"/>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6ea52569-98a6-4d0c-8777-b92f1ef56226" xsi:nil="true"/>
    <lcf76f155ced4ddcb4097134ff3c332f xmlns="df85e766-f99c-4934-9f44-2e1b59274ea8">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BE0890801F90E4F8768774AF4FBE55F" ma:contentTypeVersion="15" ma:contentTypeDescription="Create a new document." ma:contentTypeScope="" ma:versionID="c32ba962d1045e955c969b1b15f10245">
  <xsd:schema xmlns:xsd="http://www.w3.org/2001/XMLSchema" xmlns:xs="http://www.w3.org/2001/XMLSchema" xmlns:p="http://schemas.microsoft.com/office/2006/metadata/properties" xmlns:ns2="df85e766-f99c-4934-9f44-2e1b59274ea8" xmlns:ns3="6ea52569-98a6-4d0c-8777-b92f1ef56226" targetNamespace="http://schemas.microsoft.com/office/2006/metadata/properties" ma:root="true" ma:fieldsID="57aa8377c6a0c6f7be6a46bc11708fc4" ns2:_="" ns3:_="">
    <xsd:import namespace="df85e766-f99c-4934-9f44-2e1b59274ea8"/>
    <xsd:import namespace="6ea52569-98a6-4d0c-8777-b92f1ef5622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f85e766-f99c-4934-9f44-2e1b59274ea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cbf2f534-9c3d-494b-83fb-768e807180cb"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6ea52569-98a6-4d0c-8777-b92f1ef56226"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c1df5300-5152-40e9-ba83-63e37867bdd5}" ma:internalName="TaxCatchAll" ma:showField="CatchAllData" ma:web="6ea52569-98a6-4d0c-8777-b92f1ef56226">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D2FD8D5-C065-4D8A-ABEF-3FF392831CC5}">
  <ds:schemaRefs>
    <ds:schemaRef ds:uri="http://www.w3.org/XML/1998/namespace"/>
    <ds:schemaRef ds:uri="http://purl.org/dc/elements/1.1/"/>
    <ds:schemaRef ds:uri="http://schemas.microsoft.com/office/2006/metadata/properties"/>
    <ds:schemaRef ds:uri="b2b3b332-7c05-4c9e-ac88-8c84810ea636"/>
    <ds:schemaRef ds:uri="http://purl.org/dc/dcmitype/"/>
    <ds:schemaRef ds:uri="e9eb03b7-95d6-4590-86ac-28b5b4c0f231"/>
    <ds:schemaRef ds:uri="http://schemas.microsoft.com/office/2006/documentManagement/types"/>
    <ds:schemaRef ds:uri="http://schemas.openxmlformats.org/package/2006/metadata/core-properties"/>
    <ds:schemaRef ds:uri="http://schemas.microsoft.com/office/infopath/2007/PartnerControls"/>
    <ds:schemaRef ds:uri="762dcf12-fe76-4f22-9ce5-44b762371206"/>
    <ds:schemaRef ds:uri="http://purl.org/dc/terms/"/>
  </ds:schemaRefs>
</ds:datastoreItem>
</file>

<file path=customXml/itemProps2.xml><?xml version="1.0" encoding="utf-8"?>
<ds:datastoreItem xmlns:ds="http://schemas.openxmlformats.org/officeDocument/2006/customXml" ds:itemID="{5D7163F3-9E10-445A-AF9B-D84A6116278C}"/>
</file>

<file path=customXml/itemProps3.xml><?xml version="1.0" encoding="utf-8"?>
<ds:datastoreItem xmlns:ds="http://schemas.openxmlformats.org/officeDocument/2006/customXml" ds:itemID="{A8EBE5B4-4B2D-4E9C-967D-70A5477F44A1}"/>
</file>

<file path=docProps/app.xml><?xml version="1.0" encoding="utf-8"?>
<Properties xmlns="http://schemas.openxmlformats.org/officeDocument/2006/extended-properties" xmlns:vt="http://schemas.openxmlformats.org/officeDocument/2006/docPropsVTypes">
  <Template>BSMS PowerPoint Slide Template (Aug 2020)</Template>
  <TotalTime>2458</TotalTime>
  <Words>1361</Words>
  <Application>Microsoft Office PowerPoint</Application>
  <PresentationFormat>Widescreen</PresentationFormat>
  <Paragraphs>299</Paragraphs>
  <Slides>16</Slides>
  <Notes>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16</vt:i4>
      </vt:variant>
    </vt:vector>
  </HeadingPairs>
  <TitlesOfParts>
    <vt:vector size="21" baseType="lpstr">
      <vt:lpstr>Arial</vt:lpstr>
      <vt:lpstr>Calibri</vt:lpstr>
      <vt:lpstr>Calibri Light</vt:lpstr>
      <vt:lpstr>BSMS 2020-Jul</vt:lpstr>
      <vt:lpstr>1_BSMS 2020-Jul</vt:lpstr>
      <vt:lpstr>Fact or Fiction?</vt:lpstr>
      <vt:lpstr>Fact or Fiction?</vt:lpstr>
      <vt:lpstr>Strategic Applications</vt:lpstr>
      <vt:lpstr>What do we mean?</vt:lpstr>
      <vt:lpstr>Disclaimer</vt:lpstr>
      <vt:lpstr>GCSE Requirements</vt:lpstr>
      <vt:lpstr>Typical A-level grade requirements for standard entry medicine </vt:lpstr>
      <vt:lpstr>A-level subjects required</vt:lpstr>
      <vt:lpstr>Personal Statements</vt:lpstr>
      <vt:lpstr>Admissions Tests: UCAT</vt:lpstr>
      <vt:lpstr>Interview Format</vt:lpstr>
      <vt:lpstr>Contextual Data</vt:lpstr>
      <vt:lpstr>PowerPoint Presentation</vt:lpstr>
      <vt:lpstr>Case studies</vt:lpstr>
      <vt:lpstr>Case study 1</vt:lpstr>
      <vt:lpstr>Case study 2</vt:lpstr>
    </vt:vector>
  </TitlesOfParts>
  <Company>BSMS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Claire Johnson</dc:creator>
  <cp:lastModifiedBy>Kate Bartlett</cp:lastModifiedBy>
  <cp:revision>35</cp:revision>
  <dcterms:created xsi:type="dcterms:W3CDTF">2020-09-28T14:07:10Z</dcterms:created>
  <dcterms:modified xsi:type="dcterms:W3CDTF">2023-07-05T10:22:00Z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0x0101006BE0890801F90E4F8768774AF4FBE55F</vt:lpwstr>
  </property>
</Properties>
</file>