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1"/>
  </p:notesMasterIdLst>
  <p:sldIdLst>
    <p:sldId id="256" r:id="rId11"/>
    <p:sldId id="257" r:id="rId12"/>
    <p:sldId id="295" r:id="rId13"/>
    <p:sldId id="259" r:id="rId14"/>
    <p:sldId id="296" r:id="rId15"/>
    <p:sldId id="261" r:id="rId16"/>
    <p:sldId id="262" r:id="rId17"/>
    <p:sldId id="297"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EB4"/>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7BCE5-8690-A22C-964B-604A6C437755}" v="7" dt="2021-11-23T12:57:41.950"/>
    <p1510:client id="{AA32AB8C-E375-D4CE-03B9-C652FA721B7F}" v="14" dt="2021-11-16T14:40:37.109"/>
    <p1510:client id="{FE0FC8FA-FBEC-6141-7C30-0ABAE7E0B31B}" v="26" dt="2021-12-29T12:44:28.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9" d="100"/>
          <a:sy n="99" d="100"/>
        </p:scale>
        <p:origin x="149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FE0FC8FA-FBEC-6141-7C30-0ABAE7E0B31B}"/>
    <pc:docChg chg="modSld">
      <pc:chgData name="Rachel Gagen" userId="S::rsg1v20@soton.ac.uk::e2d4e6cd-5d89-46d8-93dc-e64a27afb7be" providerId="AD" clId="Web-{FE0FC8FA-FBEC-6141-7C30-0ABAE7E0B31B}" dt="2021-12-29T12:44:28.939" v="14"/>
      <pc:docMkLst>
        <pc:docMk/>
      </pc:docMkLst>
      <pc:sldChg chg="modSp">
        <pc:chgData name="Rachel Gagen" userId="S::rsg1v20@soton.ac.uk::e2d4e6cd-5d89-46d8-93dc-e64a27afb7be" providerId="AD" clId="Web-{FE0FC8FA-FBEC-6141-7C30-0ABAE7E0B31B}" dt="2021-12-29T12:44:28.939" v="14"/>
        <pc:sldMkLst>
          <pc:docMk/>
          <pc:sldMk cId="3274885342" sldId="257"/>
        </pc:sldMkLst>
        <pc:spChg chg="mod">
          <ac:chgData name="Rachel Gagen" userId="S::rsg1v20@soton.ac.uk::e2d4e6cd-5d89-46d8-93dc-e64a27afb7be" providerId="AD" clId="Web-{FE0FC8FA-FBEC-6141-7C30-0ABAE7E0B31B}" dt="2021-12-29T12:44:28.939" v="14"/>
          <ac:spMkLst>
            <pc:docMk/>
            <pc:sldMk cId="3274885342" sldId="257"/>
            <ac:spMk id="240" creationId="{00000000-0000-0000-0000-000000000000}"/>
          </ac:spMkLst>
        </pc:spChg>
      </pc:sldChg>
    </pc:docChg>
  </pc:docChgLst>
  <pc:docChgLst>
    <pc:chgData name="Rachel Gagen" userId="S::rsg1v20@soton.ac.uk::e2d4e6cd-5d89-46d8-93dc-e64a27afb7be" providerId="AD" clId="Web-{AA32AB8C-E375-D4CE-03B9-C652FA721B7F}"/>
    <pc:docChg chg="delSld modSld">
      <pc:chgData name="Rachel Gagen" userId="S::rsg1v20@soton.ac.uk::e2d4e6cd-5d89-46d8-93dc-e64a27afb7be" providerId="AD" clId="Web-{AA32AB8C-E375-D4CE-03B9-C652FA721B7F}" dt="2021-11-16T14:40:37.109" v="11"/>
      <pc:docMkLst>
        <pc:docMk/>
      </pc:docMkLst>
      <pc:sldChg chg="modSp">
        <pc:chgData name="Rachel Gagen" userId="S::rsg1v20@soton.ac.uk::e2d4e6cd-5d89-46d8-93dc-e64a27afb7be" providerId="AD" clId="Web-{AA32AB8C-E375-D4CE-03B9-C652FA721B7F}" dt="2021-11-16T14:38:52.747" v="4" actId="20577"/>
        <pc:sldMkLst>
          <pc:docMk/>
          <pc:sldMk cId="3937416638" sldId="256"/>
        </pc:sldMkLst>
        <pc:spChg chg="mod">
          <ac:chgData name="Rachel Gagen" userId="S::rsg1v20@soton.ac.uk::e2d4e6cd-5d89-46d8-93dc-e64a27afb7be" providerId="AD" clId="Web-{AA32AB8C-E375-D4CE-03B9-C652FA721B7F}" dt="2021-11-16T14:38:52.747" v="4" actId="20577"/>
          <ac:spMkLst>
            <pc:docMk/>
            <pc:sldMk cId="3937416638" sldId="256"/>
            <ac:spMk id="234" creationId="{00000000-0000-0000-0000-000000000000}"/>
          </ac:spMkLst>
        </pc:spChg>
      </pc:sldChg>
      <pc:sldChg chg="delSp modSp">
        <pc:chgData name="Rachel Gagen" userId="S::rsg1v20@soton.ac.uk::e2d4e6cd-5d89-46d8-93dc-e64a27afb7be" providerId="AD" clId="Web-{AA32AB8C-E375-D4CE-03B9-C652FA721B7F}" dt="2021-11-16T14:38:59.638" v="5"/>
        <pc:sldMkLst>
          <pc:docMk/>
          <pc:sldMk cId="3274885342" sldId="257"/>
        </pc:sldMkLst>
        <pc:spChg chg="mod">
          <ac:chgData name="Rachel Gagen" userId="S::rsg1v20@soton.ac.uk::e2d4e6cd-5d89-46d8-93dc-e64a27afb7be" providerId="AD" clId="Web-{AA32AB8C-E375-D4CE-03B9-C652FA721B7F}" dt="2021-11-16T14:32:59.411" v="2" actId="20577"/>
          <ac:spMkLst>
            <pc:docMk/>
            <pc:sldMk cId="3274885342" sldId="257"/>
            <ac:spMk id="242" creationId="{00000000-0000-0000-0000-000000000000}"/>
          </ac:spMkLst>
        </pc:spChg>
        <pc:picChg chg="del">
          <ac:chgData name="Rachel Gagen" userId="S::rsg1v20@soton.ac.uk::e2d4e6cd-5d89-46d8-93dc-e64a27afb7be" providerId="AD" clId="Web-{AA32AB8C-E375-D4CE-03B9-C652FA721B7F}" dt="2021-11-16T14:38:59.638" v="5"/>
          <ac:picMkLst>
            <pc:docMk/>
            <pc:sldMk cId="3274885342" sldId="257"/>
            <ac:picMk id="243" creationId="{00000000-0000-0000-0000-000000000000}"/>
          </ac:picMkLst>
        </pc:picChg>
      </pc:sldChg>
      <pc:sldChg chg="del">
        <pc:chgData name="Rachel Gagen" userId="S::rsg1v20@soton.ac.uk::e2d4e6cd-5d89-46d8-93dc-e64a27afb7be" providerId="AD" clId="Web-{AA32AB8C-E375-D4CE-03B9-C652FA721B7F}" dt="2021-11-16T14:40:31.687" v="6"/>
        <pc:sldMkLst>
          <pc:docMk/>
          <pc:sldMk cId="2141227752" sldId="286"/>
        </pc:sldMkLst>
      </pc:sldChg>
      <pc:sldChg chg="del">
        <pc:chgData name="Rachel Gagen" userId="S::rsg1v20@soton.ac.uk::e2d4e6cd-5d89-46d8-93dc-e64a27afb7be" providerId="AD" clId="Web-{AA32AB8C-E375-D4CE-03B9-C652FA721B7F}" dt="2021-11-16T14:40:37.109" v="11"/>
        <pc:sldMkLst>
          <pc:docMk/>
          <pc:sldMk cId="4201883447" sldId="287"/>
        </pc:sldMkLst>
      </pc:sldChg>
      <pc:sldChg chg="del">
        <pc:chgData name="Rachel Gagen" userId="S::rsg1v20@soton.ac.uk::e2d4e6cd-5d89-46d8-93dc-e64a27afb7be" providerId="AD" clId="Web-{AA32AB8C-E375-D4CE-03B9-C652FA721B7F}" dt="2021-11-16T14:40:35.765" v="10"/>
        <pc:sldMkLst>
          <pc:docMk/>
          <pc:sldMk cId="1651227424" sldId="288"/>
        </pc:sldMkLst>
      </pc:sldChg>
      <pc:sldChg chg="del">
        <pc:chgData name="Rachel Gagen" userId="S::rsg1v20@soton.ac.uk::e2d4e6cd-5d89-46d8-93dc-e64a27afb7be" providerId="AD" clId="Web-{AA32AB8C-E375-D4CE-03B9-C652FA721B7F}" dt="2021-11-16T14:40:32.749" v="7"/>
        <pc:sldMkLst>
          <pc:docMk/>
          <pc:sldMk cId="3506126365" sldId="290"/>
        </pc:sldMkLst>
      </pc:sldChg>
      <pc:sldChg chg="del">
        <pc:chgData name="Rachel Gagen" userId="S::rsg1v20@soton.ac.uk::e2d4e6cd-5d89-46d8-93dc-e64a27afb7be" providerId="AD" clId="Web-{AA32AB8C-E375-D4CE-03B9-C652FA721B7F}" dt="2021-11-16T14:40:34.812" v="9"/>
        <pc:sldMkLst>
          <pc:docMk/>
          <pc:sldMk cId="1152563904" sldId="292"/>
        </pc:sldMkLst>
      </pc:sldChg>
      <pc:sldChg chg="del">
        <pc:chgData name="Rachel Gagen" userId="S::rsg1v20@soton.ac.uk::e2d4e6cd-5d89-46d8-93dc-e64a27afb7be" providerId="AD" clId="Web-{AA32AB8C-E375-D4CE-03B9-C652FA721B7F}" dt="2021-11-16T14:40:33.952" v="8"/>
        <pc:sldMkLst>
          <pc:docMk/>
          <pc:sldMk cId="480856902" sldId="294"/>
        </pc:sldMkLst>
      </pc:sldChg>
    </pc:docChg>
  </pc:docChgLst>
  <pc:docChgLst>
    <pc:chgData name="Rachel Gagen" userId="S::rsg1v20@soton.ac.uk::e2d4e6cd-5d89-46d8-93dc-e64a27afb7be" providerId="AD" clId="Web-{5B17BCE5-8690-A22C-964B-604A6C437755}"/>
    <pc:docChg chg="modSld">
      <pc:chgData name="Rachel Gagen" userId="S::rsg1v20@soton.ac.uk::e2d4e6cd-5d89-46d8-93dc-e64a27afb7be" providerId="AD" clId="Web-{5B17BCE5-8690-A22C-964B-604A6C437755}" dt="2021-11-23T12:57:41.950" v="6" actId="20577"/>
      <pc:docMkLst>
        <pc:docMk/>
      </pc:docMkLst>
      <pc:sldChg chg="modSp">
        <pc:chgData name="Rachel Gagen" userId="S::rsg1v20@soton.ac.uk::e2d4e6cd-5d89-46d8-93dc-e64a27afb7be" providerId="AD" clId="Web-{5B17BCE5-8690-A22C-964B-604A6C437755}" dt="2021-11-23T12:57:41.950" v="6" actId="20577"/>
        <pc:sldMkLst>
          <pc:docMk/>
          <pc:sldMk cId="3937416638" sldId="256"/>
        </pc:sldMkLst>
        <pc:spChg chg="mod">
          <ac:chgData name="Rachel Gagen" userId="S::rsg1v20@soton.ac.uk::e2d4e6cd-5d89-46d8-93dc-e64a27afb7be" providerId="AD" clId="Web-{5B17BCE5-8690-A22C-964B-604A6C437755}" dt="2021-11-23T12:57:41.950" v="6" actId="20577"/>
          <ac:spMkLst>
            <pc:docMk/>
            <pc:sldMk cId="3937416638" sldId="256"/>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14247-D316-E741-AE32-123A2EFEA567}"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3F1DB-D82B-8147-B355-31CB50A5DFAC}" type="slidenum">
              <a:rPr lang="en-US" smtClean="0"/>
              <a:t>‹#›</a:t>
            </a:fld>
            <a:endParaRPr lang="en-US"/>
          </a:p>
        </p:txBody>
      </p:sp>
    </p:spTree>
    <p:extLst>
      <p:ext uri="{BB962C8B-B14F-4D97-AF65-F5344CB8AC3E}">
        <p14:creationId xmlns:p14="http://schemas.microsoft.com/office/powerpoint/2010/main" val="24592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02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208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68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fb82571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fb825719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448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b780346dde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b780346dde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356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001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679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852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77324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dirty="0">
                <a:solidFill>
                  <a:schemeClr val="lt1"/>
                </a:solidFill>
                <a:latin typeface="Calibri"/>
                <a:ea typeface="Calibri"/>
                <a:cs typeface="Calibri"/>
                <a:sym typeface="Calibri"/>
              </a:rPr>
              <a:t>#</a:t>
            </a:r>
            <a:r>
              <a:rPr lang="en-GB" sz="3000" b="1" i="0" u="none" strike="noStrike" cap="none" dirty="0" err="1">
                <a:solidFill>
                  <a:schemeClr val="lt1"/>
                </a:solidFill>
                <a:latin typeface="Calibri"/>
                <a:ea typeface="Calibri"/>
                <a:cs typeface="Calibri"/>
                <a:sym typeface="Calibri"/>
              </a:rPr>
              <a:t>BePartOfTheSolution</a:t>
            </a:r>
            <a:endParaRPr sz="30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072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9000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 id="21474838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www.youtube.com/watch?v=DvVUqWR4qgw"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8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4.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2.jp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1.xml"/><Relationship Id="rId4" Type="http://schemas.openxmlformats.org/officeDocument/2006/relationships/hyperlink" Target="https://static1.squarespace.com/static/5fa5248fcb87d6680ec908e6/t/5fd933e450d96b1a1c6412bb/1608070119474/Storicise-Key-Stage-3-Activity-SPOT-THE-DIFF.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02767" y="66798"/>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a:solidFill>
                  <a:srgbClr val="106EB4"/>
                </a:solidFill>
                <a:latin typeface="Gill Sans"/>
                <a:ea typeface="Gill Sans"/>
                <a:cs typeface="Gill Sans"/>
                <a:sym typeface="Gill Sans"/>
              </a:rPr>
              <a:t>Saliva testing</a:t>
            </a:r>
            <a:endParaRPr sz="4800">
              <a:solidFill>
                <a:srgbClr val="106EB4"/>
              </a:solidFill>
              <a:latin typeface="Gill Sans"/>
              <a:ea typeface="Gill Sans"/>
              <a:cs typeface="Gill Sans"/>
              <a:sym typeface="Gill Sans"/>
            </a:endParaRPr>
          </a:p>
        </p:txBody>
      </p:sp>
      <p:sp>
        <p:nvSpPr>
          <p:cNvPr id="234" name="Google Shape;234;p1"/>
          <p:cNvSpPr txBox="1">
            <a:spLocks noGrp="1"/>
          </p:cNvSpPr>
          <p:nvPr>
            <p:ph type="subTitle" idx="1"/>
          </p:nvPr>
        </p:nvSpPr>
        <p:spPr>
          <a:xfrm>
            <a:off x="998112" y="1480200"/>
            <a:ext cx="7295882" cy="4440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accent5">
                  <a:lumMod val="50000"/>
                </a:schemeClr>
              </a:buClr>
              <a:buSzPts val="1100"/>
              <a:buNone/>
            </a:pPr>
            <a:r>
              <a:rPr lang="en-GB" sz="2400" b="1" dirty="0">
                <a:solidFill>
                  <a:schemeClr val="accent5">
                    <a:lumMod val="50000"/>
                  </a:schemeClr>
                </a:solidFill>
                <a:highlight>
                  <a:srgbClr val="FFFFFF"/>
                </a:highlight>
                <a:latin typeface="Gill Sans"/>
                <a:ea typeface="Gill Sans"/>
                <a:cs typeface="Gill Sans"/>
                <a:sym typeface="Gill Sans"/>
              </a:rPr>
              <a:t>Objectives:</a:t>
            </a: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Char char="●"/>
            </a:pPr>
            <a:r>
              <a:rPr lang="en-GB" sz="2400" dirty="0">
                <a:solidFill>
                  <a:schemeClr val="accent5">
                    <a:lumMod val="50000"/>
                  </a:schemeClr>
                </a:solidFill>
                <a:highlight>
                  <a:srgbClr val="FFFFFF"/>
                </a:highlight>
                <a:latin typeface="Gill Sans"/>
                <a:ea typeface="Gill Sans"/>
                <a:cs typeface="Gill Sans"/>
                <a:sym typeface="Gill Sans"/>
              </a:rPr>
              <a:t>To recognise that our saliva can be used to detect Coronavirus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indent="-355600">
              <a:lnSpc>
                <a:spcPct val="115000"/>
              </a:lnSpc>
              <a:spcBef>
                <a:spcPts val="0"/>
              </a:spcBef>
              <a:buClr>
                <a:schemeClr val="accent5">
                  <a:lumMod val="50000"/>
                </a:schemeClr>
              </a:buClr>
              <a:buSzPts val="2000"/>
              <a:buFont typeface="Gill Sans"/>
              <a:buChar char="●"/>
            </a:pPr>
            <a:r>
              <a:rPr lang="en-GB" sz="2400" dirty="0">
                <a:solidFill>
                  <a:schemeClr val="accent5">
                    <a:lumMod val="50000"/>
                  </a:schemeClr>
                </a:solidFill>
                <a:highlight>
                  <a:srgbClr val="FFFFFF"/>
                </a:highlight>
                <a:latin typeface="Gill Sans"/>
                <a:ea typeface="Gill Sans"/>
                <a:cs typeface="Gill Sans"/>
                <a:sym typeface="Gill Sans"/>
              </a:rPr>
              <a:t>To describe in simple words the testing process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Font typeface="Gill Sans"/>
              <a:buChar char="●"/>
            </a:pPr>
            <a:r>
              <a:rPr lang="en-GB" sz="2400" dirty="0">
                <a:solidFill>
                  <a:schemeClr val="accent5">
                    <a:lumMod val="50000"/>
                  </a:schemeClr>
                </a:solidFill>
                <a:highlight>
                  <a:srgbClr val="FFFFFF"/>
                </a:highlight>
                <a:latin typeface="Gill Sans"/>
                <a:ea typeface="Gill Sans"/>
                <a:cs typeface="Gill Sans"/>
                <a:sym typeface="Gill Sans"/>
              </a:rPr>
              <a:t>To order in the right sequence the steps followed during a saliva test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Font typeface="Gill Sans"/>
              <a:buChar char="●"/>
            </a:pPr>
            <a:r>
              <a:rPr lang="en-GB" sz="2400" dirty="0">
                <a:solidFill>
                  <a:schemeClr val="accent5">
                    <a:lumMod val="50000"/>
                  </a:schemeClr>
                </a:solidFill>
                <a:highlight>
                  <a:srgbClr val="FFFFFF"/>
                </a:highlight>
                <a:latin typeface="Gill Sans"/>
                <a:ea typeface="Gill Sans"/>
                <a:cs typeface="Gill Sans"/>
                <a:sym typeface="Gill Sans"/>
              </a:rPr>
              <a:t>To talk about how transmission to others can be limited by identifying people who are infectious </a:t>
            </a:r>
            <a:endParaRPr sz="2400" dirty="0">
              <a:solidFill>
                <a:schemeClr val="accent5">
                  <a:lumMod val="50000"/>
                </a:schemeClr>
              </a:solidFill>
              <a:highlight>
                <a:srgbClr val="FFFFFF"/>
              </a:highlight>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93741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49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4800" i="0" u="none" strike="noStrike" cap="none" dirty="0">
                <a:solidFill>
                  <a:srgbClr val="106EB4"/>
                </a:solidFill>
                <a:latin typeface="Gill Sans"/>
                <a:ea typeface="Gill Sans"/>
                <a:cs typeface="Gill Sans"/>
                <a:sym typeface="Gill Sans"/>
              </a:rPr>
              <a:t>Video Introduction</a:t>
            </a:r>
            <a:endParaRPr sz="4800" i="0" u="none" strike="noStrike" cap="none" dirty="0">
              <a:solidFill>
                <a:srgbClr val="106EB4"/>
              </a:solidFill>
              <a:latin typeface="Gill Sans"/>
              <a:ea typeface="Gill Sans"/>
              <a:cs typeface="Gill Sans"/>
              <a:sym typeface="Gill Sans"/>
            </a:endParaRPr>
          </a:p>
        </p:txBody>
      </p:sp>
      <p:sp>
        <p:nvSpPr>
          <p:cNvPr id="240" name="Google Shape;240;gb65152134c_2_18"/>
          <p:cNvSpPr txBox="1"/>
          <p:nvPr/>
        </p:nvSpPr>
        <p:spPr>
          <a:xfrm>
            <a:off x="1747453" y="1628027"/>
            <a:ext cx="5502352" cy="1488069"/>
          </a:xfrm>
          <a:prstGeom prst="rect">
            <a:avLst/>
          </a:prstGeom>
          <a:noFill/>
          <a:ln>
            <a:noFill/>
          </a:ln>
        </p:spPr>
        <p:txBody>
          <a:bodyPr spcFirstLastPara="1" wrap="square" lIns="91425" tIns="91425" rIns="91425" bIns="91425" anchor="t" anchorCtr="0">
            <a:spAutoFit/>
          </a:bodyPr>
          <a:lstStyle/>
          <a:p>
            <a:pPr algn="ctr">
              <a:lnSpc>
                <a:spcPct val="115000"/>
              </a:lnSpc>
            </a:pPr>
            <a:r>
              <a:rPr lang="en-GB" sz="2900" dirty="0">
                <a:solidFill>
                  <a:schemeClr val="accent5">
                    <a:lumMod val="50000"/>
                  </a:schemeClr>
                </a:solidFill>
                <a:latin typeface="Gill Sans"/>
                <a:ea typeface="Gill Sans"/>
                <a:cs typeface="Gill Sans"/>
                <a:sym typeface="Gill Sans"/>
              </a:rPr>
              <a:t>Watch COVID-19 Warriors Video Introduction.</a:t>
            </a:r>
            <a:endParaRPr lang="en-US" sz="2900" dirty="0">
              <a:solidFill>
                <a:schemeClr val="accent5">
                  <a:lumMod val="50000"/>
                </a:schemeClr>
              </a:solidFill>
              <a:latin typeface="Gill Sans"/>
              <a:ea typeface="Gill Sans"/>
              <a:cs typeface="Gill Sans"/>
            </a:endParaRPr>
          </a:p>
          <a:p>
            <a:pPr marL="0" lvl="0" indent="0" algn="ctr" rtl="0">
              <a:spcBef>
                <a:spcPts val="0"/>
              </a:spcBef>
              <a:spcAft>
                <a:spcPts val="0"/>
              </a:spcAft>
              <a:buNone/>
            </a:pPr>
            <a:endParaRPr dirty="0">
              <a:latin typeface="Calibri"/>
              <a:ea typeface="Calibri"/>
              <a:cs typeface="Calibri"/>
              <a:sym typeface="Calibri"/>
            </a:endParaRPr>
          </a:p>
        </p:txBody>
      </p:sp>
      <p:pic>
        <p:nvPicPr>
          <p:cNvPr id="241" name="Google Shape;241;gb65152134c_2_18"/>
          <p:cNvPicPr preferRelativeResize="0">
            <a:picLocks noChangeAspect="1"/>
          </p:cNvPicPr>
          <p:nvPr/>
        </p:nvPicPr>
        <p:blipFill>
          <a:blip r:embed="rId3">
            <a:alphaModFix/>
          </a:blip>
          <a:stretch>
            <a:fillRect/>
          </a:stretch>
        </p:blipFill>
        <p:spPr>
          <a:xfrm>
            <a:off x="0" y="3497632"/>
            <a:ext cx="2421536" cy="2390755"/>
          </a:xfrm>
          <a:prstGeom prst="rect">
            <a:avLst/>
          </a:prstGeom>
          <a:noFill/>
          <a:ln>
            <a:noFill/>
          </a:ln>
        </p:spPr>
      </p:pic>
      <p:sp>
        <p:nvSpPr>
          <p:cNvPr id="242" name="Google Shape;242;gb65152134c_2_18"/>
          <p:cNvSpPr txBox="1"/>
          <p:nvPr/>
        </p:nvSpPr>
        <p:spPr>
          <a:xfrm>
            <a:off x="2098205" y="3056471"/>
            <a:ext cx="4624261"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dirty="0">
                <a:solidFill>
                  <a:schemeClr val="accent5">
                    <a:lumMod val="50000"/>
                  </a:schemeClr>
                </a:solidFill>
                <a:latin typeface="Gill Sans"/>
                <a:ea typeface="Gill Sans"/>
                <a:cs typeface="Gill Sans"/>
                <a:sym typeface="Gill Sans"/>
              </a:rPr>
              <a:t>(*Optional)</a:t>
            </a:r>
            <a:endParaRPr sz="1600" dirty="0">
              <a:solidFill>
                <a:schemeClr val="accent5">
                  <a:lumMod val="50000"/>
                </a:schemeClr>
              </a:solidFill>
              <a:latin typeface="Gill Sans"/>
              <a:ea typeface="Gill Sans"/>
              <a:cs typeface="Gill Sans"/>
              <a:sym typeface="Gill Sans"/>
            </a:endParaRPr>
          </a:p>
          <a:p>
            <a:pPr marL="0" lvl="0" indent="0" algn="ctr" rtl="0">
              <a:spcBef>
                <a:spcPts val="0"/>
              </a:spcBef>
              <a:spcAft>
                <a:spcPts val="0"/>
              </a:spcAft>
              <a:buNone/>
            </a:pPr>
            <a:r>
              <a:rPr lang="en-GB" sz="1600" dirty="0">
                <a:solidFill>
                  <a:schemeClr val="accent5">
                    <a:lumMod val="50000"/>
                  </a:schemeClr>
                </a:solidFill>
                <a:latin typeface="Gill Sans"/>
                <a:ea typeface="Gill Sans"/>
                <a:cs typeface="Gill Sans"/>
                <a:sym typeface="Gill Sans"/>
              </a:rPr>
              <a:t>Watch a short clip about saliva testing</a:t>
            </a:r>
            <a:endParaRPr sz="1600" dirty="0">
              <a:solidFill>
                <a:schemeClr val="accent5">
                  <a:lumMod val="50000"/>
                </a:schemeClr>
              </a:solidFill>
              <a:latin typeface="Gill Sans"/>
              <a:ea typeface="Gill Sans"/>
              <a:cs typeface="Gill Sans"/>
              <a:sym typeface="Gill Sans"/>
            </a:endParaRPr>
          </a:p>
          <a:p>
            <a:pPr lvl="0" algn="ctr"/>
            <a:r>
              <a:rPr lang="en-GB" sz="1600" dirty="0">
                <a:solidFill>
                  <a:schemeClr val="accent5">
                    <a:lumMod val="50000"/>
                  </a:schemeClr>
                </a:solidFill>
                <a:hlinkClick r:id="rId4">
                  <a:extLst>
                    <a:ext uri="{A12FA001-AC4F-418D-AE19-62706E023703}">
                      <ahyp:hlinkClr xmlns:ahyp="http://schemas.microsoft.com/office/drawing/2018/hyperlinkcolor" val="tx"/>
                    </a:ext>
                  </a:extLst>
                </a:hlinkClick>
              </a:rPr>
              <a:t>https://www.youtube.com/watch?v=DvVUqWR4qgw</a:t>
            </a:r>
            <a:endParaRPr lang="en-GB" sz="1600" dirty="0">
              <a:solidFill>
                <a:schemeClr val="accent5">
                  <a:lumMod val="50000"/>
                </a:schemeClr>
              </a:solidFill>
              <a:cs typeface="Calibri" panose="020F0502020204030204"/>
            </a:endParaRPr>
          </a:p>
          <a:p>
            <a:pPr algn="ctr"/>
            <a:endParaRPr lang="en-GB" sz="1600" dirty="0">
              <a:solidFill>
                <a:schemeClr val="accent5">
                  <a:lumMod val="50000"/>
                </a:schemeClr>
              </a:solidFill>
              <a:cs typeface="Calibri" panose="020F0502020204030204"/>
            </a:endParaRPr>
          </a:p>
        </p:txBody>
      </p:sp>
      <p:pic>
        <p:nvPicPr>
          <p:cNvPr id="7" name="Picture 6">
            <a:extLst>
              <a:ext uri="{FF2B5EF4-FFF2-40B4-BE49-F238E27FC236}">
                <a16:creationId xmlns:a16="http://schemas.microsoft.com/office/drawing/2014/main" id="{BA8DB22F-D4CC-7F4D-B0ED-BE4DE0E99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466" y="3429000"/>
            <a:ext cx="2421536" cy="2421536"/>
          </a:xfrm>
          <a:prstGeom prst="rect">
            <a:avLst/>
          </a:prstGeom>
        </p:spPr>
      </p:pic>
    </p:spTree>
    <p:extLst>
      <p:ext uri="{BB962C8B-B14F-4D97-AF65-F5344CB8AC3E}">
        <p14:creationId xmlns:p14="http://schemas.microsoft.com/office/powerpoint/2010/main" val="327488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80450" y="150377"/>
            <a:ext cx="8079600" cy="134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106EB4"/>
                </a:solidFill>
                <a:latin typeface="Gill Sans"/>
                <a:ea typeface="Gill Sans"/>
                <a:cs typeface="Gill Sans"/>
                <a:sym typeface="Gill Sans"/>
              </a:rPr>
              <a:t>Main Activity</a:t>
            </a:r>
            <a:endParaRPr sz="4800" dirty="0">
              <a:solidFill>
                <a:srgbClr val="106EB4"/>
              </a:solidFill>
              <a:latin typeface="Gill Sans"/>
              <a:ea typeface="Gill Sans"/>
              <a:cs typeface="Gill Sans"/>
              <a:sym typeface="Gill Sans"/>
            </a:endParaRPr>
          </a:p>
        </p:txBody>
      </p:sp>
      <p:pic>
        <p:nvPicPr>
          <p:cNvPr id="249" name="Google Shape;249;gb525822f29_0_5"/>
          <p:cNvPicPr preferRelativeResize="0"/>
          <p:nvPr/>
        </p:nvPicPr>
        <p:blipFill>
          <a:blip r:embed="rId3">
            <a:alphaModFix/>
          </a:blip>
          <a:stretch>
            <a:fillRect/>
          </a:stretch>
        </p:blipFill>
        <p:spPr>
          <a:xfrm>
            <a:off x="942950" y="4189614"/>
            <a:ext cx="1750323" cy="1347061"/>
          </a:xfrm>
          <a:prstGeom prst="rect">
            <a:avLst/>
          </a:prstGeom>
          <a:noFill/>
          <a:ln>
            <a:noFill/>
          </a:ln>
        </p:spPr>
      </p:pic>
      <p:pic>
        <p:nvPicPr>
          <p:cNvPr id="250" name="Google Shape;250;gb525822f29_0_5"/>
          <p:cNvPicPr preferRelativeResize="0"/>
          <p:nvPr/>
        </p:nvPicPr>
        <p:blipFill>
          <a:blip r:embed="rId4">
            <a:alphaModFix/>
          </a:blip>
          <a:stretch>
            <a:fillRect/>
          </a:stretch>
        </p:blipFill>
        <p:spPr>
          <a:xfrm>
            <a:off x="3372698" y="1578201"/>
            <a:ext cx="1814153" cy="1344025"/>
          </a:xfrm>
          <a:prstGeom prst="rect">
            <a:avLst/>
          </a:prstGeom>
          <a:noFill/>
          <a:ln>
            <a:noFill/>
          </a:ln>
        </p:spPr>
      </p:pic>
      <p:pic>
        <p:nvPicPr>
          <p:cNvPr id="251" name="Google Shape;251;gb525822f29_0_5"/>
          <p:cNvPicPr preferRelativeResize="0"/>
          <p:nvPr/>
        </p:nvPicPr>
        <p:blipFill>
          <a:blip r:embed="rId5">
            <a:alphaModFix/>
          </a:blip>
          <a:stretch>
            <a:fillRect/>
          </a:stretch>
        </p:blipFill>
        <p:spPr>
          <a:xfrm>
            <a:off x="0" y="0"/>
            <a:ext cx="1400174" cy="1026974"/>
          </a:xfrm>
          <a:prstGeom prst="rect">
            <a:avLst/>
          </a:prstGeom>
          <a:noFill/>
          <a:ln>
            <a:noFill/>
          </a:ln>
        </p:spPr>
      </p:pic>
      <p:pic>
        <p:nvPicPr>
          <p:cNvPr id="252" name="Google Shape;252;gb525822f29_0_5"/>
          <p:cNvPicPr preferRelativeResize="0"/>
          <p:nvPr/>
        </p:nvPicPr>
        <p:blipFill>
          <a:blip r:embed="rId6">
            <a:alphaModFix/>
          </a:blip>
          <a:stretch>
            <a:fillRect/>
          </a:stretch>
        </p:blipFill>
        <p:spPr>
          <a:xfrm>
            <a:off x="6174351" y="4169195"/>
            <a:ext cx="1814150" cy="1367905"/>
          </a:xfrm>
          <a:prstGeom prst="rect">
            <a:avLst/>
          </a:prstGeom>
          <a:noFill/>
          <a:ln>
            <a:noFill/>
          </a:ln>
        </p:spPr>
      </p:pic>
      <p:pic>
        <p:nvPicPr>
          <p:cNvPr id="253" name="Google Shape;253;gb525822f29_0_5"/>
          <p:cNvPicPr preferRelativeResize="0"/>
          <p:nvPr/>
        </p:nvPicPr>
        <p:blipFill>
          <a:blip r:embed="rId7">
            <a:alphaModFix/>
          </a:blip>
          <a:stretch>
            <a:fillRect/>
          </a:stretch>
        </p:blipFill>
        <p:spPr>
          <a:xfrm>
            <a:off x="3591774" y="4189212"/>
            <a:ext cx="1595076" cy="1347887"/>
          </a:xfrm>
          <a:prstGeom prst="rect">
            <a:avLst/>
          </a:prstGeom>
          <a:noFill/>
          <a:ln>
            <a:noFill/>
          </a:ln>
        </p:spPr>
      </p:pic>
      <p:pic>
        <p:nvPicPr>
          <p:cNvPr id="254" name="Google Shape;254;gb525822f29_0_5"/>
          <p:cNvPicPr preferRelativeResize="0"/>
          <p:nvPr/>
        </p:nvPicPr>
        <p:blipFill>
          <a:blip r:embed="rId8">
            <a:alphaModFix/>
          </a:blip>
          <a:stretch>
            <a:fillRect/>
          </a:stretch>
        </p:blipFill>
        <p:spPr>
          <a:xfrm>
            <a:off x="6042125" y="1569738"/>
            <a:ext cx="1814151" cy="1360938"/>
          </a:xfrm>
          <a:prstGeom prst="rect">
            <a:avLst/>
          </a:prstGeom>
          <a:noFill/>
          <a:ln>
            <a:noFill/>
          </a:ln>
        </p:spPr>
      </p:pic>
      <p:pic>
        <p:nvPicPr>
          <p:cNvPr id="255" name="Google Shape;255;gb525822f29_0_5"/>
          <p:cNvPicPr preferRelativeResize="0"/>
          <p:nvPr/>
        </p:nvPicPr>
        <p:blipFill>
          <a:blip r:embed="rId9">
            <a:alphaModFix/>
          </a:blip>
          <a:stretch>
            <a:fillRect/>
          </a:stretch>
        </p:blipFill>
        <p:spPr>
          <a:xfrm>
            <a:off x="942950" y="1578200"/>
            <a:ext cx="1750325" cy="1344019"/>
          </a:xfrm>
          <a:prstGeom prst="rect">
            <a:avLst/>
          </a:prstGeom>
          <a:noFill/>
          <a:ln>
            <a:noFill/>
          </a:ln>
        </p:spPr>
      </p:pic>
      <p:sp>
        <p:nvSpPr>
          <p:cNvPr id="256" name="Google Shape;256;gb525822f29_0_5"/>
          <p:cNvSpPr/>
          <p:nvPr/>
        </p:nvSpPr>
        <p:spPr>
          <a:xfrm>
            <a:off x="27709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gb525822f29_0_5"/>
          <p:cNvSpPr/>
          <p:nvPr/>
        </p:nvSpPr>
        <p:spPr>
          <a:xfrm>
            <a:off x="2880475"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b525822f29_0_5"/>
          <p:cNvSpPr/>
          <p:nvPr/>
        </p:nvSpPr>
        <p:spPr>
          <a:xfrm>
            <a:off x="5418550"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b525822f29_0_5"/>
          <p:cNvSpPr/>
          <p:nvPr/>
        </p:nvSpPr>
        <p:spPr>
          <a:xfrm>
            <a:off x="53524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b525822f29_0_5"/>
          <p:cNvSpPr txBox="1"/>
          <p:nvPr/>
        </p:nvSpPr>
        <p:spPr>
          <a:xfrm>
            <a:off x="840649" y="3080500"/>
            <a:ext cx="1814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1. Wash your hands.</a:t>
            </a:r>
            <a:endParaRPr sz="1500">
              <a:latin typeface="Gill Sans"/>
              <a:ea typeface="Gill Sans"/>
              <a:cs typeface="Gill Sans"/>
              <a:sym typeface="Gill Sans"/>
            </a:endParaRPr>
          </a:p>
        </p:txBody>
      </p:sp>
      <p:sp>
        <p:nvSpPr>
          <p:cNvPr id="261" name="Google Shape;261;gb525822f29_0_5"/>
          <p:cNvSpPr txBox="1"/>
          <p:nvPr/>
        </p:nvSpPr>
        <p:spPr>
          <a:xfrm>
            <a:off x="3404575" y="3080500"/>
            <a:ext cx="1814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2. Spit on a spoon.</a:t>
            </a:r>
            <a:endParaRPr sz="1500">
              <a:latin typeface="Gill Sans"/>
              <a:ea typeface="Gill Sans"/>
              <a:cs typeface="Gill Sans"/>
              <a:sym typeface="Gill Sans"/>
            </a:endParaRPr>
          </a:p>
        </p:txBody>
      </p:sp>
      <p:sp>
        <p:nvSpPr>
          <p:cNvPr id="262" name="Google Shape;262;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3" name="Google Shape;263;gb525822f29_0_5"/>
          <p:cNvSpPr txBox="1"/>
          <p:nvPr/>
        </p:nvSpPr>
        <p:spPr>
          <a:xfrm>
            <a:off x="5942650" y="3080500"/>
            <a:ext cx="2128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3. Pour saliva in the pot.</a:t>
            </a:r>
            <a:endParaRPr sz="1500">
              <a:latin typeface="Gill Sans"/>
              <a:ea typeface="Gill Sans"/>
              <a:cs typeface="Gill Sans"/>
              <a:sym typeface="Gill Sans"/>
            </a:endParaRPr>
          </a:p>
        </p:txBody>
      </p:sp>
      <p:sp>
        <p:nvSpPr>
          <p:cNvPr id="264" name="Google Shape;264;gb525822f29_0_5"/>
          <p:cNvSpPr txBox="1"/>
          <p:nvPr/>
        </p:nvSpPr>
        <p:spPr>
          <a:xfrm>
            <a:off x="943000" y="5657850"/>
            <a:ext cx="175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4. Screw the lid on.</a:t>
            </a:r>
            <a:endParaRPr sz="1500">
              <a:latin typeface="Gill Sans"/>
              <a:ea typeface="Gill Sans"/>
              <a:cs typeface="Gill Sans"/>
              <a:sym typeface="Gill Sans"/>
            </a:endParaRPr>
          </a:p>
        </p:txBody>
      </p:sp>
      <p:sp>
        <p:nvSpPr>
          <p:cNvPr id="265" name="Google Shape;265;gb525822f29_0_5"/>
          <p:cNvSpPr txBox="1"/>
          <p:nvPr/>
        </p:nvSpPr>
        <p:spPr>
          <a:xfrm>
            <a:off x="3565376" y="5657850"/>
            <a:ext cx="175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5. Stick the label on.</a:t>
            </a:r>
            <a:endParaRPr sz="1500">
              <a:latin typeface="Gill Sans"/>
              <a:ea typeface="Gill Sans"/>
              <a:cs typeface="Gill Sans"/>
              <a:sym typeface="Gill Sans"/>
            </a:endParaRPr>
          </a:p>
        </p:txBody>
      </p:sp>
      <p:sp>
        <p:nvSpPr>
          <p:cNvPr id="266" name="Google Shape;266;gb525822f29_0_5"/>
          <p:cNvSpPr txBox="1"/>
          <p:nvPr/>
        </p:nvSpPr>
        <p:spPr>
          <a:xfrm>
            <a:off x="5942650" y="5657850"/>
            <a:ext cx="2448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6. Place in the bag and seal.</a:t>
            </a:r>
            <a:endParaRPr sz="1500">
              <a:latin typeface="Gill Sans"/>
              <a:ea typeface="Gill Sans"/>
              <a:cs typeface="Gill Sans"/>
              <a:sym typeface="Gill Sans"/>
            </a:endParaRPr>
          </a:p>
        </p:txBody>
      </p:sp>
      <p:sp>
        <p:nvSpPr>
          <p:cNvPr id="267" name="Google Shape;267;gb525822f29_0_5"/>
          <p:cNvSpPr txBox="1"/>
          <p:nvPr/>
        </p:nvSpPr>
        <p:spPr>
          <a:xfrm>
            <a:off x="1547450" y="6073350"/>
            <a:ext cx="60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8" name="Google Shape;268;gb525822f29_0_5"/>
          <p:cNvSpPr txBox="1"/>
          <p:nvPr/>
        </p:nvSpPr>
        <p:spPr>
          <a:xfrm>
            <a:off x="1556300" y="6158850"/>
            <a:ext cx="606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Gill Sans"/>
                <a:ea typeface="Gill Sans"/>
                <a:cs typeface="Gill Sans"/>
                <a:sym typeface="Gill Sans"/>
              </a:rPr>
              <a:t>7. Now wash your hands again!</a:t>
            </a:r>
            <a:endParaRPr sz="1800">
              <a:latin typeface="Gill Sans"/>
              <a:ea typeface="Gill Sans"/>
              <a:cs typeface="Gill Sans"/>
              <a:sym typeface="Gill Sans"/>
            </a:endParaRPr>
          </a:p>
        </p:txBody>
      </p:sp>
    </p:spTree>
    <p:extLst>
      <p:ext uri="{BB962C8B-B14F-4D97-AF65-F5344CB8AC3E}">
        <p14:creationId xmlns:p14="http://schemas.microsoft.com/office/powerpoint/2010/main" val="339528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fb825719d_0_0"/>
          <p:cNvSpPr txBox="1">
            <a:spLocks noGrp="1"/>
          </p:cNvSpPr>
          <p:nvPr>
            <p:ph type="title"/>
          </p:nvPr>
        </p:nvSpPr>
        <p:spPr>
          <a:xfrm>
            <a:off x="443044" y="1379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106EB4"/>
                </a:solidFill>
                <a:latin typeface="Gill Sans"/>
                <a:ea typeface="Gill Sans"/>
                <a:cs typeface="Gill Sans"/>
                <a:sym typeface="Gill Sans"/>
              </a:rPr>
              <a:t>Key vocabulary</a:t>
            </a:r>
            <a:endParaRPr sz="4800" dirty="0">
              <a:solidFill>
                <a:srgbClr val="106EB4"/>
              </a:solidFill>
              <a:latin typeface="Gill Sans"/>
              <a:ea typeface="Gill Sans"/>
              <a:cs typeface="Gill Sans"/>
              <a:sym typeface="Gill Sans"/>
            </a:endParaRPr>
          </a:p>
        </p:txBody>
      </p:sp>
      <p:pic>
        <p:nvPicPr>
          <p:cNvPr id="274" name="Google Shape;274;gafb825719d_0_0"/>
          <p:cNvPicPr preferRelativeResize="0"/>
          <p:nvPr/>
        </p:nvPicPr>
        <p:blipFill>
          <a:blip r:embed="rId3">
            <a:alphaModFix/>
          </a:blip>
          <a:stretch>
            <a:fillRect/>
          </a:stretch>
        </p:blipFill>
        <p:spPr>
          <a:xfrm>
            <a:off x="3570051" y="2010400"/>
            <a:ext cx="2246974" cy="1648074"/>
          </a:xfrm>
          <a:prstGeom prst="rect">
            <a:avLst/>
          </a:prstGeom>
          <a:noFill/>
          <a:ln>
            <a:noFill/>
          </a:ln>
        </p:spPr>
      </p:pic>
      <p:sp>
        <p:nvSpPr>
          <p:cNvPr id="275" name="Google Shape;275;gafb825719d_0_0"/>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6" name="Google Shape;276;gafb825719d_0_0"/>
          <p:cNvSpPr txBox="1"/>
          <p:nvPr/>
        </p:nvSpPr>
        <p:spPr>
          <a:xfrm>
            <a:off x="1547450" y="6073350"/>
            <a:ext cx="60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7" name="Google Shape;277;gafb825719d_0_0"/>
          <p:cNvSpPr txBox="1"/>
          <p:nvPr/>
        </p:nvSpPr>
        <p:spPr>
          <a:xfrm>
            <a:off x="1426475" y="2430125"/>
            <a:ext cx="15420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Gill Sans"/>
                <a:ea typeface="Gill Sans"/>
                <a:cs typeface="Gill Sans"/>
                <a:sym typeface="Gill Sans"/>
              </a:rPr>
              <a:t>test pot</a:t>
            </a:r>
            <a:endParaRPr sz="2400" dirty="0">
              <a:latin typeface="Gill Sans"/>
              <a:ea typeface="Gill Sans"/>
              <a:cs typeface="Gill Sans"/>
              <a:sym typeface="Gill Sans"/>
            </a:endParaRPr>
          </a:p>
        </p:txBody>
      </p:sp>
      <p:sp>
        <p:nvSpPr>
          <p:cNvPr id="278" name="Google Shape;278;gafb825719d_0_0"/>
          <p:cNvSpPr txBox="1"/>
          <p:nvPr/>
        </p:nvSpPr>
        <p:spPr>
          <a:xfrm>
            <a:off x="1927775" y="3759100"/>
            <a:ext cx="10407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Gill Sans"/>
                <a:ea typeface="Gill Sans"/>
                <a:cs typeface="Gill Sans"/>
                <a:sym typeface="Gill Sans"/>
              </a:rPr>
              <a:t>saliva</a:t>
            </a:r>
            <a:endParaRPr sz="2400" dirty="0">
              <a:latin typeface="Gill Sans"/>
              <a:ea typeface="Gill Sans"/>
              <a:cs typeface="Gill Sans"/>
              <a:sym typeface="Gill Sans"/>
            </a:endParaRPr>
          </a:p>
        </p:txBody>
      </p:sp>
      <p:sp>
        <p:nvSpPr>
          <p:cNvPr id="279" name="Google Shape;279;gafb825719d_0_0"/>
          <p:cNvSpPr txBox="1"/>
          <p:nvPr/>
        </p:nvSpPr>
        <p:spPr>
          <a:xfrm>
            <a:off x="3713250" y="4536400"/>
            <a:ext cx="17175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libri"/>
                <a:ea typeface="Calibri"/>
                <a:cs typeface="Calibri"/>
                <a:sym typeface="Calibri"/>
              </a:rPr>
              <a:t>laboratory</a:t>
            </a:r>
            <a:endParaRPr sz="2400">
              <a:latin typeface="Calibri"/>
              <a:ea typeface="Calibri"/>
              <a:cs typeface="Calibri"/>
              <a:sym typeface="Calibri"/>
            </a:endParaRPr>
          </a:p>
        </p:txBody>
      </p:sp>
      <p:sp>
        <p:nvSpPr>
          <p:cNvPr id="280" name="Google Shape;280;gafb825719d_0_0"/>
          <p:cNvSpPr txBox="1"/>
          <p:nvPr/>
        </p:nvSpPr>
        <p:spPr>
          <a:xfrm>
            <a:off x="5701575" y="3710475"/>
            <a:ext cx="14793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libri"/>
                <a:ea typeface="Calibri"/>
                <a:cs typeface="Calibri"/>
                <a:sym typeface="Calibri"/>
              </a:rPr>
              <a:t>test</a:t>
            </a:r>
            <a:endParaRPr sz="2400">
              <a:latin typeface="Calibri"/>
              <a:ea typeface="Calibri"/>
              <a:cs typeface="Calibri"/>
              <a:sym typeface="Calibri"/>
            </a:endParaRPr>
          </a:p>
        </p:txBody>
      </p:sp>
      <p:sp>
        <p:nvSpPr>
          <p:cNvPr id="281" name="Google Shape;281;gafb825719d_0_0"/>
          <p:cNvSpPr txBox="1"/>
          <p:nvPr/>
        </p:nvSpPr>
        <p:spPr>
          <a:xfrm>
            <a:off x="6290825" y="2430125"/>
            <a:ext cx="1253700" cy="5541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libri"/>
                <a:ea typeface="Calibri"/>
                <a:cs typeface="Calibri"/>
                <a:sym typeface="Calibri"/>
              </a:rPr>
              <a:t>label</a:t>
            </a:r>
            <a:endParaRPr sz="2400">
              <a:latin typeface="Calibri"/>
              <a:ea typeface="Calibri"/>
              <a:cs typeface="Calibri"/>
              <a:sym typeface="Calibri"/>
            </a:endParaRPr>
          </a:p>
        </p:txBody>
      </p:sp>
    </p:spTree>
    <p:extLst>
      <p:ext uri="{BB962C8B-B14F-4D97-AF65-F5344CB8AC3E}">
        <p14:creationId xmlns:p14="http://schemas.microsoft.com/office/powerpoint/2010/main" val="10754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b780346dde_0_70"/>
          <p:cNvSpPr txBox="1"/>
          <p:nvPr/>
        </p:nvSpPr>
        <p:spPr>
          <a:xfrm>
            <a:off x="690150" y="234300"/>
            <a:ext cx="6959100" cy="1207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3600" dirty="0">
                <a:solidFill>
                  <a:srgbClr val="106EB4"/>
                </a:solidFill>
                <a:latin typeface="Gill Sans" panose="020B0604020202020204" charset="0"/>
                <a:ea typeface="Gill Sans"/>
                <a:cs typeface="Gill Sans"/>
                <a:sym typeface="Gill Sans"/>
              </a:rPr>
              <a:t>Can you put these steps of the</a:t>
            </a:r>
            <a:endParaRPr sz="3600" dirty="0">
              <a:solidFill>
                <a:srgbClr val="106EB4"/>
              </a:solidFill>
              <a:latin typeface="Gill Sans" panose="020B0604020202020204" charset="0"/>
              <a:ea typeface="Gill Sans"/>
              <a:cs typeface="Gill Sans"/>
              <a:sym typeface="Gill Sans"/>
            </a:endParaRPr>
          </a:p>
          <a:p>
            <a:pPr marL="0" lvl="0" indent="0" algn="ctr" rtl="0">
              <a:lnSpc>
                <a:spcPct val="90000"/>
              </a:lnSpc>
              <a:spcBef>
                <a:spcPts val="0"/>
              </a:spcBef>
              <a:spcAft>
                <a:spcPts val="0"/>
              </a:spcAft>
              <a:buClr>
                <a:schemeClr val="dk1"/>
              </a:buClr>
              <a:buSzPts val="1800"/>
              <a:buFont typeface="Arial"/>
              <a:buNone/>
            </a:pPr>
            <a:r>
              <a:rPr lang="en-GB" sz="3600" dirty="0">
                <a:solidFill>
                  <a:srgbClr val="106EB4"/>
                </a:solidFill>
                <a:latin typeface="Gill Sans" panose="020B0604020202020204" charset="0"/>
                <a:ea typeface="Gill Sans"/>
                <a:cs typeface="Gill Sans"/>
                <a:sym typeface="Gill Sans"/>
              </a:rPr>
              <a:t> saliva testing process in order?</a:t>
            </a:r>
            <a:endParaRPr sz="3600" dirty="0">
              <a:solidFill>
                <a:srgbClr val="106EB4"/>
              </a:solidFill>
              <a:latin typeface="Gill Sans" panose="020B0604020202020204" charset="0"/>
              <a:ea typeface="Comfortaa"/>
              <a:cs typeface="Comfortaa"/>
              <a:sym typeface="Comfortaa"/>
            </a:endParaRPr>
          </a:p>
        </p:txBody>
      </p:sp>
      <p:grpSp>
        <p:nvGrpSpPr>
          <p:cNvPr id="287" name="Google Shape;287;gb780346dde_0_70"/>
          <p:cNvGrpSpPr/>
          <p:nvPr/>
        </p:nvGrpSpPr>
        <p:grpSpPr>
          <a:xfrm>
            <a:off x="7403097" y="3125748"/>
            <a:ext cx="1245892" cy="1825291"/>
            <a:chOff x="840649" y="1578200"/>
            <a:chExt cx="1852627" cy="2326100"/>
          </a:xfrm>
        </p:grpSpPr>
        <p:pic>
          <p:nvPicPr>
            <p:cNvPr id="288" name="Google Shape;288;gb780346dde_0_70"/>
            <p:cNvPicPr preferRelativeResize="0"/>
            <p:nvPr/>
          </p:nvPicPr>
          <p:blipFill>
            <a:blip r:embed="rId3">
              <a:alphaModFix/>
            </a:blip>
            <a:stretch>
              <a:fillRect/>
            </a:stretch>
          </p:blipFill>
          <p:spPr>
            <a:xfrm>
              <a:off x="942950" y="1578200"/>
              <a:ext cx="1750325" cy="1344019"/>
            </a:xfrm>
            <a:prstGeom prst="rect">
              <a:avLst/>
            </a:prstGeom>
            <a:noFill/>
            <a:ln>
              <a:noFill/>
            </a:ln>
          </p:spPr>
        </p:pic>
        <p:sp>
          <p:nvSpPr>
            <p:cNvPr id="289" name="Google Shape;289;gb780346dde_0_70"/>
            <p:cNvSpPr txBox="1"/>
            <p:nvPr/>
          </p:nvSpPr>
          <p:spPr>
            <a:xfrm>
              <a:off x="840649" y="3080500"/>
              <a:ext cx="1814100" cy="8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Gill Sans"/>
                  <a:cs typeface="Gill Sans"/>
                  <a:sym typeface="Gill Sans"/>
                </a:rPr>
                <a:t>Wash your hands.</a:t>
              </a:r>
              <a:endParaRPr sz="1500">
                <a:latin typeface="Gill Sans" panose="020B0604020202020204" charset="0"/>
                <a:ea typeface="Gill Sans"/>
                <a:cs typeface="Gill Sans"/>
                <a:sym typeface="Gill Sans"/>
              </a:endParaRPr>
            </a:p>
          </p:txBody>
        </p:sp>
      </p:grpSp>
      <p:grpSp>
        <p:nvGrpSpPr>
          <p:cNvPr id="290" name="Google Shape;290;gb780346dde_0_70"/>
          <p:cNvGrpSpPr/>
          <p:nvPr/>
        </p:nvGrpSpPr>
        <p:grpSpPr>
          <a:xfrm>
            <a:off x="387859" y="4625735"/>
            <a:ext cx="1580781" cy="1631948"/>
            <a:chOff x="3565376" y="4189212"/>
            <a:chExt cx="1750200" cy="1970238"/>
          </a:xfrm>
        </p:grpSpPr>
        <p:pic>
          <p:nvPicPr>
            <p:cNvPr id="291" name="Google Shape;291;gb780346dde_0_70"/>
            <p:cNvPicPr preferRelativeResize="0"/>
            <p:nvPr/>
          </p:nvPicPr>
          <p:blipFill>
            <a:blip r:embed="rId4">
              <a:alphaModFix/>
            </a:blip>
            <a:stretch>
              <a:fillRect/>
            </a:stretch>
          </p:blipFill>
          <p:spPr>
            <a:xfrm>
              <a:off x="3591774" y="4189212"/>
              <a:ext cx="1595076" cy="1347887"/>
            </a:xfrm>
            <a:prstGeom prst="rect">
              <a:avLst/>
            </a:prstGeom>
            <a:noFill/>
            <a:ln>
              <a:noFill/>
            </a:ln>
          </p:spPr>
        </p:pic>
        <p:sp>
          <p:nvSpPr>
            <p:cNvPr id="292" name="Google Shape;292;gb780346dde_0_70"/>
            <p:cNvSpPr txBox="1"/>
            <p:nvPr/>
          </p:nvSpPr>
          <p:spPr>
            <a:xfrm>
              <a:off x="3565376" y="5657850"/>
              <a:ext cx="1750200" cy="5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Calibri"/>
                  <a:cs typeface="Calibri"/>
                  <a:sym typeface="Calibri"/>
                </a:rPr>
                <a:t>Stick the label on.</a:t>
              </a:r>
              <a:endParaRPr sz="1500">
                <a:latin typeface="Gill Sans" panose="020B0604020202020204" charset="0"/>
                <a:ea typeface="Calibri"/>
                <a:cs typeface="Calibri"/>
                <a:sym typeface="Calibri"/>
              </a:endParaRPr>
            </a:p>
          </p:txBody>
        </p:sp>
      </p:grpSp>
      <p:grpSp>
        <p:nvGrpSpPr>
          <p:cNvPr id="293" name="Google Shape;293;gb780346dde_0_70"/>
          <p:cNvGrpSpPr/>
          <p:nvPr/>
        </p:nvGrpSpPr>
        <p:grpSpPr>
          <a:xfrm>
            <a:off x="2919943" y="4951054"/>
            <a:ext cx="1445417" cy="1876535"/>
            <a:chOff x="942950" y="4189614"/>
            <a:chExt cx="1750323" cy="2239836"/>
          </a:xfrm>
        </p:grpSpPr>
        <p:pic>
          <p:nvPicPr>
            <p:cNvPr id="294" name="Google Shape;294;gb780346dde_0_70"/>
            <p:cNvPicPr preferRelativeResize="0"/>
            <p:nvPr/>
          </p:nvPicPr>
          <p:blipFill>
            <a:blip r:embed="rId5">
              <a:alphaModFix/>
            </a:blip>
            <a:stretch>
              <a:fillRect/>
            </a:stretch>
          </p:blipFill>
          <p:spPr>
            <a:xfrm>
              <a:off x="942950" y="4189614"/>
              <a:ext cx="1750323" cy="1347061"/>
            </a:xfrm>
            <a:prstGeom prst="rect">
              <a:avLst/>
            </a:prstGeom>
            <a:noFill/>
            <a:ln>
              <a:noFill/>
            </a:ln>
          </p:spPr>
        </p:pic>
        <p:sp>
          <p:nvSpPr>
            <p:cNvPr id="295" name="Google Shape;295;gb780346dde_0_70"/>
            <p:cNvSpPr txBox="1"/>
            <p:nvPr/>
          </p:nvSpPr>
          <p:spPr>
            <a:xfrm>
              <a:off x="943000" y="5657850"/>
              <a:ext cx="1750200" cy="77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Calibri"/>
                  <a:cs typeface="Calibri"/>
                  <a:sym typeface="Calibri"/>
                </a:rPr>
                <a:t>Screw the lid on.</a:t>
              </a:r>
              <a:endParaRPr sz="1500">
                <a:latin typeface="Gill Sans" panose="020B0604020202020204" charset="0"/>
                <a:ea typeface="Calibri"/>
                <a:cs typeface="Calibri"/>
                <a:sym typeface="Calibri"/>
              </a:endParaRPr>
            </a:p>
          </p:txBody>
        </p:sp>
      </p:grpSp>
      <p:grpSp>
        <p:nvGrpSpPr>
          <p:cNvPr id="296" name="Google Shape;296;gb780346dde_0_70"/>
          <p:cNvGrpSpPr/>
          <p:nvPr/>
        </p:nvGrpSpPr>
        <p:grpSpPr>
          <a:xfrm>
            <a:off x="4712564" y="2539801"/>
            <a:ext cx="1845985" cy="1778387"/>
            <a:chOff x="6174351" y="4169195"/>
            <a:chExt cx="2462299" cy="2339368"/>
          </a:xfrm>
        </p:grpSpPr>
        <p:pic>
          <p:nvPicPr>
            <p:cNvPr id="297" name="Google Shape;297;gb780346dde_0_70"/>
            <p:cNvPicPr preferRelativeResize="0"/>
            <p:nvPr/>
          </p:nvPicPr>
          <p:blipFill>
            <a:blip r:embed="rId6">
              <a:alphaModFix/>
            </a:blip>
            <a:stretch>
              <a:fillRect/>
            </a:stretch>
          </p:blipFill>
          <p:spPr>
            <a:xfrm>
              <a:off x="6174351" y="4169195"/>
              <a:ext cx="1814150" cy="1367905"/>
            </a:xfrm>
            <a:prstGeom prst="rect">
              <a:avLst/>
            </a:prstGeom>
            <a:noFill/>
            <a:ln>
              <a:noFill/>
            </a:ln>
          </p:spPr>
        </p:pic>
        <p:sp>
          <p:nvSpPr>
            <p:cNvPr id="298" name="Google Shape;298;gb780346dde_0_70"/>
            <p:cNvSpPr txBox="1"/>
            <p:nvPr/>
          </p:nvSpPr>
          <p:spPr>
            <a:xfrm>
              <a:off x="6187750" y="5658063"/>
              <a:ext cx="2448900" cy="85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Calibri"/>
                  <a:cs typeface="Calibri"/>
                  <a:sym typeface="Calibri"/>
                </a:rPr>
                <a:t>Place in the bag and seal.</a:t>
              </a:r>
              <a:endParaRPr sz="1500">
                <a:latin typeface="Gill Sans" panose="020B0604020202020204" charset="0"/>
                <a:ea typeface="Calibri"/>
                <a:cs typeface="Calibri"/>
                <a:sym typeface="Calibri"/>
              </a:endParaRPr>
            </a:p>
          </p:txBody>
        </p:sp>
      </p:grpSp>
      <p:grpSp>
        <p:nvGrpSpPr>
          <p:cNvPr id="299" name="Google Shape;299;gb780346dde_0_70"/>
          <p:cNvGrpSpPr/>
          <p:nvPr/>
        </p:nvGrpSpPr>
        <p:grpSpPr>
          <a:xfrm>
            <a:off x="5316650" y="4625720"/>
            <a:ext cx="1533084" cy="1800768"/>
            <a:chOff x="3372698" y="1578201"/>
            <a:chExt cx="1845977" cy="1952899"/>
          </a:xfrm>
        </p:grpSpPr>
        <p:pic>
          <p:nvPicPr>
            <p:cNvPr id="300" name="Google Shape;300;gb780346dde_0_70"/>
            <p:cNvPicPr preferRelativeResize="0"/>
            <p:nvPr/>
          </p:nvPicPr>
          <p:blipFill>
            <a:blip r:embed="rId7">
              <a:alphaModFix/>
            </a:blip>
            <a:stretch>
              <a:fillRect/>
            </a:stretch>
          </p:blipFill>
          <p:spPr>
            <a:xfrm>
              <a:off x="3372698" y="1578201"/>
              <a:ext cx="1814153" cy="1344025"/>
            </a:xfrm>
            <a:prstGeom prst="rect">
              <a:avLst/>
            </a:prstGeom>
            <a:noFill/>
            <a:ln>
              <a:noFill/>
            </a:ln>
          </p:spPr>
        </p:pic>
        <p:sp>
          <p:nvSpPr>
            <p:cNvPr id="301" name="Google Shape;301;gb780346dde_0_70"/>
            <p:cNvSpPr txBox="1"/>
            <p:nvPr/>
          </p:nvSpPr>
          <p:spPr>
            <a:xfrm>
              <a:off x="3404575" y="3080500"/>
              <a:ext cx="1814100" cy="45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Gill Sans"/>
                  <a:cs typeface="Gill Sans"/>
                  <a:sym typeface="Gill Sans"/>
                </a:rPr>
                <a:t> Spit on a spoon.</a:t>
              </a:r>
              <a:endParaRPr sz="1500">
                <a:latin typeface="Gill Sans" panose="020B0604020202020204" charset="0"/>
                <a:ea typeface="Gill Sans"/>
                <a:cs typeface="Gill Sans"/>
                <a:sym typeface="Gill Sans"/>
              </a:endParaRPr>
            </a:p>
          </p:txBody>
        </p:sp>
      </p:grpSp>
      <p:grpSp>
        <p:nvGrpSpPr>
          <p:cNvPr id="302" name="Google Shape;302;gb780346dde_0_70"/>
          <p:cNvGrpSpPr/>
          <p:nvPr/>
        </p:nvGrpSpPr>
        <p:grpSpPr>
          <a:xfrm>
            <a:off x="387852" y="1884051"/>
            <a:ext cx="1245891" cy="1751642"/>
            <a:chOff x="6042125" y="1569738"/>
            <a:chExt cx="1946400" cy="2394262"/>
          </a:xfrm>
        </p:grpSpPr>
        <p:pic>
          <p:nvPicPr>
            <p:cNvPr id="303" name="Google Shape;303;gb780346dde_0_70"/>
            <p:cNvPicPr preferRelativeResize="0"/>
            <p:nvPr/>
          </p:nvPicPr>
          <p:blipFill>
            <a:blip r:embed="rId8">
              <a:alphaModFix/>
            </a:blip>
            <a:stretch>
              <a:fillRect/>
            </a:stretch>
          </p:blipFill>
          <p:spPr>
            <a:xfrm>
              <a:off x="6042125" y="1569738"/>
              <a:ext cx="1814151" cy="1360938"/>
            </a:xfrm>
            <a:prstGeom prst="rect">
              <a:avLst/>
            </a:prstGeom>
            <a:noFill/>
            <a:ln>
              <a:noFill/>
            </a:ln>
          </p:spPr>
        </p:pic>
        <p:sp>
          <p:nvSpPr>
            <p:cNvPr id="304" name="Google Shape;304;gb780346dde_0_70"/>
            <p:cNvSpPr txBox="1"/>
            <p:nvPr/>
          </p:nvSpPr>
          <p:spPr>
            <a:xfrm>
              <a:off x="6042125" y="3080500"/>
              <a:ext cx="1946400" cy="88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Gill Sans"/>
                  <a:cs typeface="Gill Sans"/>
                  <a:sym typeface="Gill Sans"/>
                </a:rPr>
                <a:t>Pour saliva in the pot.</a:t>
              </a:r>
              <a:endParaRPr sz="1500">
                <a:latin typeface="Gill Sans" panose="020B0604020202020204" charset="0"/>
                <a:ea typeface="Gill Sans"/>
                <a:cs typeface="Gill Sans"/>
                <a:sym typeface="Gill Sans"/>
              </a:endParaRPr>
            </a:p>
          </p:txBody>
        </p:sp>
      </p:grpSp>
      <p:grpSp>
        <p:nvGrpSpPr>
          <p:cNvPr id="305" name="Google Shape;305;gb780346dde_0_70"/>
          <p:cNvGrpSpPr/>
          <p:nvPr/>
        </p:nvGrpSpPr>
        <p:grpSpPr>
          <a:xfrm>
            <a:off x="2287176" y="2631819"/>
            <a:ext cx="1580856" cy="1594355"/>
            <a:chOff x="840665" y="1578200"/>
            <a:chExt cx="1910400" cy="2031802"/>
          </a:xfrm>
        </p:grpSpPr>
        <p:pic>
          <p:nvPicPr>
            <p:cNvPr id="306" name="Google Shape;306;gb780346dde_0_70"/>
            <p:cNvPicPr preferRelativeResize="0"/>
            <p:nvPr/>
          </p:nvPicPr>
          <p:blipFill>
            <a:blip r:embed="rId3">
              <a:alphaModFix/>
            </a:blip>
            <a:stretch>
              <a:fillRect/>
            </a:stretch>
          </p:blipFill>
          <p:spPr>
            <a:xfrm>
              <a:off x="942950" y="1578200"/>
              <a:ext cx="1750325" cy="1344019"/>
            </a:xfrm>
            <a:prstGeom prst="rect">
              <a:avLst/>
            </a:prstGeom>
            <a:noFill/>
            <a:ln>
              <a:noFill/>
            </a:ln>
          </p:spPr>
        </p:pic>
        <p:sp>
          <p:nvSpPr>
            <p:cNvPr id="307" name="Google Shape;307;gb780346dde_0_70"/>
            <p:cNvSpPr txBox="1"/>
            <p:nvPr/>
          </p:nvSpPr>
          <p:spPr>
            <a:xfrm>
              <a:off x="840665" y="3080502"/>
              <a:ext cx="1910400" cy="52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panose="020B0604020202020204" charset="0"/>
                  <a:ea typeface="Gill Sans"/>
                  <a:cs typeface="Gill Sans"/>
                  <a:sym typeface="Gill Sans"/>
                </a:rPr>
                <a:t>Wash your hands.</a:t>
              </a:r>
              <a:endParaRPr sz="1500">
                <a:latin typeface="Gill Sans" panose="020B0604020202020204" charset="0"/>
                <a:ea typeface="Gill Sans"/>
                <a:cs typeface="Gill Sans"/>
                <a:sym typeface="Gill Sans"/>
              </a:endParaRPr>
            </a:p>
          </p:txBody>
        </p:sp>
      </p:grpSp>
      <p:pic>
        <p:nvPicPr>
          <p:cNvPr id="308" name="Google Shape;308;gb780346dde_0_70"/>
          <p:cNvPicPr preferRelativeResize="0"/>
          <p:nvPr/>
        </p:nvPicPr>
        <p:blipFill>
          <a:blip r:embed="rId9">
            <a:alphaModFix/>
          </a:blip>
          <a:stretch>
            <a:fillRect/>
          </a:stretch>
        </p:blipFill>
        <p:spPr>
          <a:xfrm>
            <a:off x="7711600" y="87275"/>
            <a:ext cx="1354976" cy="948825"/>
          </a:xfrm>
          <a:prstGeom prst="rect">
            <a:avLst/>
          </a:prstGeom>
          <a:noFill/>
          <a:ln>
            <a:noFill/>
          </a:ln>
        </p:spPr>
      </p:pic>
    </p:spTree>
    <p:extLst>
      <p:ext uri="{BB962C8B-B14F-4D97-AF65-F5344CB8AC3E}">
        <p14:creationId xmlns:p14="http://schemas.microsoft.com/office/powerpoint/2010/main" val="85763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106EB4"/>
                </a:solidFill>
                <a:latin typeface="Gill Sans"/>
                <a:ea typeface="Gill Sans"/>
                <a:cs typeface="Gill Sans"/>
                <a:sym typeface="Gill Sans"/>
              </a:rPr>
              <a:t>What have we learnt?</a:t>
            </a:r>
            <a:endParaRPr sz="5000" dirty="0">
              <a:solidFill>
                <a:srgbClr val="106EB4"/>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315" name="Google Shape;315;gb65152134c_1_0"/>
          <p:cNvSpPr txBox="1"/>
          <p:nvPr/>
        </p:nvSpPr>
        <p:spPr>
          <a:xfrm>
            <a:off x="753414" y="1854800"/>
            <a:ext cx="7637172" cy="3508623"/>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Font typeface="Arial" panose="020B0604020202020204" pitchFamily="34" charset="0"/>
              <a:buChar char="•"/>
            </a:pPr>
            <a:r>
              <a:rPr lang="en-GB" sz="2700" dirty="0">
                <a:solidFill>
                  <a:schemeClr val="accent5">
                    <a:lumMod val="50000"/>
                  </a:schemeClr>
                </a:solidFill>
                <a:latin typeface="Gill Sans"/>
                <a:ea typeface="Gill Sans"/>
                <a:cs typeface="Gill Sans"/>
                <a:sym typeface="Gill Sans"/>
              </a:rPr>
              <a:t>What new words have you learnt today? </a:t>
            </a:r>
            <a:endParaRPr sz="2700" dirty="0">
              <a:solidFill>
                <a:schemeClr val="accent5">
                  <a:lumMod val="50000"/>
                </a:schemeClr>
              </a:solidFill>
              <a:latin typeface="Gill Sans"/>
              <a:ea typeface="Gill Sans"/>
              <a:cs typeface="Gill Sans"/>
              <a:sym typeface="Gill Sans"/>
            </a:endParaRPr>
          </a:p>
          <a:p>
            <a:pPr marL="457200" lvl="0" indent="-457200" algn="l" rtl="0">
              <a:spcBef>
                <a:spcPts val="0"/>
              </a:spcBef>
              <a:spcAft>
                <a:spcPts val="0"/>
              </a:spcAft>
              <a:buFont typeface="Arial" panose="020B0604020202020204" pitchFamily="34" charset="0"/>
              <a:buChar char="•"/>
            </a:pPr>
            <a:endParaRPr sz="2700" dirty="0">
              <a:solidFill>
                <a:schemeClr val="accent5">
                  <a:lumMod val="50000"/>
                </a:schemeClr>
              </a:solidFill>
              <a:latin typeface="Gill Sans"/>
              <a:ea typeface="Gill Sans"/>
              <a:cs typeface="Gill Sans"/>
              <a:sym typeface="Gill Sans"/>
            </a:endParaRPr>
          </a:p>
          <a:p>
            <a:pPr marL="457200" lvl="0" indent="-457200" algn="l" rtl="0">
              <a:spcBef>
                <a:spcPts val="0"/>
              </a:spcBef>
              <a:spcAft>
                <a:spcPts val="0"/>
              </a:spcAft>
              <a:buFont typeface="Arial" panose="020B0604020202020204" pitchFamily="34" charset="0"/>
              <a:buChar char="•"/>
            </a:pPr>
            <a:r>
              <a:rPr lang="en-GB" sz="2700" dirty="0">
                <a:solidFill>
                  <a:schemeClr val="accent5">
                    <a:lumMod val="50000"/>
                  </a:schemeClr>
                </a:solidFill>
                <a:latin typeface="Gill Sans"/>
                <a:ea typeface="Gill Sans"/>
                <a:cs typeface="Gill Sans"/>
                <a:sym typeface="Gill Sans"/>
              </a:rPr>
              <a:t>Can you tell a friend how to do a saliva test at home?</a:t>
            </a:r>
            <a:endParaRPr sz="2700" dirty="0">
              <a:solidFill>
                <a:schemeClr val="accent5">
                  <a:lumMod val="50000"/>
                </a:schemeClr>
              </a:solidFill>
              <a:latin typeface="Gill Sans"/>
              <a:ea typeface="Gill Sans"/>
              <a:cs typeface="Gill Sans"/>
              <a:sym typeface="Gill Sans"/>
            </a:endParaRPr>
          </a:p>
          <a:p>
            <a:pPr marL="457200" lvl="0" indent="-457200" algn="l" rtl="0">
              <a:spcBef>
                <a:spcPts val="0"/>
              </a:spcBef>
              <a:spcAft>
                <a:spcPts val="0"/>
              </a:spcAft>
              <a:buFont typeface="Arial" panose="020B0604020202020204" pitchFamily="34" charset="0"/>
              <a:buChar char="•"/>
            </a:pPr>
            <a:endParaRPr sz="2700" dirty="0">
              <a:solidFill>
                <a:schemeClr val="accent5">
                  <a:lumMod val="50000"/>
                </a:schemeClr>
              </a:solidFill>
              <a:latin typeface="Gill Sans"/>
              <a:ea typeface="Gill Sans"/>
              <a:cs typeface="Gill Sans"/>
              <a:sym typeface="Gill Sans"/>
            </a:endParaRPr>
          </a:p>
          <a:p>
            <a:pPr marL="457200" lvl="0" indent="-457200" algn="l" rtl="0">
              <a:spcBef>
                <a:spcPts val="0"/>
              </a:spcBef>
              <a:spcAft>
                <a:spcPts val="0"/>
              </a:spcAft>
              <a:buFont typeface="Arial" panose="020B0604020202020204" pitchFamily="34" charset="0"/>
              <a:buChar char="•"/>
            </a:pPr>
            <a:r>
              <a:rPr lang="en-GB" sz="2700" dirty="0">
                <a:solidFill>
                  <a:schemeClr val="accent5">
                    <a:lumMod val="50000"/>
                  </a:schemeClr>
                </a:solidFill>
                <a:latin typeface="Gill Sans"/>
                <a:ea typeface="Gill Sans"/>
                <a:cs typeface="Gill Sans"/>
                <a:sym typeface="Gill Sans"/>
              </a:rPr>
              <a:t>What are the important tips to give someone who is going to do a saliva test?</a:t>
            </a:r>
            <a:endParaRPr sz="27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700" dirty="0">
              <a:latin typeface="Gill Sans"/>
              <a:ea typeface="Gill Sans"/>
              <a:cs typeface="Gill Sans"/>
              <a:sym typeface="Gill Sans"/>
            </a:endParaRPr>
          </a:p>
        </p:txBody>
      </p:sp>
    </p:spTree>
    <p:extLst>
      <p:ext uri="{BB962C8B-B14F-4D97-AF65-F5344CB8AC3E}">
        <p14:creationId xmlns:p14="http://schemas.microsoft.com/office/powerpoint/2010/main" val="170766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abefc0c955_0_11"/>
          <p:cNvPicPr preferRelativeResize="0"/>
          <p:nvPr/>
        </p:nvPicPr>
        <p:blipFill>
          <a:blip r:embed="rId3">
            <a:alphaModFix/>
          </a:blip>
          <a:stretch>
            <a:fillRect/>
          </a:stretch>
        </p:blipFill>
        <p:spPr>
          <a:xfrm>
            <a:off x="1137825" y="2276475"/>
            <a:ext cx="1962150" cy="1962150"/>
          </a:xfrm>
          <a:prstGeom prst="rect">
            <a:avLst/>
          </a:prstGeom>
          <a:noFill/>
          <a:ln>
            <a:noFill/>
          </a:ln>
        </p:spPr>
      </p:pic>
      <p:sp>
        <p:nvSpPr>
          <p:cNvPr id="321" name="Google Shape;321;gabefc0c955_0_11"/>
          <p:cNvSpPr/>
          <p:nvPr/>
        </p:nvSpPr>
        <p:spPr>
          <a:xfrm>
            <a:off x="2714625" y="246175"/>
            <a:ext cx="5391900" cy="2658900"/>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gabefc0c955_0_11"/>
          <p:cNvSpPr txBox="1">
            <a:spLocks noGrp="1"/>
          </p:cNvSpPr>
          <p:nvPr>
            <p:ph type="title"/>
          </p:nvPr>
        </p:nvSpPr>
        <p:spPr>
          <a:xfrm>
            <a:off x="3099975" y="60007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chemeClr val="accent5">
                    <a:lumMod val="50000"/>
                  </a:schemeClr>
                </a:solidFill>
                <a:latin typeface="Gill Sans"/>
                <a:ea typeface="Gill Sans"/>
                <a:cs typeface="Gill Sans"/>
                <a:sym typeface="Gill Sans"/>
              </a:rPr>
              <a:t>Well done for learning about saliva testing - one of the tools to fight COVID-19!</a:t>
            </a:r>
            <a:endParaRPr sz="42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8941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3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424382" y="410909"/>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a:latin typeface="Gill Sans"/>
                <a:ea typeface="Gill Sans"/>
                <a:cs typeface="Gill Sans"/>
                <a:sym typeface="Gill Sans"/>
              </a:rPr>
              <a:t>Extension Activities</a:t>
            </a:r>
            <a:endParaRPr sz="5000">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675373" y="2578514"/>
            <a:ext cx="7793242" cy="1036800"/>
          </a:xfrm>
          <a:prstGeom prst="rect">
            <a:avLst/>
          </a:prstGeom>
          <a:noFill/>
          <a:ln>
            <a:noFill/>
          </a:ln>
        </p:spPr>
        <p:txBody>
          <a:bodyPr spcFirstLastPara="1" wrap="square" lIns="91425" tIns="45700" rIns="91425" bIns="45700" anchor="t" anchorCtr="0">
            <a:noAutofit/>
          </a:bodyPr>
          <a:lstStyle/>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Make a model of a Lab - think about the robots that might be used.</a:t>
            </a:r>
          </a:p>
          <a:p>
            <a:pPr>
              <a:buFont typeface="Arial" panose="020B0604020202020204" pitchFamily="34" charset="0"/>
              <a:buChar char="•"/>
            </a:pPr>
            <a:r>
              <a:rPr lang="en-GB" sz="2400" dirty="0">
                <a:solidFill>
                  <a:schemeClr val="accent5">
                    <a:lumMod val="50000"/>
                  </a:schemeClr>
                </a:solidFill>
                <a:latin typeface="Gill Sans MT"/>
                <a:ea typeface="Gill Sans"/>
              </a:rPr>
              <a:t>Role play a drive-through testing centre using toy cars and a garage.</a:t>
            </a:r>
          </a:p>
          <a:p>
            <a:pPr>
              <a:buFont typeface="Arial" panose="020B0604020202020204" pitchFamily="34" charset="0"/>
              <a:buChar char="•"/>
            </a:pPr>
            <a:r>
              <a:rPr lang="en-GB" sz="2400" dirty="0">
                <a:solidFill>
                  <a:schemeClr val="accent5">
                    <a:lumMod val="50000"/>
                  </a:schemeClr>
                </a:solidFill>
                <a:latin typeface="Gill Sans MT"/>
                <a:ea typeface="Gill Sans"/>
              </a:rPr>
              <a:t>Spot the difference in the Lab:</a:t>
            </a:r>
          </a:p>
          <a:p>
            <a:pPr marL="285750" lvl="0" indent="-285750">
              <a:lnSpc>
                <a:spcPct val="85000"/>
              </a:lnSpc>
              <a:spcBef>
                <a:spcPts val="1300"/>
              </a:spcBef>
              <a:spcAft>
                <a:spcPts val="0"/>
              </a:spcAft>
              <a:buSzPts val="2400"/>
            </a:pPr>
            <a:r>
              <a:rPr lang="en-GB" sz="2400" u="sng" dirty="0">
                <a:latin typeface="Gill Sans MT"/>
                <a:ea typeface="Gill Sans"/>
                <a:hlinkClick r:id="rId4"/>
              </a:rPr>
              <a:t>https://static1.squarespace.com/static/5fa5248fcb87d6680ec908e6/t/5fd933e450d96b1a1c6412bb/1608070119474/Storicise-Key-Stage-3-Activity-SPOT-THE-DIFF.pdf</a:t>
            </a:r>
            <a:endParaRPr lang="en-GB" sz="2400" dirty="0">
              <a:solidFill>
                <a:schemeClr val="bg2">
                  <a:lumMod val="75000"/>
                  <a:lumOff val="25000"/>
                </a:schemeClr>
              </a:solidFill>
              <a:latin typeface="Gill Sans MT"/>
              <a:ea typeface="Gill Sans"/>
            </a:endParaRP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307195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106EB4"/>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106EB4"/>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106EB4"/>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599945"/>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300;gabefc0c955_0_11">
            <a:extLst>
              <a:ext uri="{FF2B5EF4-FFF2-40B4-BE49-F238E27FC236}">
                <a16:creationId xmlns:a16="http://schemas.microsoft.com/office/drawing/2014/main" id="{60F28559-D342-4F32-B2D5-41B1F91A2A7E}"/>
              </a:ext>
            </a:extLst>
          </p:cNvPr>
          <p:cNvPicPr preferRelativeResize="0"/>
          <p:nvPr/>
        </p:nvPicPr>
        <p:blipFill rotWithShape="1">
          <a:blip r:embed="rId2">
            <a:alphaModFix/>
          </a:blip>
          <a:srcRect/>
          <a:stretch/>
        </p:blipFill>
        <p:spPr>
          <a:xfrm>
            <a:off x="807475" y="350221"/>
            <a:ext cx="1962150" cy="1962150"/>
          </a:xfrm>
          <a:prstGeom prst="rect">
            <a:avLst/>
          </a:prstGeom>
          <a:noFill/>
          <a:ln>
            <a:noFill/>
          </a:ln>
        </p:spPr>
      </p:pic>
    </p:spTree>
    <p:extLst>
      <p:ext uri="{BB962C8B-B14F-4D97-AF65-F5344CB8AC3E}">
        <p14:creationId xmlns:p14="http://schemas.microsoft.com/office/powerpoint/2010/main" val="4873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428AC7-4DDA-4D0A-95E7-FAB21FCA1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99EB8-6E50-4E7F-936A-1AA2BF006793}">
  <ds:schemaRefs>
    <ds:schemaRef ds:uri="http://schemas.microsoft.com/sharepoint/v3/contenttype/forms"/>
  </ds:schemaRefs>
</ds:datastoreItem>
</file>

<file path=customXml/itemProps3.xml><?xml version="1.0" encoding="utf-8"?>
<ds:datastoreItem xmlns:ds="http://schemas.openxmlformats.org/officeDocument/2006/customXml" ds:itemID="{35875778-D423-4FA7-8ED3-FE0C6E397ED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Custom Design</Template>
  <TotalTime>31</TotalTime>
  <Words>333</Words>
  <Application>Microsoft Office PowerPoint</Application>
  <PresentationFormat>On-screen Show (4:3)</PresentationFormat>
  <Paragraphs>53</Paragraphs>
  <Slides>10</Slides>
  <Notes>8</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Custom Design</vt:lpstr>
      <vt:lpstr>3_Custom Design</vt:lpstr>
      <vt:lpstr>4_Custom Design</vt:lpstr>
      <vt:lpstr>6_Custom Design</vt:lpstr>
      <vt:lpstr>1_Custom Design</vt:lpstr>
      <vt:lpstr>2_Custom Design</vt:lpstr>
      <vt:lpstr>5_Custom Design</vt:lpstr>
      <vt:lpstr>Saliva testing</vt:lpstr>
      <vt:lpstr>PowerPoint Presentation</vt:lpstr>
      <vt:lpstr>Main Activity</vt:lpstr>
      <vt:lpstr>Key vocabulary</vt:lpstr>
      <vt:lpstr>PowerPoint Presentation</vt:lpstr>
      <vt:lpstr>What have we learnt? </vt:lpstr>
      <vt:lpstr>Well done for learning about saliva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Saliva testing</dc:title>
  <dc:creator>Natasha Green</dc:creator>
  <cp:lastModifiedBy>Natasha Green</cp:lastModifiedBy>
  <cp:revision>15</cp:revision>
  <dcterms:created xsi:type="dcterms:W3CDTF">2021-08-20T12:13:37Z</dcterms:created>
  <dcterms:modified xsi:type="dcterms:W3CDTF">2021-12-29T12:44:36Z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